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32" strictFirstAndLastChars="0" embedTrueTypeFonts="1" saveSubsetFonts="1" autoCompressPictures="0">
  <p:sldMasterIdLst>
    <p:sldMasterId id="2147483648" r:id="rId4"/>
    <p:sldMasterId id="2147483669" r:id="rId5"/>
  </p:sldMasterIdLst>
  <p:notesMasterIdLst>
    <p:notesMasterId r:id="rId44"/>
  </p:notesMasterIdLst>
  <p:sldIdLst>
    <p:sldId id="256" r:id="rId6"/>
    <p:sldId id="374" r:id="rId7"/>
    <p:sldId id="357" r:id="rId8"/>
    <p:sldId id="395" r:id="rId9"/>
    <p:sldId id="388" r:id="rId10"/>
    <p:sldId id="281" r:id="rId11"/>
    <p:sldId id="389" r:id="rId12"/>
    <p:sldId id="390" r:id="rId13"/>
    <p:sldId id="377" r:id="rId14"/>
    <p:sldId id="265" r:id="rId15"/>
    <p:sldId id="282" r:id="rId16"/>
    <p:sldId id="280" r:id="rId17"/>
    <p:sldId id="339" r:id="rId18"/>
    <p:sldId id="379" r:id="rId19"/>
    <p:sldId id="383" r:id="rId20"/>
    <p:sldId id="289" r:id="rId21"/>
    <p:sldId id="330" r:id="rId22"/>
    <p:sldId id="291" r:id="rId23"/>
    <p:sldId id="385" r:id="rId24"/>
    <p:sldId id="332" r:id="rId25"/>
    <p:sldId id="380" r:id="rId26"/>
    <p:sldId id="308" r:id="rId27"/>
    <p:sldId id="301" r:id="rId28"/>
    <p:sldId id="554" r:id="rId29"/>
    <p:sldId id="382" r:id="rId30"/>
    <p:sldId id="312" r:id="rId31"/>
    <p:sldId id="311" r:id="rId32"/>
    <p:sldId id="314" r:id="rId33"/>
    <p:sldId id="316" r:id="rId34"/>
    <p:sldId id="272" r:id="rId35"/>
    <p:sldId id="394" r:id="rId36"/>
    <p:sldId id="398" r:id="rId37"/>
    <p:sldId id="396" r:id="rId38"/>
    <p:sldId id="392" r:id="rId39"/>
    <p:sldId id="391" r:id="rId40"/>
    <p:sldId id="393" r:id="rId41"/>
    <p:sldId id="336" r:id="rId42"/>
    <p:sldId id="386" r:id="rId43"/>
  </p:sldIdLst>
  <p:sldSz cx="12192000" cy="6858000"/>
  <p:notesSz cx="6858000" cy="9144000"/>
  <p:embeddedFontLst>
    <p:embeddedFont>
      <p:font typeface="Arial Black" panose="020B0604020202020204" pitchFamily="34" charset="0"/>
      <p:regular r:id="rId45"/>
      <p:bold r:id="rId46"/>
    </p:embeddedFont>
    <p:embeddedFont>
      <p:font typeface="Calibri" panose="020F0502020204030204" pitchFamily="34" charset="0"/>
      <p:regular r:id="rId47"/>
      <p:bold r:id="rId48"/>
      <p:italic r:id="rId49"/>
      <p:boldItalic r:id="rId50"/>
    </p:embeddedFont>
    <p:embeddedFont>
      <p:font typeface="Helvetica Neue Light" panose="02000403000000020004" pitchFamily="2" charset="0"/>
      <p:regular r:id="rId51"/>
      <p:bold r:id="rId52"/>
      <p:italic r:id="rId53"/>
      <p:boldItalic r:id="rId54"/>
    </p:embeddedFont>
    <p:embeddedFont>
      <p:font typeface="Montserrat" pitchFamily="2" charset="77"/>
      <p:regular r:id="rId55"/>
      <p:bold r:id="rId56"/>
      <p:italic r:id="rId57"/>
      <p:boldItalic r:id="rId58"/>
    </p:embeddedFont>
    <p:embeddedFont>
      <p:font typeface="Montserrat Bold" pitchFamily="2" charset="77"/>
      <p:bold r:id="rId59"/>
      <p:italic r:id="rId60"/>
      <p:boldItalic r:id="rId61"/>
    </p:embeddedFont>
    <p:embeddedFont>
      <p:font typeface="Raleway Medium" panose="020F0502020204030204" pitchFamily="34" charset="0"/>
      <p:regular r:id="rId62"/>
      <p:bold r:id="rId63"/>
      <p:italic r:id="rId64"/>
      <p:boldItalic r:id="rId65"/>
    </p:embeddedFont>
    <p:embeddedFont>
      <p:font typeface="Sofia Pro Bold" panose="020B0000000000000000" pitchFamily="34" charset="0"/>
      <p:bold r:id="rId66"/>
    </p:embeddedFont>
    <p:embeddedFont>
      <p:font typeface="Sofia Pro Regular" panose="020B0000000000000000" pitchFamily="3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6" roundtripDataSignature="AMtx7mitO9GjRRf1BwCvKCkEdEanI6LWj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6A3A25-45B8-6327-CED8-F10D1649B3B6}" name="Ingrid Kersting" initials="IK" userId="S::IngridKersting@ccv.eu::dfa69ac3-ae2a-4503-a93c-d11dc8a47705" providerId="AD"/>
  <p188:author id="{7EA11633-1A59-DF5F-6F19-8D2B758CEB03}" name="Zhenya Starkova" initials="ZS" userId="S::ZhenyaStarkova@nl.ccv.eu::d6eb5be0-d969-4944-8c8d-0ee268f71d35" providerId="AD"/>
  <p188:author id="{8C19F5A0-6EEA-6472-907D-C063195E8477}" name="Anna Ahrenberg" initials="AA" userId="S::annaahrenberg@ccv.eu::25428d5f-17c3-4a9c-b3d3-d15d7c7d62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96072"/>
    <a:srgbClr val="9EC4C9"/>
    <a:srgbClr val="F6F6F6"/>
    <a:srgbClr val="DFDFE2"/>
    <a:srgbClr val="F08526"/>
    <a:srgbClr val="7AC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B370B9-19B5-1648-B599-FA0555446CEA}" v="1" dt="2023-08-03T09:09:53.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10"/>
    <p:restoredTop sz="94587"/>
  </p:normalViewPr>
  <p:slideViewPr>
    <p:cSldViewPr snapToGrid="0">
      <p:cViewPr>
        <p:scale>
          <a:sx n="90" d="100"/>
          <a:sy n="90" d="100"/>
        </p:scale>
        <p:origin x="144"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136" Type="http://customschemas.google.com/relationships/presentationmetadata" Target="metadata"/><Relationship Id="rId5" Type="http://schemas.openxmlformats.org/officeDocument/2006/relationships/slideMaster" Target="slideMasters/slideMaster2.xml"/><Relationship Id="rId61" Type="http://schemas.openxmlformats.org/officeDocument/2006/relationships/font" Target="fonts/font1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13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7.fntdata"/><Relationship Id="rId14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13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6.fntdata"/><Relationship Id="rId55" Type="http://schemas.openxmlformats.org/officeDocument/2006/relationships/font" Target="fonts/font11.fntdata"/><Relationship Id="rId141" Type="http://schemas.microsoft.com/office/2015/10/relationships/revisionInfo" Target="revisionInfo.xml"/><Relationship Id="rId7"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8321710553064"/>
          <c:y val="5.8417325207146702E-2"/>
          <c:w val="0.40427820653654573"/>
          <c:h val="0.91593204952902552"/>
        </c:manualLayout>
      </c:layout>
      <c:barChart>
        <c:barDir val="bar"/>
        <c:grouping val="clustered"/>
        <c:varyColors val="0"/>
        <c:ser>
          <c:idx val="0"/>
          <c:order val="0"/>
          <c:tx>
            <c:strRef>
              <c:f>Blad1!$B$1</c:f>
              <c:strCache>
                <c:ptCount val="1"/>
                <c:pt idx="0">
                  <c:v>%</c:v>
                </c:pt>
              </c:strCache>
            </c:strRef>
          </c:tx>
          <c:spPr>
            <a:solidFill>
              <a:schemeClr val="accent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4-7079-4EF0-B99D-D78F77B6479F}"/>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7079-4EF0-B99D-D78F77B6479F}"/>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2-7079-4EF0-B99D-D78F77B6479F}"/>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1-7079-4EF0-B99D-D78F77B6479F}"/>
              </c:ext>
            </c:extLst>
          </c:dPt>
          <c:dPt>
            <c:idx val="4"/>
            <c:invertIfNegative val="0"/>
            <c:bubble3D val="0"/>
            <c:spPr>
              <a:solidFill>
                <a:srgbClr val="C00000"/>
              </a:solidFill>
              <a:ln>
                <a:noFill/>
              </a:ln>
              <a:effectLst/>
            </c:spPr>
            <c:extLst>
              <c:ext xmlns:c16="http://schemas.microsoft.com/office/drawing/2014/chart" uri="{C3380CC4-5D6E-409C-BE32-E72D297353CC}">
                <c16:uniqueId val="{00000000-7079-4EF0-B99D-D78F77B6479F}"/>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A-D35B-486F-8DDF-37DA81D3AC0E}"/>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B-D35B-486F-8DDF-37DA81D3AC0E}"/>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C-D35B-486F-8DDF-37DA81D3AC0E}"/>
              </c:ext>
            </c:extLst>
          </c:dPt>
          <c:dPt>
            <c:idx val="10"/>
            <c:invertIfNegative val="0"/>
            <c:bubble3D val="0"/>
            <c:spPr>
              <a:solidFill>
                <a:srgbClr val="C00000"/>
              </a:solidFill>
              <a:ln>
                <a:noFill/>
              </a:ln>
              <a:effectLst/>
            </c:spPr>
            <c:extLst>
              <c:ext xmlns:c16="http://schemas.microsoft.com/office/drawing/2014/chart" uri="{C3380CC4-5D6E-409C-BE32-E72D297353CC}">
                <c16:uniqueId val="{0000000E-D35B-486F-8DDF-37DA81D3AC0E}"/>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F-D35B-486F-8DDF-37DA81D3AC0E}"/>
              </c:ext>
            </c:extLst>
          </c:dPt>
          <c:dPt>
            <c:idx val="12"/>
            <c:invertIfNegative val="0"/>
            <c:bubble3D val="0"/>
            <c:spPr>
              <a:solidFill>
                <a:schemeClr val="accent3"/>
              </a:solidFill>
              <a:ln>
                <a:noFill/>
              </a:ln>
              <a:effectLst/>
            </c:spPr>
            <c:extLst>
              <c:ext xmlns:c16="http://schemas.microsoft.com/office/drawing/2014/chart" uri="{C3380CC4-5D6E-409C-BE32-E72D297353CC}">
                <c16:uniqueId val="{00000010-D35B-486F-8DDF-37DA81D3AC0E}"/>
              </c:ext>
            </c:extLst>
          </c:dPt>
          <c:dPt>
            <c:idx val="13"/>
            <c:invertIfNegative val="0"/>
            <c:bubble3D val="0"/>
            <c:spPr>
              <a:solidFill>
                <a:srgbClr val="C00000"/>
              </a:solidFill>
              <a:ln>
                <a:noFill/>
              </a:ln>
              <a:effectLst/>
            </c:spPr>
            <c:extLst>
              <c:ext xmlns:c16="http://schemas.microsoft.com/office/drawing/2014/chart" uri="{C3380CC4-5D6E-409C-BE32-E72D297353CC}">
                <c16:uniqueId val="{00000011-D35B-486F-8DDF-37DA81D3AC0E}"/>
              </c:ext>
            </c:extLst>
          </c:dPt>
          <c:dPt>
            <c:idx val="14"/>
            <c:invertIfNegative val="0"/>
            <c:bubble3D val="0"/>
            <c:spPr>
              <a:solidFill>
                <a:srgbClr val="C00000"/>
              </a:solidFill>
              <a:ln>
                <a:noFill/>
              </a:ln>
              <a:effectLst/>
            </c:spPr>
            <c:extLst>
              <c:ext xmlns:c16="http://schemas.microsoft.com/office/drawing/2014/chart" uri="{C3380CC4-5D6E-409C-BE32-E72D297353CC}">
                <c16:uniqueId val="{00000012-D35B-486F-8DDF-37DA81D3AC0E}"/>
              </c:ext>
            </c:extLst>
          </c:dPt>
          <c:dPt>
            <c:idx val="15"/>
            <c:invertIfNegative val="0"/>
            <c:bubble3D val="0"/>
            <c:spPr>
              <a:solidFill>
                <a:srgbClr val="C00000"/>
              </a:solidFill>
              <a:ln>
                <a:noFill/>
              </a:ln>
              <a:effectLst/>
            </c:spPr>
            <c:extLst>
              <c:ext xmlns:c16="http://schemas.microsoft.com/office/drawing/2014/chart" uri="{C3380CC4-5D6E-409C-BE32-E72D297353CC}">
                <c16:uniqueId val="{00000013-D35B-486F-8DDF-37DA81D3AC0E}"/>
              </c:ext>
            </c:extLst>
          </c:dPt>
          <c:dPt>
            <c:idx val="16"/>
            <c:invertIfNegative val="0"/>
            <c:bubble3D val="0"/>
            <c:spPr>
              <a:solidFill>
                <a:srgbClr val="C00000"/>
              </a:solidFill>
              <a:ln>
                <a:noFill/>
              </a:ln>
              <a:effectLst/>
            </c:spPr>
            <c:extLst>
              <c:ext xmlns:c16="http://schemas.microsoft.com/office/drawing/2014/chart" uri="{C3380CC4-5D6E-409C-BE32-E72D297353CC}">
                <c16:uniqueId val="{00000014-D35B-486F-8DDF-37DA81D3AC0E}"/>
              </c:ext>
            </c:extLst>
          </c:dPt>
          <c:dPt>
            <c:idx val="17"/>
            <c:invertIfNegative val="0"/>
            <c:bubble3D val="0"/>
            <c:spPr>
              <a:solidFill>
                <a:schemeClr val="accent3"/>
              </a:solidFill>
              <a:ln>
                <a:noFill/>
              </a:ln>
              <a:effectLst/>
            </c:spPr>
            <c:extLst>
              <c:ext xmlns:c16="http://schemas.microsoft.com/office/drawing/2014/chart" uri="{C3380CC4-5D6E-409C-BE32-E72D297353CC}">
                <c16:uniqueId val="{00000015-D35B-486F-8DDF-37DA81D3AC0E}"/>
              </c:ext>
            </c:extLst>
          </c:dPt>
          <c:dPt>
            <c:idx val="18"/>
            <c:invertIfNegative val="0"/>
            <c:bubble3D val="0"/>
            <c:spPr>
              <a:solidFill>
                <a:srgbClr val="C00000"/>
              </a:solidFill>
              <a:ln>
                <a:noFill/>
              </a:ln>
              <a:effectLst/>
            </c:spPr>
            <c:extLst>
              <c:ext xmlns:c16="http://schemas.microsoft.com/office/drawing/2014/chart" uri="{C3380CC4-5D6E-409C-BE32-E72D297353CC}">
                <c16:uniqueId val="{00000016-D35B-486F-8DDF-37DA81D3AC0E}"/>
              </c:ext>
            </c:extLst>
          </c:dPt>
          <c:dPt>
            <c:idx val="19"/>
            <c:invertIfNegative val="0"/>
            <c:bubble3D val="0"/>
            <c:spPr>
              <a:solidFill>
                <a:schemeClr val="accent3"/>
              </a:solidFill>
              <a:ln>
                <a:noFill/>
              </a:ln>
              <a:effectLst/>
            </c:spPr>
            <c:extLst>
              <c:ext xmlns:c16="http://schemas.microsoft.com/office/drawing/2014/chart" uri="{C3380CC4-5D6E-409C-BE32-E72D297353CC}">
                <c16:uniqueId val="{00000017-D35B-486F-8DDF-37DA81D3AC0E}"/>
              </c:ext>
            </c:extLst>
          </c:dPt>
          <c:dPt>
            <c:idx val="22"/>
            <c:invertIfNegative val="0"/>
            <c:bubble3D val="0"/>
            <c:spPr>
              <a:solidFill>
                <a:schemeClr val="accent3"/>
              </a:solidFill>
              <a:ln>
                <a:noFill/>
              </a:ln>
              <a:effectLst/>
            </c:spPr>
            <c:extLst>
              <c:ext xmlns:c16="http://schemas.microsoft.com/office/drawing/2014/chart" uri="{C3380CC4-5D6E-409C-BE32-E72D297353CC}">
                <c16:uniqueId val="{00000018-D35B-486F-8DDF-37DA81D3AC0E}"/>
              </c:ext>
            </c:extLst>
          </c:dPt>
          <c:dPt>
            <c:idx val="23"/>
            <c:invertIfNegative val="0"/>
            <c:bubble3D val="0"/>
            <c:spPr>
              <a:solidFill>
                <a:schemeClr val="accent4"/>
              </a:solidFill>
              <a:ln>
                <a:noFill/>
              </a:ln>
              <a:effectLst/>
            </c:spPr>
            <c:extLst>
              <c:ext xmlns:c16="http://schemas.microsoft.com/office/drawing/2014/chart" uri="{C3380CC4-5D6E-409C-BE32-E72D297353CC}">
                <c16:uniqueId val="{00000019-D35B-486F-8DDF-37DA81D3AC0E}"/>
              </c:ext>
            </c:extLst>
          </c:dPt>
          <c:dPt>
            <c:idx val="24"/>
            <c:invertIfNegative val="0"/>
            <c:bubble3D val="0"/>
            <c:spPr>
              <a:solidFill>
                <a:schemeClr val="accent3"/>
              </a:solidFill>
              <a:ln>
                <a:noFill/>
              </a:ln>
              <a:effectLst/>
            </c:spPr>
            <c:extLst>
              <c:ext xmlns:c16="http://schemas.microsoft.com/office/drawing/2014/chart" uri="{C3380CC4-5D6E-409C-BE32-E72D297353CC}">
                <c16:uniqueId val="{0000001A-D35B-486F-8DDF-37DA81D3AC0E}"/>
              </c:ext>
            </c:extLst>
          </c:dPt>
          <c:dPt>
            <c:idx val="25"/>
            <c:invertIfNegative val="0"/>
            <c:bubble3D val="0"/>
            <c:spPr>
              <a:solidFill>
                <a:schemeClr val="accent4"/>
              </a:solidFill>
              <a:ln>
                <a:noFill/>
              </a:ln>
              <a:effectLst/>
            </c:spPr>
            <c:extLst>
              <c:ext xmlns:c16="http://schemas.microsoft.com/office/drawing/2014/chart" uri="{C3380CC4-5D6E-409C-BE32-E72D297353CC}">
                <c16:uniqueId val="{0000001B-D35B-486F-8DDF-37DA81D3AC0E}"/>
              </c:ext>
            </c:extLst>
          </c:dPt>
          <c:dPt>
            <c:idx val="26"/>
            <c:invertIfNegative val="0"/>
            <c:bubble3D val="0"/>
            <c:spPr>
              <a:solidFill>
                <a:srgbClr val="C00000"/>
              </a:solidFill>
              <a:ln>
                <a:noFill/>
              </a:ln>
              <a:effectLst/>
            </c:spPr>
            <c:extLst>
              <c:ext xmlns:c16="http://schemas.microsoft.com/office/drawing/2014/chart" uri="{C3380CC4-5D6E-409C-BE32-E72D297353CC}">
                <c16:uniqueId val="{0000001C-D35B-486F-8DDF-37DA81D3AC0E}"/>
              </c:ext>
            </c:extLst>
          </c:dPt>
          <c:dPt>
            <c:idx val="27"/>
            <c:invertIfNegative val="0"/>
            <c:bubble3D val="0"/>
            <c:spPr>
              <a:solidFill>
                <a:schemeClr val="tx1"/>
              </a:solidFill>
              <a:ln>
                <a:noFill/>
              </a:ln>
              <a:effectLst/>
            </c:spPr>
            <c:extLst>
              <c:ext xmlns:c16="http://schemas.microsoft.com/office/drawing/2014/chart" uri="{C3380CC4-5D6E-409C-BE32-E72D297353CC}">
                <c16:uniqueId val="{0000001D-D35B-486F-8DDF-37DA81D3AC0E}"/>
              </c:ext>
            </c:extLst>
          </c:dPt>
          <c:dPt>
            <c:idx val="28"/>
            <c:invertIfNegative val="0"/>
            <c:bubble3D val="0"/>
            <c:spPr>
              <a:solidFill>
                <a:srgbClr val="C00000"/>
              </a:solidFill>
              <a:ln>
                <a:noFill/>
              </a:ln>
              <a:effectLst/>
            </c:spPr>
            <c:extLst>
              <c:ext xmlns:c16="http://schemas.microsoft.com/office/drawing/2014/chart" uri="{C3380CC4-5D6E-409C-BE32-E72D297353CC}">
                <c16:uniqueId val="{0000001E-D35B-486F-8DDF-37DA81D3AC0E}"/>
              </c:ext>
            </c:extLst>
          </c:dPt>
          <c:dPt>
            <c:idx val="29"/>
            <c:invertIfNegative val="0"/>
            <c:bubble3D val="0"/>
            <c:spPr>
              <a:solidFill>
                <a:srgbClr val="C00000"/>
              </a:solidFill>
              <a:ln>
                <a:noFill/>
              </a:ln>
              <a:effectLst/>
            </c:spPr>
            <c:extLst>
              <c:ext xmlns:c16="http://schemas.microsoft.com/office/drawing/2014/chart" uri="{C3380CC4-5D6E-409C-BE32-E72D297353CC}">
                <c16:uniqueId val="{0000001F-D35B-486F-8DDF-37DA81D3AC0E}"/>
              </c:ext>
            </c:extLst>
          </c:dPt>
          <c:dPt>
            <c:idx val="30"/>
            <c:invertIfNegative val="0"/>
            <c:bubble3D val="0"/>
            <c:spPr>
              <a:solidFill>
                <a:schemeClr val="tx1"/>
              </a:solidFill>
              <a:ln>
                <a:noFill/>
              </a:ln>
              <a:effectLst/>
            </c:spPr>
            <c:extLst>
              <c:ext xmlns:c16="http://schemas.microsoft.com/office/drawing/2014/chart" uri="{C3380CC4-5D6E-409C-BE32-E72D297353CC}">
                <c16:uniqueId val="{00000020-D35B-486F-8DDF-37DA81D3AC0E}"/>
              </c:ext>
            </c:extLst>
          </c:dPt>
          <c:dPt>
            <c:idx val="31"/>
            <c:invertIfNegative val="0"/>
            <c:bubble3D val="0"/>
            <c:spPr>
              <a:solidFill>
                <a:schemeClr val="accent4"/>
              </a:solidFill>
              <a:ln>
                <a:noFill/>
              </a:ln>
              <a:effectLst/>
            </c:spPr>
            <c:extLst>
              <c:ext xmlns:c16="http://schemas.microsoft.com/office/drawing/2014/chart" uri="{C3380CC4-5D6E-409C-BE32-E72D297353CC}">
                <c16:uniqueId val="{00000021-D35B-486F-8DDF-37DA81D3AC0E}"/>
              </c:ext>
            </c:extLst>
          </c:dPt>
          <c:dPt>
            <c:idx val="32"/>
            <c:invertIfNegative val="0"/>
            <c:bubble3D val="0"/>
            <c:spPr>
              <a:solidFill>
                <a:schemeClr val="tx1"/>
              </a:solidFill>
              <a:ln>
                <a:noFill/>
              </a:ln>
              <a:effectLst/>
            </c:spPr>
            <c:extLst>
              <c:ext xmlns:c16="http://schemas.microsoft.com/office/drawing/2014/chart" uri="{C3380CC4-5D6E-409C-BE32-E72D297353CC}">
                <c16:uniqueId val="{00000022-D35B-486F-8DDF-37DA81D3AC0E}"/>
              </c:ext>
            </c:extLst>
          </c:dPt>
          <c:dPt>
            <c:idx val="33"/>
            <c:invertIfNegative val="0"/>
            <c:bubble3D val="0"/>
            <c:spPr>
              <a:solidFill>
                <a:schemeClr val="tx1"/>
              </a:solidFill>
              <a:ln>
                <a:noFill/>
              </a:ln>
              <a:effectLst/>
            </c:spPr>
            <c:extLst>
              <c:ext xmlns:c16="http://schemas.microsoft.com/office/drawing/2014/chart" uri="{C3380CC4-5D6E-409C-BE32-E72D297353CC}">
                <c16:uniqueId val="{00000023-D35B-486F-8DDF-37DA81D3AC0E}"/>
              </c:ext>
            </c:extLst>
          </c:dPt>
          <c:dPt>
            <c:idx val="34"/>
            <c:invertIfNegative val="0"/>
            <c:bubble3D val="0"/>
            <c:spPr>
              <a:solidFill>
                <a:schemeClr val="tx1"/>
              </a:solidFill>
              <a:ln>
                <a:noFill/>
              </a:ln>
              <a:effectLst/>
            </c:spPr>
            <c:extLst>
              <c:ext xmlns:c16="http://schemas.microsoft.com/office/drawing/2014/chart" uri="{C3380CC4-5D6E-409C-BE32-E72D297353CC}">
                <c16:uniqueId val="{00000024-D35B-486F-8DDF-37DA81D3AC0E}"/>
              </c:ext>
            </c:extLst>
          </c:dPt>
          <c:dPt>
            <c:idx val="35"/>
            <c:invertIfNegative val="0"/>
            <c:bubble3D val="0"/>
            <c:spPr>
              <a:solidFill>
                <a:srgbClr val="C00000"/>
              </a:solidFill>
              <a:ln>
                <a:noFill/>
              </a:ln>
              <a:effectLst/>
            </c:spPr>
            <c:extLst>
              <c:ext xmlns:c16="http://schemas.microsoft.com/office/drawing/2014/chart" uri="{C3380CC4-5D6E-409C-BE32-E72D297353CC}">
                <c16:uniqueId val="{00000025-D35B-486F-8DDF-37DA81D3AC0E}"/>
              </c:ext>
            </c:extLst>
          </c:dPt>
          <c:dPt>
            <c:idx val="36"/>
            <c:invertIfNegative val="0"/>
            <c:bubble3D val="0"/>
            <c:spPr>
              <a:solidFill>
                <a:schemeClr val="tx1"/>
              </a:solidFill>
              <a:ln>
                <a:noFill/>
              </a:ln>
              <a:effectLst/>
            </c:spPr>
            <c:extLst>
              <c:ext xmlns:c16="http://schemas.microsoft.com/office/drawing/2014/chart" uri="{C3380CC4-5D6E-409C-BE32-E72D297353CC}">
                <c16:uniqueId val="{00000026-D35B-486F-8DDF-37DA81D3AC0E}"/>
              </c:ext>
            </c:extLst>
          </c:dPt>
          <c:dPt>
            <c:idx val="37"/>
            <c:invertIfNegative val="0"/>
            <c:bubble3D val="0"/>
            <c:spPr>
              <a:solidFill>
                <a:srgbClr val="C00000"/>
              </a:solidFill>
              <a:ln>
                <a:noFill/>
              </a:ln>
              <a:effectLst/>
            </c:spPr>
            <c:extLst>
              <c:ext xmlns:c16="http://schemas.microsoft.com/office/drawing/2014/chart" uri="{C3380CC4-5D6E-409C-BE32-E72D297353CC}">
                <c16:uniqueId val="{00000027-D35B-486F-8DDF-37DA81D3AC0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9607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Blad1!$A$2:$A$40</c:f>
              <c:strCache>
                <c:ptCount val="39"/>
                <c:pt idx="0">
                  <c:v>Clarity of pricing and cost</c:v>
                </c:pt>
                <c:pt idx="1">
                  <c:v>Reliability of delivery</c:v>
                </c:pt>
                <c:pt idx="2">
                  <c:v>Low or no delivery fees</c:v>
                </c:pt>
                <c:pt idx="3">
                  <c:v>Delivery options</c:v>
                </c:pt>
                <c:pt idx="4">
                  <c:v>Clear pictures</c:v>
                </c:pt>
                <c:pt idx="5">
                  <c:v>Handles my personal data in a clear and reliable way</c:v>
                </c:pt>
                <c:pt idx="6">
                  <c:v>Low or no administration fees</c:v>
                </c:pt>
                <c:pt idx="7">
                  <c:v>Free return</c:v>
                </c:pt>
                <c:pt idx="8">
                  <c:v>Userfriendliness of payment method</c:v>
                </c:pt>
                <c:pt idx="9">
                  <c:v>Appropriate payment options</c:v>
                </c:pt>
                <c:pt idx="10">
                  <c:v>Attractive pricing</c:v>
                </c:pt>
                <c:pt idx="11">
                  <c:v>Service that is friendly and fast</c:v>
                </c:pt>
                <c:pt idx="12">
                  <c:v>Easy and flexible return policy/review period</c:v>
                </c:pt>
                <c:pt idx="13">
                  <c:v>Userfriendliness of website</c:v>
                </c:pt>
                <c:pt idx="14">
                  <c:v>Fun promotions and offers</c:v>
                </c:pt>
                <c:pt idx="15">
                  <c:v>Large offer/lot of choice</c:v>
                </c:pt>
                <c:pt idx="16">
                  <c:v>Completeness of product information</c:v>
                </c:pt>
                <c:pt idx="17">
                  <c:v>Clear information about event or ticket</c:v>
                </c:pt>
                <c:pt idx="18">
                  <c:v>Good reviews</c:v>
                </c:pt>
                <c:pt idx="19">
                  <c:v>Free insurance during transport/in case of loss</c:v>
                </c:pt>
                <c:pt idx="20">
                  <c:v>Additional security measures surrounding payment</c:v>
                </c:pt>
                <c:pt idx="21">
                  <c:v>Number of payment options</c:v>
                </c:pt>
                <c:pt idx="22">
                  <c:v>Clear procedures for downloading tickets and vouchers</c:v>
                </c:pt>
                <c:pt idx="23">
                  <c:v>Availability of customer's service (opening hours and channels)</c:v>
                </c:pt>
                <c:pt idx="24">
                  <c:v>Speed of delivery</c:v>
                </c:pt>
                <c:pt idx="25">
                  <c:v>Expertise of customer's service</c:v>
                </c:pt>
                <c:pt idx="26">
                  <c:v>Clear and relevant videos</c:v>
                </c:pt>
                <c:pt idx="27">
                  <c:v>Offer sustainable products or services</c:v>
                </c:pt>
                <c:pt idx="28">
                  <c:v>Has quality label</c:v>
                </c:pt>
                <c:pt idx="29">
                  <c:v>Mobile-friendliness</c:v>
                </c:pt>
                <c:pt idx="30">
                  <c:v>Has an eye for sustainability</c:v>
                </c:pt>
                <c:pt idx="31">
                  <c:v>Quality of FAQ</c:v>
                </c:pt>
                <c:pt idx="32">
                  <c:v>Does not use oversized boxes or bags for shipping</c:v>
                </c:pt>
                <c:pt idx="33">
                  <c:v>Uses recyclable or sustainable packaging</c:v>
                </c:pt>
                <c:pt idx="34">
                  <c:v>Offers sustainable delivery (pickup points, bicycle couriers, carbon offsets)</c:v>
                </c:pt>
                <c:pt idx="35">
                  <c:v>Pleasing design</c:v>
                </c:pt>
                <c:pt idx="36">
                  <c:v>Operates circularly (by taking back and processing old products, 2nd hand opportunities,...)</c:v>
                </c:pt>
                <c:pt idx="37">
                  <c:v>Offers inspiration</c:v>
                </c:pt>
                <c:pt idx="38">
                  <c:v>Opportunity to save my payment details</c:v>
                </c:pt>
              </c:strCache>
            </c:strRef>
          </c:cat>
          <c:val>
            <c:numRef>
              <c:f>Blad1!$B$2:$B$40</c:f>
              <c:numCache>
                <c:formatCode>0%</c:formatCode>
                <c:ptCount val="39"/>
                <c:pt idx="0">
                  <c:v>0.70502195528190004</c:v>
                </c:pt>
                <c:pt idx="1">
                  <c:v>0.69008226921719995</c:v>
                </c:pt>
                <c:pt idx="2">
                  <c:v>0.67204360773229999</c:v>
                </c:pt>
                <c:pt idx="3">
                  <c:v>0.66286781406149997</c:v>
                </c:pt>
                <c:pt idx="4">
                  <c:v>0.65530712158680005</c:v>
                </c:pt>
                <c:pt idx="5">
                  <c:v>0.65065361126529997</c:v>
                </c:pt>
                <c:pt idx="6">
                  <c:v>0.63940846918689997</c:v>
                </c:pt>
                <c:pt idx="7">
                  <c:v>0.63925705344979999</c:v>
                </c:pt>
                <c:pt idx="8">
                  <c:v>0.62444859435720002</c:v>
                </c:pt>
                <c:pt idx="9">
                  <c:v>0.6242366123252</c:v>
                </c:pt>
                <c:pt idx="10">
                  <c:v>0.61802856710239995</c:v>
                </c:pt>
                <c:pt idx="11">
                  <c:v>0.60832786554280005</c:v>
                </c:pt>
                <c:pt idx="12">
                  <c:v>0.60605662948570005</c:v>
                </c:pt>
                <c:pt idx="13">
                  <c:v>0.59864735274820002</c:v>
                </c:pt>
                <c:pt idx="14">
                  <c:v>0.59796093473980005</c:v>
                </c:pt>
                <c:pt idx="15">
                  <c:v>0.59381214354209999</c:v>
                </c:pt>
                <c:pt idx="16">
                  <c:v>0.57503659213650005</c:v>
                </c:pt>
                <c:pt idx="17">
                  <c:v>0.561903800535</c:v>
                </c:pt>
                <c:pt idx="18">
                  <c:v>0.55973350830260005</c:v>
                </c:pt>
                <c:pt idx="19">
                  <c:v>0.55492858224399999</c:v>
                </c:pt>
                <c:pt idx="20">
                  <c:v>0.54574269419069998</c:v>
                </c:pt>
                <c:pt idx="21">
                  <c:v>0.54035229394840001</c:v>
                </c:pt>
                <c:pt idx="22">
                  <c:v>0.53543632968249999</c:v>
                </c:pt>
                <c:pt idx="23">
                  <c:v>0.52512996517440003</c:v>
                </c:pt>
                <c:pt idx="24">
                  <c:v>0.52270731338010001</c:v>
                </c:pt>
                <c:pt idx="25">
                  <c:v>0.48054307777720001</c:v>
                </c:pt>
                <c:pt idx="26">
                  <c:v>0.45816383182760001</c:v>
                </c:pt>
                <c:pt idx="27">
                  <c:v>0.45800232170799998</c:v>
                </c:pt>
                <c:pt idx="28">
                  <c:v>0.44783727855450001</c:v>
                </c:pt>
                <c:pt idx="29">
                  <c:v>0.43963054560140002</c:v>
                </c:pt>
                <c:pt idx="30">
                  <c:v>0.42478170897899997</c:v>
                </c:pt>
                <c:pt idx="31">
                  <c:v>0.42114773128749999</c:v>
                </c:pt>
                <c:pt idx="32">
                  <c:v>0.41974461212339997</c:v>
                </c:pt>
                <c:pt idx="33">
                  <c:v>0.40719729470549998</c:v>
                </c:pt>
                <c:pt idx="34">
                  <c:v>0.40473426538129997</c:v>
                </c:pt>
                <c:pt idx="35">
                  <c:v>0.38040680361380003</c:v>
                </c:pt>
                <c:pt idx="36">
                  <c:v>0.36966638065919999</c:v>
                </c:pt>
                <c:pt idx="37">
                  <c:v>0.36089436228740002</c:v>
                </c:pt>
                <c:pt idx="38">
                  <c:v>0.35629132387829998</c:v>
                </c:pt>
              </c:numCache>
            </c:numRef>
          </c:val>
          <c:extLst>
            <c:ext xmlns:c16="http://schemas.microsoft.com/office/drawing/2014/chart" uri="{C3380CC4-5D6E-409C-BE32-E72D297353CC}">
              <c16:uniqueId val="{00000000-BDF1-403A-BCCB-8DAFEFD44C7B}"/>
            </c:ext>
          </c:extLst>
        </c:ser>
        <c:dLbls>
          <c:showLegendKey val="0"/>
          <c:showVal val="0"/>
          <c:showCatName val="0"/>
          <c:showSerName val="0"/>
          <c:showPercent val="0"/>
          <c:showBubbleSize val="0"/>
        </c:dLbls>
        <c:gapWidth val="50"/>
        <c:axId val="723576800"/>
        <c:axId val="723577128"/>
      </c:barChart>
      <c:catAx>
        <c:axId val="723576800"/>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296072"/>
                </a:solidFill>
                <a:latin typeface="+mn-lt"/>
                <a:ea typeface="+mn-ea"/>
                <a:cs typeface="+mn-cs"/>
              </a:defRPr>
            </a:pPr>
            <a:endParaRPr lang="nl-BE"/>
          </a:p>
        </c:txPr>
        <c:crossAx val="723577128"/>
        <c:crosses val="autoZero"/>
        <c:auto val="1"/>
        <c:lblAlgn val="ctr"/>
        <c:lblOffset val="100"/>
        <c:noMultiLvlLbl val="0"/>
      </c:catAx>
      <c:valAx>
        <c:axId val="723577128"/>
        <c:scaling>
          <c:orientation val="minMax"/>
        </c:scaling>
        <c:delete val="0"/>
        <c:axPos val="t"/>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296072"/>
                </a:solidFill>
                <a:latin typeface="+mn-lt"/>
                <a:ea typeface="+mn-ea"/>
                <a:cs typeface="+mn-cs"/>
              </a:defRPr>
            </a:pPr>
            <a:endParaRPr lang="nl-BE"/>
          </a:p>
        </c:txPr>
        <c:crossAx val="723576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2"/>
          </a:solidFill>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D568A7-D112-A743-AFE5-0B5C289C6557}"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nl-NL"/>
        </a:p>
      </dgm:t>
    </dgm:pt>
    <dgm:pt modelId="{8E6B0A2D-5841-F748-8954-A3A73498AA9F}">
      <dgm:prSet phldrT="[Tekst]"/>
      <dgm:spPr>
        <a:solidFill>
          <a:srgbClr val="296072"/>
        </a:solidFill>
      </dgm:spPr>
      <dgm:t>
        <a:bodyPr/>
        <a:lstStyle/>
        <a:p>
          <a:r>
            <a:rPr lang="nl-NL" dirty="0" err="1">
              <a:latin typeface="Montserrat" pitchFamily="2" charset="77"/>
            </a:rPr>
            <a:t>Packaging</a:t>
          </a:r>
          <a:r>
            <a:rPr lang="nl-NL" dirty="0">
              <a:latin typeface="Montserrat" pitchFamily="2" charset="77"/>
            </a:rPr>
            <a:t> &amp; </a:t>
          </a:r>
          <a:r>
            <a:rPr lang="nl-NL" dirty="0" err="1">
              <a:latin typeface="Montserrat" pitchFamily="2" charset="77"/>
            </a:rPr>
            <a:t>Packaging</a:t>
          </a:r>
          <a:r>
            <a:rPr lang="nl-NL" dirty="0">
              <a:latin typeface="Montserrat" pitchFamily="2" charset="77"/>
            </a:rPr>
            <a:t> Waste </a:t>
          </a:r>
          <a:r>
            <a:rPr lang="nl-NL" dirty="0" err="1">
              <a:latin typeface="Montserrat" pitchFamily="2" charset="77"/>
            </a:rPr>
            <a:t>Regulation</a:t>
          </a:r>
          <a:r>
            <a:rPr lang="nl-NL" dirty="0">
              <a:latin typeface="Montserrat" pitchFamily="2" charset="77"/>
            </a:rPr>
            <a:t> (PPWR)</a:t>
          </a:r>
        </a:p>
      </dgm:t>
    </dgm:pt>
    <dgm:pt modelId="{DE360B54-7F71-A346-B242-F0F706FACF56}" type="parTrans" cxnId="{D2517333-5DF1-984B-A4E7-D7B32A4AD06C}">
      <dgm:prSet/>
      <dgm:spPr>
        <a:solidFill>
          <a:srgbClr val="DFDFE2"/>
        </a:solidFill>
      </dgm:spPr>
      <dgm:t>
        <a:bodyPr/>
        <a:lstStyle/>
        <a:p>
          <a:endParaRPr lang="nl-NL"/>
        </a:p>
      </dgm:t>
    </dgm:pt>
    <dgm:pt modelId="{59846EFA-981A-2644-A0CE-64924D41EC66}" type="sibTrans" cxnId="{D2517333-5DF1-984B-A4E7-D7B32A4AD06C}">
      <dgm:prSet/>
      <dgm:spPr/>
      <dgm:t>
        <a:bodyPr/>
        <a:lstStyle/>
        <a:p>
          <a:endParaRPr lang="nl-NL"/>
        </a:p>
      </dgm:t>
    </dgm:pt>
    <dgm:pt modelId="{AFE958DD-FC5D-8041-9657-1E8150B30D51}">
      <dgm:prSet phldrT="[Tekst]"/>
      <dgm:spPr/>
    </dgm:pt>
    <dgm:pt modelId="{90B8BDF3-65CF-8440-A103-E649EFFC360A}" type="parTrans" cxnId="{6982EEC3-7349-FA47-8A50-2E18CE02A9C8}">
      <dgm:prSet/>
      <dgm:spPr/>
      <dgm:t>
        <a:bodyPr/>
        <a:lstStyle/>
        <a:p>
          <a:endParaRPr lang="nl-NL"/>
        </a:p>
      </dgm:t>
    </dgm:pt>
    <dgm:pt modelId="{87048652-BFB6-2A4D-8696-E2F609166700}" type="sibTrans" cxnId="{6982EEC3-7349-FA47-8A50-2E18CE02A9C8}">
      <dgm:prSet/>
      <dgm:spPr/>
      <dgm:t>
        <a:bodyPr/>
        <a:lstStyle/>
        <a:p>
          <a:endParaRPr lang="nl-NL"/>
        </a:p>
      </dgm:t>
    </dgm:pt>
    <dgm:pt modelId="{AE33E682-AA60-4647-95F5-E7F9144F0978}">
      <dgm:prSet phldrT="[Tekst]"/>
      <dgm:spPr/>
    </dgm:pt>
    <dgm:pt modelId="{03C50CA3-D106-E44D-BC3D-167A0FC659CC}" type="parTrans" cxnId="{971D433E-37CC-4141-860C-3E7C802E8FA3}">
      <dgm:prSet/>
      <dgm:spPr/>
      <dgm:t>
        <a:bodyPr/>
        <a:lstStyle/>
        <a:p>
          <a:endParaRPr lang="nl-NL"/>
        </a:p>
      </dgm:t>
    </dgm:pt>
    <dgm:pt modelId="{BEC6449E-C179-4442-8883-1000F9F94FE3}" type="sibTrans" cxnId="{971D433E-37CC-4141-860C-3E7C802E8FA3}">
      <dgm:prSet/>
      <dgm:spPr/>
      <dgm:t>
        <a:bodyPr/>
        <a:lstStyle/>
        <a:p>
          <a:endParaRPr lang="nl-NL"/>
        </a:p>
      </dgm:t>
    </dgm:pt>
    <dgm:pt modelId="{480071A6-4BD0-A64D-80EA-05E786610D0D}">
      <dgm:prSet phldrT="[Tekst]"/>
      <dgm:spPr/>
    </dgm:pt>
    <dgm:pt modelId="{107E520E-F461-2448-A17D-4C38401A9E2A}" type="parTrans" cxnId="{14583C9E-CFC5-0C4E-8AFD-AA90FBA007F6}">
      <dgm:prSet/>
      <dgm:spPr/>
      <dgm:t>
        <a:bodyPr/>
        <a:lstStyle/>
        <a:p>
          <a:endParaRPr lang="nl-NL"/>
        </a:p>
      </dgm:t>
    </dgm:pt>
    <dgm:pt modelId="{F98E88FF-FE07-634E-B517-2BCAAC0C7A7D}" type="sibTrans" cxnId="{14583C9E-CFC5-0C4E-8AFD-AA90FBA007F6}">
      <dgm:prSet/>
      <dgm:spPr/>
      <dgm:t>
        <a:bodyPr/>
        <a:lstStyle/>
        <a:p>
          <a:endParaRPr lang="nl-NL"/>
        </a:p>
      </dgm:t>
    </dgm:pt>
    <dgm:pt modelId="{E772D2D5-6ABC-D04A-B6FC-D5A3570ADB09}">
      <dgm:prSet phldrT="[Tekst]"/>
      <dgm:spPr/>
    </dgm:pt>
    <dgm:pt modelId="{FFAB152E-CB1C-AE4B-BA87-E0D19A46E12A}" type="parTrans" cxnId="{949AD9F6-395C-9843-81D8-17056876DC45}">
      <dgm:prSet/>
      <dgm:spPr/>
      <dgm:t>
        <a:bodyPr/>
        <a:lstStyle/>
        <a:p>
          <a:endParaRPr lang="nl-NL"/>
        </a:p>
      </dgm:t>
    </dgm:pt>
    <dgm:pt modelId="{A42A0059-E7DC-8642-AD90-BB11B7A1250D}" type="sibTrans" cxnId="{949AD9F6-395C-9843-81D8-17056876DC45}">
      <dgm:prSet/>
      <dgm:spPr/>
      <dgm:t>
        <a:bodyPr/>
        <a:lstStyle/>
        <a:p>
          <a:endParaRPr lang="nl-NL"/>
        </a:p>
      </dgm:t>
    </dgm:pt>
    <dgm:pt modelId="{54E22770-8CFC-F54B-B1C7-A64A285B4293}">
      <dgm:prSet phldrT="[Tekst]"/>
      <dgm:spPr/>
    </dgm:pt>
    <dgm:pt modelId="{4C1ADF36-FA69-5745-A368-607630070B40}" type="parTrans" cxnId="{E5F876B3-2F5F-C64C-A41A-54D47224E80F}">
      <dgm:prSet/>
      <dgm:spPr/>
      <dgm:t>
        <a:bodyPr/>
        <a:lstStyle/>
        <a:p>
          <a:endParaRPr lang="nl-NL"/>
        </a:p>
      </dgm:t>
    </dgm:pt>
    <dgm:pt modelId="{BBD4A264-9046-8240-B166-2C7B73AAA1E1}" type="sibTrans" cxnId="{E5F876B3-2F5F-C64C-A41A-54D47224E80F}">
      <dgm:prSet/>
      <dgm:spPr/>
      <dgm:t>
        <a:bodyPr/>
        <a:lstStyle/>
        <a:p>
          <a:endParaRPr lang="nl-NL"/>
        </a:p>
      </dgm:t>
    </dgm:pt>
    <dgm:pt modelId="{4BB5A277-C2BE-7243-A538-38F961E1D9C7}">
      <dgm:prSet phldrT="[Tekst]"/>
      <dgm:spPr/>
    </dgm:pt>
    <dgm:pt modelId="{018924E2-9567-A446-B8F6-E9A0B7486CDF}" type="parTrans" cxnId="{8047D1B3-E97F-904E-96F1-9B4D5B271968}">
      <dgm:prSet/>
      <dgm:spPr/>
      <dgm:t>
        <a:bodyPr/>
        <a:lstStyle/>
        <a:p>
          <a:endParaRPr lang="nl-NL"/>
        </a:p>
      </dgm:t>
    </dgm:pt>
    <dgm:pt modelId="{9BBEF684-B477-1840-8894-FF949124DA20}" type="sibTrans" cxnId="{8047D1B3-E97F-904E-96F1-9B4D5B271968}">
      <dgm:prSet/>
      <dgm:spPr/>
      <dgm:t>
        <a:bodyPr/>
        <a:lstStyle/>
        <a:p>
          <a:endParaRPr lang="nl-NL"/>
        </a:p>
      </dgm:t>
    </dgm:pt>
    <dgm:pt modelId="{61104B57-C7CF-6140-9432-0901975764D2}">
      <dgm:prSet phldrT="[Tekst]"/>
      <dgm:spPr>
        <a:solidFill>
          <a:srgbClr val="9EC4C9"/>
        </a:solidFill>
        <a:ln>
          <a:noFill/>
        </a:ln>
      </dgm:spPr>
      <dgm:t>
        <a:bodyPr/>
        <a:lstStyle/>
        <a:p>
          <a:r>
            <a:rPr lang="nl-NL" b="1" dirty="0">
              <a:latin typeface="Montserrat" pitchFamily="2" charset="77"/>
            </a:rPr>
            <a:t>European </a:t>
          </a:r>
          <a:r>
            <a:rPr lang="nl-NL" b="1" dirty="0" err="1">
              <a:latin typeface="Montserrat" pitchFamily="2" charset="77"/>
            </a:rPr>
            <a:t>Legislation</a:t>
          </a:r>
          <a:endParaRPr lang="nl-NL" b="1" dirty="0">
            <a:latin typeface="Montserrat" pitchFamily="2" charset="77"/>
          </a:endParaRPr>
        </a:p>
      </dgm:t>
    </dgm:pt>
    <dgm:pt modelId="{7E3DC16E-1C68-734F-ADB5-CFBD1FAAD95C}" type="sibTrans" cxnId="{CDCCC662-2F23-8E40-9293-5B28382E611E}">
      <dgm:prSet/>
      <dgm:spPr/>
      <dgm:t>
        <a:bodyPr/>
        <a:lstStyle/>
        <a:p>
          <a:endParaRPr lang="nl-NL"/>
        </a:p>
      </dgm:t>
    </dgm:pt>
    <dgm:pt modelId="{CD89B56C-5962-6949-8911-A2966F34C4CB}" type="parTrans" cxnId="{CDCCC662-2F23-8E40-9293-5B28382E611E}">
      <dgm:prSet/>
      <dgm:spPr/>
      <dgm:t>
        <a:bodyPr/>
        <a:lstStyle/>
        <a:p>
          <a:endParaRPr lang="nl-NL"/>
        </a:p>
      </dgm:t>
    </dgm:pt>
    <dgm:pt modelId="{9F80527E-08A9-EE48-8BE9-34AA9F687B87}">
      <dgm:prSet phldrT="[Tekst]"/>
      <dgm:spPr>
        <a:solidFill>
          <a:srgbClr val="296072"/>
        </a:solidFill>
      </dgm:spPr>
      <dgm:t>
        <a:bodyPr/>
        <a:lstStyle/>
        <a:p>
          <a:r>
            <a:rPr lang="nl-NL" dirty="0" err="1">
              <a:latin typeface="Montserrat" pitchFamily="2" charset="77"/>
            </a:rPr>
            <a:t>Ecodesign</a:t>
          </a:r>
          <a:r>
            <a:rPr lang="nl-NL" dirty="0">
              <a:latin typeface="Montserrat" pitchFamily="2" charset="77"/>
            </a:rPr>
            <a:t> </a:t>
          </a:r>
          <a:r>
            <a:rPr lang="nl-NL" dirty="0" err="1">
              <a:latin typeface="Montserrat" pitchFamily="2" charset="77"/>
            </a:rPr>
            <a:t>for</a:t>
          </a:r>
          <a:r>
            <a:rPr lang="nl-NL" dirty="0">
              <a:latin typeface="Montserrat" pitchFamily="2" charset="77"/>
            </a:rPr>
            <a:t> </a:t>
          </a:r>
          <a:r>
            <a:rPr lang="nl-NL" dirty="0" err="1">
              <a:latin typeface="Montserrat" pitchFamily="2" charset="77"/>
            </a:rPr>
            <a:t>Sustainable</a:t>
          </a:r>
          <a:r>
            <a:rPr lang="nl-NL" dirty="0">
              <a:latin typeface="Montserrat" pitchFamily="2" charset="77"/>
            </a:rPr>
            <a:t> </a:t>
          </a:r>
          <a:r>
            <a:rPr lang="nl-NL" dirty="0" err="1">
              <a:latin typeface="Montserrat" pitchFamily="2" charset="77"/>
            </a:rPr>
            <a:t>Products</a:t>
          </a:r>
          <a:endParaRPr lang="nl-NL" dirty="0">
            <a:latin typeface="Montserrat" pitchFamily="2" charset="77"/>
          </a:endParaRPr>
        </a:p>
      </dgm:t>
    </dgm:pt>
    <dgm:pt modelId="{E3046910-0237-694F-B104-C4AA62953BEB}" type="parTrans" cxnId="{2E2E6B19-C45B-4640-A6C6-B4D17B79FB2B}">
      <dgm:prSet/>
      <dgm:spPr>
        <a:solidFill>
          <a:srgbClr val="DFDFE2"/>
        </a:solidFill>
      </dgm:spPr>
      <dgm:t>
        <a:bodyPr/>
        <a:lstStyle/>
        <a:p>
          <a:endParaRPr lang="nl-NL"/>
        </a:p>
      </dgm:t>
    </dgm:pt>
    <dgm:pt modelId="{CCF1E561-87A3-3449-A8E1-E43E46026086}" type="sibTrans" cxnId="{2E2E6B19-C45B-4640-A6C6-B4D17B79FB2B}">
      <dgm:prSet/>
      <dgm:spPr/>
      <dgm:t>
        <a:bodyPr/>
        <a:lstStyle/>
        <a:p>
          <a:endParaRPr lang="nl-NL"/>
        </a:p>
      </dgm:t>
    </dgm:pt>
    <dgm:pt modelId="{9E2D2D0C-E4CB-AC40-A235-ACBD9F2B9B57}">
      <dgm:prSet phldrT="[Tekst]"/>
      <dgm:spPr>
        <a:solidFill>
          <a:srgbClr val="296072"/>
        </a:solidFill>
      </dgm:spPr>
      <dgm:t>
        <a:bodyPr/>
        <a:lstStyle/>
        <a:p>
          <a:r>
            <a:rPr lang="nl-NL" dirty="0" err="1">
              <a:latin typeface="Montserrat" pitchFamily="2" charset="77"/>
            </a:rPr>
            <a:t>Geoblocking</a:t>
          </a:r>
          <a:endParaRPr lang="nl-NL" dirty="0">
            <a:latin typeface="Montserrat" pitchFamily="2" charset="77"/>
          </a:endParaRPr>
        </a:p>
      </dgm:t>
    </dgm:pt>
    <dgm:pt modelId="{40FEDE19-13D8-7D4A-9F43-54E7ACF03991}" type="parTrans" cxnId="{1A3C22F6-FBA7-5845-B66F-5975A97912B2}">
      <dgm:prSet/>
      <dgm:spPr>
        <a:solidFill>
          <a:srgbClr val="DFDFE2"/>
        </a:solidFill>
      </dgm:spPr>
      <dgm:t>
        <a:bodyPr/>
        <a:lstStyle/>
        <a:p>
          <a:endParaRPr lang="nl-NL"/>
        </a:p>
      </dgm:t>
    </dgm:pt>
    <dgm:pt modelId="{95CDFF52-86BA-8E48-8D97-AAC7CD347C83}" type="sibTrans" cxnId="{1A3C22F6-FBA7-5845-B66F-5975A97912B2}">
      <dgm:prSet/>
      <dgm:spPr/>
      <dgm:t>
        <a:bodyPr/>
        <a:lstStyle/>
        <a:p>
          <a:endParaRPr lang="nl-NL"/>
        </a:p>
      </dgm:t>
    </dgm:pt>
    <dgm:pt modelId="{054187C2-AA7D-E14B-B5F9-EAF8DD1B0613}">
      <dgm:prSet/>
      <dgm:spPr>
        <a:solidFill>
          <a:srgbClr val="296072"/>
        </a:solidFill>
      </dgm:spPr>
      <dgm:t>
        <a:bodyPr/>
        <a:lstStyle/>
        <a:p>
          <a:r>
            <a:rPr lang="nl-NL" dirty="0">
              <a:latin typeface="Montserrat" pitchFamily="2" charset="77"/>
            </a:rPr>
            <a:t>DMA/DSA</a:t>
          </a:r>
        </a:p>
      </dgm:t>
    </dgm:pt>
    <dgm:pt modelId="{AB0B064C-D69B-6345-91C0-1A3A803FF7A8}" type="parTrans" cxnId="{ABA5AA11-3EBC-5443-8BC3-0BB576D150BD}">
      <dgm:prSet/>
      <dgm:spPr>
        <a:solidFill>
          <a:srgbClr val="DFDFE2"/>
        </a:solidFill>
      </dgm:spPr>
      <dgm:t>
        <a:bodyPr/>
        <a:lstStyle/>
        <a:p>
          <a:endParaRPr lang="nl-NL"/>
        </a:p>
      </dgm:t>
    </dgm:pt>
    <dgm:pt modelId="{9AF13FA0-39FF-164E-9F26-24AC753A1631}" type="sibTrans" cxnId="{ABA5AA11-3EBC-5443-8BC3-0BB576D150BD}">
      <dgm:prSet/>
      <dgm:spPr/>
      <dgm:t>
        <a:bodyPr/>
        <a:lstStyle/>
        <a:p>
          <a:endParaRPr lang="nl-NL"/>
        </a:p>
      </dgm:t>
    </dgm:pt>
    <dgm:pt modelId="{1A8A077A-609A-504F-8FFF-347EE6F5D2A6}">
      <dgm:prSet/>
      <dgm:spPr>
        <a:solidFill>
          <a:srgbClr val="296072"/>
        </a:solidFill>
      </dgm:spPr>
      <dgm:t>
        <a:bodyPr/>
        <a:lstStyle/>
        <a:p>
          <a:r>
            <a:rPr lang="nl-NL" dirty="0">
              <a:latin typeface="Montserrat" pitchFamily="2" charset="77"/>
            </a:rPr>
            <a:t>Green Claims</a:t>
          </a:r>
        </a:p>
      </dgm:t>
    </dgm:pt>
    <dgm:pt modelId="{F6F733DD-06E6-7B48-A8D1-E6C643023EE4}" type="parTrans" cxnId="{DAEC22F9-23F6-4D4F-9D6D-57C7DD5CAB5B}">
      <dgm:prSet/>
      <dgm:spPr>
        <a:solidFill>
          <a:srgbClr val="DFDFE2"/>
        </a:solidFill>
      </dgm:spPr>
      <dgm:t>
        <a:bodyPr/>
        <a:lstStyle/>
        <a:p>
          <a:endParaRPr lang="nl-NL"/>
        </a:p>
      </dgm:t>
    </dgm:pt>
    <dgm:pt modelId="{40A41CFF-4423-3A40-A87A-77D35EACD734}" type="sibTrans" cxnId="{DAEC22F9-23F6-4D4F-9D6D-57C7DD5CAB5B}">
      <dgm:prSet/>
      <dgm:spPr/>
      <dgm:t>
        <a:bodyPr/>
        <a:lstStyle/>
        <a:p>
          <a:endParaRPr lang="nl-NL"/>
        </a:p>
      </dgm:t>
    </dgm:pt>
    <dgm:pt modelId="{8593EEB4-005D-1941-8B1A-617B7973A39E}">
      <dgm:prSet/>
      <dgm:spPr>
        <a:solidFill>
          <a:srgbClr val="296072"/>
        </a:solidFill>
      </dgm:spPr>
      <dgm:t>
        <a:bodyPr/>
        <a:lstStyle/>
        <a:p>
          <a:r>
            <a:rPr lang="nl-NL" dirty="0">
              <a:latin typeface="Montserrat" pitchFamily="2" charset="77"/>
            </a:rPr>
            <a:t>Waste Framework</a:t>
          </a:r>
        </a:p>
      </dgm:t>
    </dgm:pt>
    <dgm:pt modelId="{290F72FA-D571-C749-86D9-81E6BBA1A79F}" type="parTrans" cxnId="{21D4AFAF-B336-C845-AD91-93CBC7EAFEB8}">
      <dgm:prSet/>
      <dgm:spPr>
        <a:solidFill>
          <a:srgbClr val="DFDFE2"/>
        </a:solidFill>
      </dgm:spPr>
      <dgm:t>
        <a:bodyPr/>
        <a:lstStyle/>
        <a:p>
          <a:endParaRPr lang="nl-NL"/>
        </a:p>
      </dgm:t>
    </dgm:pt>
    <dgm:pt modelId="{3F33C521-39EE-6942-AB06-DE81D429E3BA}" type="sibTrans" cxnId="{21D4AFAF-B336-C845-AD91-93CBC7EAFEB8}">
      <dgm:prSet/>
      <dgm:spPr/>
      <dgm:t>
        <a:bodyPr/>
        <a:lstStyle/>
        <a:p>
          <a:endParaRPr lang="nl-NL"/>
        </a:p>
      </dgm:t>
    </dgm:pt>
    <dgm:pt modelId="{F00202E3-6F09-3D43-837C-8A133C707502}">
      <dgm:prSet/>
      <dgm:spPr/>
      <dgm:t>
        <a:bodyPr/>
        <a:lstStyle/>
        <a:p>
          <a:endParaRPr lang="nl-NL" dirty="0"/>
        </a:p>
      </dgm:t>
    </dgm:pt>
    <dgm:pt modelId="{435D5F60-9830-8E4A-A493-CEC2FCD8FA40}" type="parTrans" cxnId="{AF548941-5FA2-F541-9655-0BC65660BF0E}">
      <dgm:prSet/>
      <dgm:spPr/>
      <dgm:t>
        <a:bodyPr/>
        <a:lstStyle/>
        <a:p>
          <a:endParaRPr lang="nl-NL"/>
        </a:p>
      </dgm:t>
    </dgm:pt>
    <dgm:pt modelId="{986B45F6-52F2-434A-BE50-F1178FC1EE34}" type="sibTrans" cxnId="{AF548941-5FA2-F541-9655-0BC65660BF0E}">
      <dgm:prSet/>
      <dgm:spPr/>
      <dgm:t>
        <a:bodyPr/>
        <a:lstStyle/>
        <a:p>
          <a:endParaRPr lang="nl-NL"/>
        </a:p>
      </dgm:t>
    </dgm:pt>
    <dgm:pt modelId="{0E31AA6D-C64D-074C-A507-86939692B9B9}" type="pres">
      <dgm:prSet presAssocID="{FED568A7-D112-A743-AFE5-0B5C289C6557}" presName="cycle" presStyleCnt="0">
        <dgm:presLayoutVars>
          <dgm:chMax val="1"/>
          <dgm:dir/>
          <dgm:animLvl val="ctr"/>
          <dgm:resizeHandles val="exact"/>
        </dgm:presLayoutVars>
      </dgm:prSet>
      <dgm:spPr/>
    </dgm:pt>
    <dgm:pt modelId="{5591E64D-59E2-E141-8D06-AACEA3FA98C8}" type="pres">
      <dgm:prSet presAssocID="{61104B57-C7CF-6140-9432-0901975764D2}" presName="centerShape" presStyleLbl="node0" presStyleIdx="0" presStyleCnt="1"/>
      <dgm:spPr/>
    </dgm:pt>
    <dgm:pt modelId="{6D7EADA6-3381-D246-A66D-C235ADCABA32}" type="pres">
      <dgm:prSet presAssocID="{DE360B54-7F71-A346-B242-F0F706FACF56}" presName="parTrans" presStyleLbl="bgSibTrans2D1" presStyleIdx="0" presStyleCnt="6"/>
      <dgm:spPr/>
    </dgm:pt>
    <dgm:pt modelId="{046091F1-6DD2-6E4A-AD9A-EDF3FBA06740}" type="pres">
      <dgm:prSet presAssocID="{8E6B0A2D-5841-F748-8954-A3A73498AA9F}" presName="node" presStyleLbl="node1" presStyleIdx="0" presStyleCnt="6">
        <dgm:presLayoutVars>
          <dgm:bulletEnabled val="1"/>
        </dgm:presLayoutVars>
      </dgm:prSet>
      <dgm:spPr/>
    </dgm:pt>
    <dgm:pt modelId="{F441987B-330E-2045-B00E-67612239F858}" type="pres">
      <dgm:prSet presAssocID="{E3046910-0237-694F-B104-C4AA62953BEB}" presName="parTrans" presStyleLbl="bgSibTrans2D1" presStyleIdx="1" presStyleCnt="6"/>
      <dgm:spPr/>
    </dgm:pt>
    <dgm:pt modelId="{9404F45C-7BE2-984C-B2EC-FE8E93120B80}" type="pres">
      <dgm:prSet presAssocID="{9F80527E-08A9-EE48-8BE9-34AA9F687B87}" presName="node" presStyleLbl="node1" presStyleIdx="1" presStyleCnt="6">
        <dgm:presLayoutVars>
          <dgm:bulletEnabled val="1"/>
        </dgm:presLayoutVars>
      </dgm:prSet>
      <dgm:spPr/>
    </dgm:pt>
    <dgm:pt modelId="{8A243FDC-20CB-314B-8FDB-E99AA6B7EE01}" type="pres">
      <dgm:prSet presAssocID="{40FEDE19-13D8-7D4A-9F43-54E7ACF03991}" presName="parTrans" presStyleLbl="bgSibTrans2D1" presStyleIdx="2" presStyleCnt="6"/>
      <dgm:spPr/>
    </dgm:pt>
    <dgm:pt modelId="{CEB20294-D173-7D4C-BFB7-2677EE970CD7}" type="pres">
      <dgm:prSet presAssocID="{9E2D2D0C-E4CB-AC40-A235-ACBD9F2B9B57}" presName="node" presStyleLbl="node1" presStyleIdx="2" presStyleCnt="6">
        <dgm:presLayoutVars>
          <dgm:bulletEnabled val="1"/>
        </dgm:presLayoutVars>
      </dgm:prSet>
      <dgm:spPr/>
    </dgm:pt>
    <dgm:pt modelId="{913E7B82-EBD4-044C-B56F-81A65ED3E6B2}" type="pres">
      <dgm:prSet presAssocID="{AB0B064C-D69B-6345-91C0-1A3A803FF7A8}" presName="parTrans" presStyleLbl="bgSibTrans2D1" presStyleIdx="3" presStyleCnt="6"/>
      <dgm:spPr/>
    </dgm:pt>
    <dgm:pt modelId="{E267101D-39DE-A145-B2CF-D61D690591DB}" type="pres">
      <dgm:prSet presAssocID="{054187C2-AA7D-E14B-B5F9-EAF8DD1B0613}" presName="node" presStyleLbl="node1" presStyleIdx="3" presStyleCnt="6">
        <dgm:presLayoutVars>
          <dgm:bulletEnabled val="1"/>
        </dgm:presLayoutVars>
      </dgm:prSet>
      <dgm:spPr/>
    </dgm:pt>
    <dgm:pt modelId="{D6B7E18C-5682-604C-B4A4-205426ECD4DE}" type="pres">
      <dgm:prSet presAssocID="{F6F733DD-06E6-7B48-A8D1-E6C643023EE4}" presName="parTrans" presStyleLbl="bgSibTrans2D1" presStyleIdx="4" presStyleCnt="6"/>
      <dgm:spPr/>
    </dgm:pt>
    <dgm:pt modelId="{B27855C0-4EF1-0F4C-BF8E-3D0201751150}" type="pres">
      <dgm:prSet presAssocID="{1A8A077A-609A-504F-8FFF-347EE6F5D2A6}" presName="node" presStyleLbl="node1" presStyleIdx="4" presStyleCnt="6">
        <dgm:presLayoutVars>
          <dgm:bulletEnabled val="1"/>
        </dgm:presLayoutVars>
      </dgm:prSet>
      <dgm:spPr/>
    </dgm:pt>
    <dgm:pt modelId="{A8EE99E0-7220-7448-8677-641545470F57}" type="pres">
      <dgm:prSet presAssocID="{290F72FA-D571-C749-86D9-81E6BBA1A79F}" presName="parTrans" presStyleLbl="bgSibTrans2D1" presStyleIdx="5" presStyleCnt="6"/>
      <dgm:spPr/>
    </dgm:pt>
    <dgm:pt modelId="{E52FE27A-D0C2-BA4B-91A3-751AD0F3D47A}" type="pres">
      <dgm:prSet presAssocID="{8593EEB4-005D-1941-8B1A-617B7973A39E}" presName="node" presStyleLbl="node1" presStyleIdx="5" presStyleCnt="6">
        <dgm:presLayoutVars>
          <dgm:bulletEnabled val="1"/>
        </dgm:presLayoutVars>
      </dgm:prSet>
      <dgm:spPr/>
    </dgm:pt>
  </dgm:ptLst>
  <dgm:cxnLst>
    <dgm:cxn modelId="{ABA5AA11-3EBC-5443-8BC3-0BB576D150BD}" srcId="{61104B57-C7CF-6140-9432-0901975764D2}" destId="{054187C2-AA7D-E14B-B5F9-EAF8DD1B0613}" srcOrd="3" destOrd="0" parTransId="{AB0B064C-D69B-6345-91C0-1A3A803FF7A8}" sibTransId="{9AF13FA0-39FF-164E-9F26-24AC753A1631}"/>
    <dgm:cxn modelId="{2E2E6B19-C45B-4640-A6C6-B4D17B79FB2B}" srcId="{61104B57-C7CF-6140-9432-0901975764D2}" destId="{9F80527E-08A9-EE48-8BE9-34AA9F687B87}" srcOrd="1" destOrd="0" parTransId="{E3046910-0237-694F-B104-C4AA62953BEB}" sibTransId="{CCF1E561-87A3-3449-A8E1-E43E46026086}"/>
    <dgm:cxn modelId="{82F90D1B-0DEF-0A4C-B60F-392B2E59BC28}" type="presOf" srcId="{8E6B0A2D-5841-F748-8954-A3A73498AA9F}" destId="{046091F1-6DD2-6E4A-AD9A-EDF3FBA06740}" srcOrd="0" destOrd="0" presId="urn:microsoft.com/office/officeart/2005/8/layout/radial4"/>
    <dgm:cxn modelId="{D2517333-5DF1-984B-A4E7-D7B32A4AD06C}" srcId="{61104B57-C7CF-6140-9432-0901975764D2}" destId="{8E6B0A2D-5841-F748-8954-A3A73498AA9F}" srcOrd="0" destOrd="0" parTransId="{DE360B54-7F71-A346-B242-F0F706FACF56}" sibTransId="{59846EFA-981A-2644-A0CE-64924D41EC66}"/>
    <dgm:cxn modelId="{2CE95534-C288-9849-AFDB-88B7A1562F51}" type="presOf" srcId="{FED568A7-D112-A743-AFE5-0B5C289C6557}" destId="{0E31AA6D-C64D-074C-A507-86939692B9B9}" srcOrd="0" destOrd="0" presId="urn:microsoft.com/office/officeart/2005/8/layout/radial4"/>
    <dgm:cxn modelId="{611DA835-3DFD-3D47-B808-AA66309769DC}" type="presOf" srcId="{1A8A077A-609A-504F-8FFF-347EE6F5D2A6}" destId="{B27855C0-4EF1-0F4C-BF8E-3D0201751150}" srcOrd="0" destOrd="0" presId="urn:microsoft.com/office/officeart/2005/8/layout/radial4"/>
    <dgm:cxn modelId="{971D433E-37CC-4141-860C-3E7C802E8FA3}" srcId="{AFE958DD-FC5D-8041-9657-1E8150B30D51}" destId="{AE33E682-AA60-4647-95F5-E7F9144F0978}" srcOrd="0" destOrd="0" parTransId="{03C50CA3-D106-E44D-BC3D-167A0FC659CC}" sibTransId="{BEC6449E-C179-4442-8883-1000F9F94FE3}"/>
    <dgm:cxn modelId="{AF548941-5FA2-F541-9655-0BC65660BF0E}" srcId="{FED568A7-D112-A743-AFE5-0B5C289C6557}" destId="{F00202E3-6F09-3D43-837C-8A133C707502}" srcOrd="1" destOrd="0" parTransId="{435D5F60-9830-8E4A-A493-CEC2FCD8FA40}" sibTransId="{986B45F6-52F2-434A-BE50-F1178FC1EE34}"/>
    <dgm:cxn modelId="{B2AD5948-DA3C-5E4C-865A-493851D9AFB1}" type="presOf" srcId="{9F80527E-08A9-EE48-8BE9-34AA9F687B87}" destId="{9404F45C-7BE2-984C-B2EC-FE8E93120B80}" srcOrd="0" destOrd="0" presId="urn:microsoft.com/office/officeart/2005/8/layout/radial4"/>
    <dgm:cxn modelId="{F5CB7F48-E6C5-8346-AE1C-8E891988F074}" type="presOf" srcId="{F6F733DD-06E6-7B48-A8D1-E6C643023EE4}" destId="{D6B7E18C-5682-604C-B4A4-205426ECD4DE}" srcOrd="0" destOrd="0" presId="urn:microsoft.com/office/officeart/2005/8/layout/radial4"/>
    <dgm:cxn modelId="{4ECC6650-B588-6F41-A871-C62725D6BC28}" type="presOf" srcId="{DE360B54-7F71-A346-B242-F0F706FACF56}" destId="{6D7EADA6-3381-D246-A66D-C235ADCABA32}" srcOrd="0" destOrd="0" presId="urn:microsoft.com/office/officeart/2005/8/layout/radial4"/>
    <dgm:cxn modelId="{CDCCC662-2F23-8E40-9293-5B28382E611E}" srcId="{FED568A7-D112-A743-AFE5-0B5C289C6557}" destId="{61104B57-C7CF-6140-9432-0901975764D2}" srcOrd="0" destOrd="0" parTransId="{CD89B56C-5962-6949-8911-A2966F34C4CB}" sibTransId="{7E3DC16E-1C68-734F-ADB5-CFBD1FAAD95C}"/>
    <dgm:cxn modelId="{4E7D4484-3278-5D4E-AE92-E944797EE211}" type="presOf" srcId="{290F72FA-D571-C749-86D9-81E6BBA1A79F}" destId="{A8EE99E0-7220-7448-8677-641545470F57}" srcOrd="0" destOrd="0" presId="urn:microsoft.com/office/officeart/2005/8/layout/radial4"/>
    <dgm:cxn modelId="{BC2D9296-49AF-D147-93A5-3EB4E43BA2B0}" type="presOf" srcId="{9E2D2D0C-E4CB-AC40-A235-ACBD9F2B9B57}" destId="{CEB20294-D173-7D4C-BFB7-2677EE970CD7}" srcOrd="0" destOrd="0" presId="urn:microsoft.com/office/officeart/2005/8/layout/radial4"/>
    <dgm:cxn modelId="{14583C9E-CFC5-0C4E-8AFD-AA90FBA007F6}" srcId="{FED568A7-D112-A743-AFE5-0B5C289C6557}" destId="{480071A6-4BD0-A64D-80EA-05E786610D0D}" srcOrd="3" destOrd="0" parTransId="{107E520E-F461-2448-A17D-4C38401A9E2A}" sibTransId="{F98E88FF-FE07-634E-B517-2BCAAC0C7A7D}"/>
    <dgm:cxn modelId="{21D4AFAF-B336-C845-AD91-93CBC7EAFEB8}" srcId="{61104B57-C7CF-6140-9432-0901975764D2}" destId="{8593EEB4-005D-1941-8B1A-617B7973A39E}" srcOrd="5" destOrd="0" parTransId="{290F72FA-D571-C749-86D9-81E6BBA1A79F}" sibTransId="{3F33C521-39EE-6942-AB06-DE81D429E3BA}"/>
    <dgm:cxn modelId="{E5F876B3-2F5F-C64C-A41A-54D47224E80F}" srcId="{FED568A7-D112-A743-AFE5-0B5C289C6557}" destId="{54E22770-8CFC-F54B-B1C7-A64A285B4293}" srcOrd="4" destOrd="0" parTransId="{4C1ADF36-FA69-5745-A368-607630070B40}" sibTransId="{BBD4A264-9046-8240-B166-2C7B73AAA1E1}"/>
    <dgm:cxn modelId="{8047D1B3-E97F-904E-96F1-9B4D5B271968}" srcId="{54E22770-8CFC-F54B-B1C7-A64A285B4293}" destId="{4BB5A277-C2BE-7243-A538-38F961E1D9C7}" srcOrd="0" destOrd="0" parTransId="{018924E2-9567-A446-B8F6-E9A0B7486CDF}" sibTransId="{9BBEF684-B477-1840-8894-FF949124DA20}"/>
    <dgm:cxn modelId="{9D78F5B8-D511-F046-945D-807A0CE1D71A}" type="presOf" srcId="{40FEDE19-13D8-7D4A-9F43-54E7ACF03991}" destId="{8A243FDC-20CB-314B-8FDB-E99AA6B7EE01}" srcOrd="0" destOrd="0" presId="urn:microsoft.com/office/officeart/2005/8/layout/radial4"/>
    <dgm:cxn modelId="{6982EEC3-7349-FA47-8A50-2E18CE02A9C8}" srcId="{FED568A7-D112-A743-AFE5-0B5C289C6557}" destId="{AFE958DD-FC5D-8041-9657-1E8150B30D51}" srcOrd="2" destOrd="0" parTransId="{90B8BDF3-65CF-8440-A103-E649EFFC360A}" sibTransId="{87048652-BFB6-2A4D-8696-E2F609166700}"/>
    <dgm:cxn modelId="{D5CDE8D7-F75F-4C42-858F-C03CCA5101A3}" type="presOf" srcId="{61104B57-C7CF-6140-9432-0901975764D2}" destId="{5591E64D-59E2-E141-8D06-AACEA3FA98C8}" srcOrd="0" destOrd="0" presId="urn:microsoft.com/office/officeart/2005/8/layout/radial4"/>
    <dgm:cxn modelId="{D642D7DC-63AA-4742-A448-110DC1D7E2FF}" type="presOf" srcId="{AB0B064C-D69B-6345-91C0-1A3A803FF7A8}" destId="{913E7B82-EBD4-044C-B56F-81A65ED3E6B2}" srcOrd="0" destOrd="0" presId="urn:microsoft.com/office/officeart/2005/8/layout/radial4"/>
    <dgm:cxn modelId="{49F0B7EB-9434-A34B-AA0D-08583B041861}" type="presOf" srcId="{054187C2-AA7D-E14B-B5F9-EAF8DD1B0613}" destId="{E267101D-39DE-A145-B2CF-D61D690591DB}" srcOrd="0" destOrd="0" presId="urn:microsoft.com/office/officeart/2005/8/layout/radial4"/>
    <dgm:cxn modelId="{E241E0EB-0C89-B047-9F99-EA87B481EC60}" type="presOf" srcId="{8593EEB4-005D-1941-8B1A-617B7973A39E}" destId="{E52FE27A-D0C2-BA4B-91A3-751AD0F3D47A}" srcOrd="0" destOrd="0" presId="urn:microsoft.com/office/officeart/2005/8/layout/radial4"/>
    <dgm:cxn modelId="{70407AF0-78EC-E644-AB3C-BBA6E420BEC7}" type="presOf" srcId="{E3046910-0237-694F-B104-C4AA62953BEB}" destId="{F441987B-330E-2045-B00E-67612239F858}" srcOrd="0" destOrd="0" presId="urn:microsoft.com/office/officeart/2005/8/layout/radial4"/>
    <dgm:cxn modelId="{1A3C22F6-FBA7-5845-B66F-5975A97912B2}" srcId="{61104B57-C7CF-6140-9432-0901975764D2}" destId="{9E2D2D0C-E4CB-AC40-A235-ACBD9F2B9B57}" srcOrd="2" destOrd="0" parTransId="{40FEDE19-13D8-7D4A-9F43-54E7ACF03991}" sibTransId="{95CDFF52-86BA-8E48-8D97-AAC7CD347C83}"/>
    <dgm:cxn modelId="{949AD9F6-395C-9843-81D8-17056876DC45}" srcId="{480071A6-4BD0-A64D-80EA-05E786610D0D}" destId="{E772D2D5-6ABC-D04A-B6FC-D5A3570ADB09}" srcOrd="0" destOrd="0" parTransId="{FFAB152E-CB1C-AE4B-BA87-E0D19A46E12A}" sibTransId="{A42A0059-E7DC-8642-AD90-BB11B7A1250D}"/>
    <dgm:cxn modelId="{DAEC22F9-23F6-4D4F-9D6D-57C7DD5CAB5B}" srcId="{61104B57-C7CF-6140-9432-0901975764D2}" destId="{1A8A077A-609A-504F-8FFF-347EE6F5D2A6}" srcOrd="4" destOrd="0" parTransId="{F6F733DD-06E6-7B48-A8D1-E6C643023EE4}" sibTransId="{40A41CFF-4423-3A40-A87A-77D35EACD734}"/>
    <dgm:cxn modelId="{A309F0E7-7D9A-7B4C-B57A-A08E251C03B5}" type="presParOf" srcId="{0E31AA6D-C64D-074C-A507-86939692B9B9}" destId="{5591E64D-59E2-E141-8D06-AACEA3FA98C8}" srcOrd="0" destOrd="0" presId="urn:microsoft.com/office/officeart/2005/8/layout/radial4"/>
    <dgm:cxn modelId="{41AA036D-7DFB-1F47-AF52-8FE55E2D868B}" type="presParOf" srcId="{0E31AA6D-C64D-074C-A507-86939692B9B9}" destId="{6D7EADA6-3381-D246-A66D-C235ADCABA32}" srcOrd="1" destOrd="0" presId="urn:microsoft.com/office/officeart/2005/8/layout/radial4"/>
    <dgm:cxn modelId="{05CA7F0A-EB5D-434F-A355-723985C2E4F9}" type="presParOf" srcId="{0E31AA6D-C64D-074C-A507-86939692B9B9}" destId="{046091F1-6DD2-6E4A-AD9A-EDF3FBA06740}" srcOrd="2" destOrd="0" presId="urn:microsoft.com/office/officeart/2005/8/layout/radial4"/>
    <dgm:cxn modelId="{8D73B3EC-3532-1C4B-A2C5-2413731B7243}" type="presParOf" srcId="{0E31AA6D-C64D-074C-A507-86939692B9B9}" destId="{F441987B-330E-2045-B00E-67612239F858}" srcOrd="3" destOrd="0" presId="urn:microsoft.com/office/officeart/2005/8/layout/radial4"/>
    <dgm:cxn modelId="{D4B79B4B-DD7D-9649-A1B8-DB6D8075BC29}" type="presParOf" srcId="{0E31AA6D-C64D-074C-A507-86939692B9B9}" destId="{9404F45C-7BE2-984C-B2EC-FE8E93120B80}" srcOrd="4" destOrd="0" presId="urn:microsoft.com/office/officeart/2005/8/layout/radial4"/>
    <dgm:cxn modelId="{D76AC277-2F29-664A-8C05-E99ACC299123}" type="presParOf" srcId="{0E31AA6D-C64D-074C-A507-86939692B9B9}" destId="{8A243FDC-20CB-314B-8FDB-E99AA6B7EE01}" srcOrd="5" destOrd="0" presId="urn:microsoft.com/office/officeart/2005/8/layout/radial4"/>
    <dgm:cxn modelId="{10C19857-F374-5B47-8CF1-62DD5E14B273}" type="presParOf" srcId="{0E31AA6D-C64D-074C-A507-86939692B9B9}" destId="{CEB20294-D173-7D4C-BFB7-2677EE970CD7}" srcOrd="6" destOrd="0" presId="urn:microsoft.com/office/officeart/2005/8/layout/radial4"/>
    <dgm:cxn modelId="{DB219881-1E5F-6749-8FA4-5F60181B894D}" type="presParOf" srcId="{0E31AA6D-C64D-074C-A507-86939692B9B9}" destId="{913E7B82-EBD4-044C-B56F-81A65ED3E6B2}" srcOrd="7" destOrd="0" presId="urn:microsoft.com/office/officeart/2005/8/layout/radial4"/>
    <dgm:cxn modelId="{CB093465-FACD-3947-94A4-DF5DD2D967ED}" type="presParOf" srcId="{0E31AA6D-C64D-074C-A507-86939692B9B9}" destId="{E267101D-39DE-A145-B2CF-D61D690591DB}" srcOrd="8" destOrd="0" presId="urn:microsoft.com/office/officeart/2005/8/layout/radial4"/>
    <dgm:cxn modelId="{C9A095BA-3A9C-FD43-9B7E-4C0FBF72F235}" type="presParOf" srcId="{0E31AA6D-C64D-074C-A507-86939692B9B9}" destId="{D6B7E18C-5682-604C-B4A4-205426ECD4DE}" srcOrd="9" destOrd="0" presId="urn:microsoft.com/office/officeart/2005/8/layout/radial4"/>
    <dgm:cxn modelId="{FBCE10B8-5CC9-F646-8991-CBDB2EDDC20E}" type="presParOf" srcId="{0E31AA6D-C64D-074C-A507-86939692B9B9}" destId="{B27855C0-4EF1-0F4C-BF8E-3D0201751150}" srcOrd="10" destOrd="0" presId="urn:microsoft.com/office/officeart/2005/8/layout/radial4"/>
    <dgm:cxn modelId="{8AE2D9B3-7EF7-0E4B-AEFF-54B25259643E}" type="presParOf" srcId="{0E31AA6D-C64D-074C-A507-86939692B9B9}" destId="{A8EE99E0-7220-7448-8677-641545470F57}" srcOrd="11" destOrd="0" presId="urn:microsoft.com/office/officeart/2005/8/layout/radial4"/>
    <dgm:cxn modelId="{C426BBE8-FE85-A445-848D-3C1F4466141F}" type="presParOf" srcId="{0E31AA6D-C64D-074C-A507-86939692B9B9}" destId="{E52FE27A-D0C2-BA4B-91A3-751AD0F3D47A}"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1E64D-59E2-E141-8D06-AACEA3FA98C8}">
      <dsp:nvSpPr>
        <dsp:cNvPr id="0" name=""/>
        <dsp:cNvSpPr/>
      </dsp:nvSpPr>
      <dsp:spPr>
        <a:xfrm>
          <a:off x="2975292" y="2950868"/>
          <a:ext cx="2177414" cy="2177414"/>
        </a:xfrm>
        <a:prstGeom prst="ellipse">
          <a:avLst/>
        </a:prstGeom>
        <a:solidFill>
          <a:srgbClr val="9EC4C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latin typeface="Montserrat" pitchFamily="2" charset="77"/>
            </a:rPr>
            <a:t>European </a:t>
          </a:r>
          <a:r>
            <a:rPr lang="nl-NL" sz="2000" b="1" kern="1200" dirty="0" err="1">
              <a:latin typeface="Montserrat" pitchFamily="2" charset="77"/>
            </a:rPr>
            <a:t>Legislation</a:t>
          </a:r>
          <a:endParaRPr lang="nl-NL" sz="2000" b="1" kern="1200" dirty="0">
            <a:latin typeface="Montserrat" pitchFamily="2" charset="77"/>
          </a:endParaRPr>
        </a:p>
      </dsp:txBody>
      <dsp:txXfrm>
        <a:off x="3294167" y="3269743"/>
        <a:ext cx="1539664" cy="1539664"/>
      </dsp:txXfrm>
    </dsp:sp>
    <dsp:sp modelId="{6D7EADA6-3381-D246-A66D-C235ADCABA32}">
      <dsp:nvSpPr>
        <dsp:cNvPr id="0" name=""/>
        <dsp:cNvSpPr/>
      </dsp:nvSpPr>
      <dsp:spPr>
        <a:xfrm rot="10800000">
          <a:off x="762916" y="3729294"/>
          <a:ext cx="2090695" cy="620563"/>
        </a:xfrm>
        <a:prstGeom prst="leftArrow">
          <a:avLst>
            <a:gd name="adj1" fmla="val 60000"/>
            <a:gd name="adj2" fmla="val 50000"/>
          </a:avLst>
        </a:prstGeom>
        <a:solidFill>
          <a:srgbClr val="DFDFE2"/>
        </a:solidFill>
        <a:ln>
          <a:noFill/>
        </a:ln>
        <a:effectLst/>
      </dsp:spPr>
      <dsp:style>
        <a:lnRef idx="0">
          <a:scrgbClr r="0" g="0" b="0"/>
        </a:lnRef>
        <a:fillRef idx="1">
          <a:scrgbClr r="0" g="0" b="0"/>
        </a:fillRef>
        <a:effectRef idx="0">
          <a:scrgbClr r="0" g="0" b="0"/>
        </a:effectRef>
        <a:fontRef idx="minor">
          <a:schemeClr val="lt1"/>
        </a:fontRef>
      </dsp:style>
    </dsp:sp>
    <dsp:sp modelId="{046091F1-6DD2-6E4A-AD9A-EDF3FBA06740}">
      <dsp:nvSpPr>
        <dsp:cNvPr id="0" name=""/>
        <dsp:cNvSpPr/>
      </dsp:nvSpPr>
      <dsp:spPr>
        <a:xfrm>
          <a:off x="821" y="3429900"/>
          <a:ext cx="1524190" cy="1219352"/>
        </a:xfrm>
        <a:prstGeom prst="roundRect">
          <a:avLst>
            <a:gd name="adj" fmla="val 10000"/>
          </a:avLst>
        </a:prstGeom>
        <a:solidFill>
          <a:srgbClr val="2960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nl-NL" sz="1500" kern="1200" dirty="0" err="1">
              <a:latin typeface="Montserrat" pitchFamily="2" charset="77"/>
            </a:rPr>
            <a:t>Packaging</a:t>
          </a:r>
          <a:r>
            <a:rPr lang="nl-NL" sz="1500" kern="1200" dirty="0">
              <a:latin typeface="Montserrat" pitchFamily="2" charset="77"/>
            </a:rPr>
            <a:t> &amp; </a:t>
          </a:r>
          <a:r>
            <a:rPr lang="nl-NL" sz="1500" kern="1200" dirty="0" err="1">
              <a:latin typeface="Montserrat" pitchFamily="2" charset="77"/>
            </a:rPr>
            <a:t>Packaging</a:t>
          </a:r>
          <a:r>
            <a:rPr lang="nl-NL" sz="1500" kern="1200" dirty="0">
              <a:latin typeface="Montserrat" pitchFamily="2" charset="77"/>
            </a:rPr>
            <a:t> Waste </a:t>
          </a:r>
          <a:r>
            <a:rPr lang="nl-NL" sz="1500" kern="1200" dirty="0" err="1">
              <a:latin typeface="Montserrat" pitchFamily="2" charset="77"/>
            </a:rPr>
            <a:t>Regulation</a:t>
          </a:r>
          <a:r>
            <a:rPr lang="nl-NL" sz="1500" kern="1200" dirty="0">
              <a:latin typeface="Montserrat" pitchFamily="2" charset="77"/>
            </a:rPr>
            <a:t> (PPWR)</a:t>
          </a:r>
        </a:p>
      </dsp:txBody>
      <dsp:txXfrm>
        <a:off x="36535" y="3465614"/>
        <a:ext cx="1452762" cy="1147924"/>
      </dsp:txXfrm>
    </dsp:sp>
    <dsp:sp modelId="{F441987B-330E-2045-B00E-67612239F858}">
      <dsp:nvSpPr>
        <dsp:cNvPr id="0" name=""/>
        <dsp:cNvSpPr/>
      </dsp:nvSpPr>
      <dsp:spPr>
        <a:xfrm rot="12960000">
          <a:off x="1193723" y="2403406"/>
          <a:ext cx="2090695" cy="620563"/>
        </a:xfrm>
        <a:prstGeom prst="leftArrow">
          <a:avLst>
            <a:gd name="adj1" fmla="val 60000"/>
            <a:gd name="adj2" fmla="val 50000"/>
          </a:avLst>
        </a:prstGeom>
        <a:solidFill>
          <a:srgbClr val="DFDFE2"/>
        </a:solidFill>
        <a:ln>
          <a:noFill/>
        </a:ln>
        <a:effectLst/>
      </dsp:spPr>
      <dsp:style>
        <a:lnRef idx="0">
          <a:scrgbClr r="0" g="0" b="0"/>
        </a:lnRef>
        <a:fillRef idx="1">
          <a:scrgbClr r="0" g="0" b="0"/>
        </a:fillRef>
        <a:effectRef idx="0">
          <a:scrgbClr r="0" g="0" b="0"/>
        </a:effectRef>
        <a:fontRef idx="minor">
          <a:schemeClr val="lt1"/>
        </a:fontRef>
      </dsp:style>
    </dsp:sp>
    <dsp:sp modelId="{9404F45C-7BE2-984C-B2EC-FE8E93120B80}">
      <dsp:nvSpPr>
        <dsp:cNvPr id="0" name=""/>
        <dsp:cNvSpPr/>
      </dsp:nvSpPr>
      <dsp:spPr>
        <a:xfrm>
          <a:off x="631271" y="1489571"/>
          <a:ext cx="1524190" cy="1219352"/>
        </a:xfrm>
        <a:prstGeom prst="roundRect">
          <a:avLst>
            <a:gd name="adj" fmla="val 10000"/>
          </a:avLst>
        </a:prstGeom>
        <a:solidFill>
          <a:srgbClr val="2960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nl-NL" sz="1500" kern="1200" dirty="0" err="1">
              <a:latin typeface="Montserrat" pitchFamily="2" charset="77"/>
            </a:rPr>
            <a:t>Ecodesign</a:t>
          </a:r>
          <a:r>
            <a:rPr lang="nl-NL" sz="1500" kern="1200" dirty="0">
              <a:latin typeface="Montserrat" pitchFamily="2" charset="77"/>
            </a:rPr>
            <a:t> </a:t>
          </a:r>
          <a:r>
            <a:rPr lang="nl-NL" sz="1500" kern="1200" dirty="0" err="1">
              <a:latin typeface="Montserrat" pitchFamily="2" charset="77"/>
            </a:rPr>
            <a:t>for</a:t>
          </a:r>
          <a:r>
            <a:rPr lang="nl-NL" sz="1500" kern="1200" dirty="0">
              <a:latin typeface="Montserrat" pitchFamily="2" charset="77"/>
            </a:rPr>
            <a:t> </a:t>
          </a:r>
          <a:r>
            <a:rPr lang="nl-NL" sz="1500" kern="1200" dirty="0" err="1">
              <a:latin typeface="Montserrat" pitchFamily="2" charset="77"/>
            </a:rPr>
            <a:t>Sustainable</a:t>
          </a:r>
          <a:r>
            <a:rPr lang="nl-NL" sz="1500" kern="1200" dirty="0">
              <a:latin typeface="Montserrat" pitchFamily="2" charset="77"/>
            </a:rPr>
            <a:t> </a:t>
          </a:r>
          <a:r>
            <a:rPr lang="nl-NL" sz="1500" kern="1200" dirty="0" err="1">
              <a:latin typeface="Montserrat" pitchFamily="2" charset="77"/>
            </a:rPr>
            <a:t>Products</a:t>
          </a:r>
          <a:endParaRPr lang="nl-NL" sz="1500" kern="1200" dirty="0">
            <a:latin typeface="Montserrat" pitchFamily="2" charset="77"/>
          </a:endParaRPr>
        </a:p>
      </dsp:txBody>
      <dsp:txXfrm>
        <a:off x="666985" y="1525285"/>
        <a:ext cx="1452762" cy="1147924"/>
      </dsp:txXfrm>
    </dsp:sp>
    <dsp:sp modelId="{8A243FDC-20CB-314B-8FDB-E99AA6B7EE01}">
      <dsp:nvSpPr>
        <dsp:cNvPr id="0" name=""/>
        <dsp:cNvSpPr/>
      </dsp:nvSpPr>
      <dsp:spPr>
        <a:xfrm rot="15120000">
          <a:off x="2321591" y="1583962"/>
          <a:ext cx="2090695" cy="620563"/>
        </a:xfrm>
        <a:prstGeom prst="leftArrow">
          <a:avLst>
            <a:gd name="adj1" fmla="val 60000"/>
            <a:gd name="adj2" fmla="val 50000"/>
          </a:avLst>
        </a:prstGeom>
        <a:solidFill>
          <a:srgbClr val="DFDFE2"/>
        </a:solidFill>
        <a:ln>
          <a:noFill/>
        </a:ln>
        <a:effectLst/>
      </dsp:spPr>
      <dsp:style>
        <a:lnRef idx="0">
          <a:scrgbClr r="0" g="0" b="0"/>
        </a:lnRef>
        <a:fillRef idx="1">
          <a:scrgbClr r="0" g="0" b="0"/>
        </a:fillRef>
        <a:effectRef idx="0">
          <a:scrgbClr r="0" g="0" b="0"/>
        </a:effectRef>
        <a:fontRef idx="minor">
          <a:schemeClr val="lt1"/>
        </a:fontRef>
      </dsp:style>
    </dsp:sp>
    <dsp:sp modelId="{CEB20294-D173-7D4C-BFB7-2677EE970CD7}">
      <dsp:nvSpPr>
        <dsp:cNvPr id="0" name=""/>
        <dsp:cNvSpPr/>
      </dsp:nvSpPr>
      <dsp:spPr>
        <a:xfrm>
          <a:off x="2281813" y="290383"/>
          <a:ext cx="1524190" cy="1219352"/>
        </a:xfrm>
        <a:prstGeom prst="roundRect">
          <a:avLst>
            <a:gd name="adj" fmla="val 10000"/>
          </a:avLst>
        </a:prstGeom>
        <a:solidFill>
          <a:srgbClr val="2960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nl-NL" sz="1500" kern="1200" dirty="0" err="1">
              <a:latin typeface="Montserrat" pitchFamily="2" charset="77"/>
            </a:rPr>
            <a:t>Geoblocking</a:t>
          </a:r>
          <a:endParaRPr lang="nl-NL" sz="1500" kern="1200" dirty="0">
            <a:latin typeface="Montserrat" pitchFamily="2" charset="77"/>
          </a:endParaRPr>
        </a:p>
      </dsp:txBody>
      <dsp:txXfrm>
        <a:off x="2317527" y="326097"/>
        <a:ext cx="1452762" cy="1147924"/>
      </dsp:txXfrm>
    </dsp:sp>
    <dsp:sp modelId="{913E7B82-EBD4-044C-B56F-81A65ED3E6B2}">
      <dsp:nvSpPr>
        <dsp:cNvPr id="0" name=""/>
        <dsp:cNvSpPr/>
      </dsp:nvSpPr>
      <dsp:spPr>
        <a:xfrm rot="17280000">
          <a:off x="3715713" y="1583962"/>
          <a:ext cx="2090695" cy="620563"/>
        </a:xfrm>
        <a:prstGeom prst="leftArrow">
          <a:avLst>
            <a:gd name="adj1" fmla="val 60000"/>
            <a:gd name="adj2" fmla="val 50000"/>
          </a:avLst>
        </a:prstGeom>
        <a:solidFill>
          <a:srgbClr val="DFDFE2"/>
        </a:solidFill>
        <a:ln>
          <a:noFill/>
        </a:ln>
        <a:effectLst/>
      </dsp:spPr>
      <dsp:style>
        <a:lnRef idx="0">
          <a:scrgbClr r="0" g="0" b="0"/>
        </a:lnRef>
        <a:fillRef idx="1">
          <a:scrgbClr r="0" g="0" b="0"/>
        </a:fillRef>
        <a:effectRef idx="0">
          <a:scrgbClr r="0" g="0" b="0"/>
        </a:effectRef>
        <a:fontRef idx="minor">
          <a:schemeClr val="lt1"/>
        </a:fontRef>
      </dsp:style>
    </dsp:sp>
    <dsp:sp modelId="{E267101D-39DE-A145-B2CF-D61D690591DB}">
      <dsp:nvSpPr>
        <dsp:cNvPr id="0" name=""/>
        <dsp:cNvSpPr/>
      </dsp:nvSpPr>
      <dsp:spPr>
        <a:xfrm>
          <a:off x="4321995" y="290383"/>
          <a:ext cx="1524190" cy="1219352"/>
        </a:xfrm>
        <a:prstGeom prst="roundRect">
          <a:avLst>
            <a:gd name="adj" fmla="val 10000"/>
          </a:avLst>
        </a:prstGeom>
        <a:solidFill>
          <a:srgbClr val="2960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nl-NL" sz="1500" kern="1200" dirty="0">
              <a:latin typeface="Montserrat" pitchFamily="2" charset="77"/>
            </a:rPr>
            <a:t>DMA/DSA</a:t>
          </a:r>
        </a:p>
      </dsp:txBody>
      <dsp:txXfrm>
        <a:off x="4357709" y="326097"/>
        <a:ext cx="1452762" cy="1147924"/>
      </dsp:txXfrm>
    </dsp:sp>
    <dsp:sp modelId="{D6B7E18C-5682-604C-B4A4-205426ECD4DE}">
      <dsp:nvSpPr>
        <dsp:cNvPr id="0" name=""/>
        <dsp:cNvSpPr/>
      </dsp:nvSpPr>
      <dsp:spPr>
        <a:xfrm rot="19440000">
          <a:off x="4843580" y="2403406"/>
          <a:ext cx="2090695" cy="620563"/>
        </a:xfrm>
        <a:prstGeom prst="leftArrow">
          <a:avLst>
            <a:gd name="adj1" fmla="val 60000"/>
            <a:gd name="adj2" fmla="val 50000"/>
          </a:avLst>
        </a:prstGeom>
        <a:solidFill>
          <a:srgbClr val="DFDFE2"/>
        </a:solidFill>
        <a:ln>
          <a:noFill/>
        </a:ln>
        <a:effectLst/>
      </dsp:spPr>
      <dsp:style>
        <a:lnRef idx="0">
          <a:scrgbClr r="0" g="0" b="0"/>
        </a:lnRef>
        <a:fillRef idx="1">
          <a:scrgbClr r="0" g="0" b="0"/>
        </a:fillRef>
        <a:effectRef idx="0">
          <a:scrgbClr r="0" g="0" b="0"/>
        </a:effectRef>
        <a:fontRef idx="minor">
          <a:schemeClr val="lt1"/>
        </a:fontRef>
      </dsp:style>
    </dsp:sp>
    <dsp:sp modelId="{B27855C0-4EF1-0F4C-BF8E-3D0201751150}">
      <dsp:nvSpPr>
        <dsp:cNvPr id="0" name=""/>
        <dsp:cNvSpPr/>
      </dsp:nvSpPr>
      <dsp:spPr>
        <a:xfrm>
          <a:off x="5972537" y="1489571"/>
          <a:ext cx="1524190" cy="1219352"/>
        </a:xfrm>
        <a:prstGeom prst="roundRect">
          <a:avLst>
            <a:gd name="adj" fmla="val 10000"/>
          </a:avLst>
        </a:prstGeom>
        <a:solidFill>
          <a:srgbClr val="2960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nl-NL" sz="1500" kern="1200" dirty="0">
              <a:latin typeface="Montserrat" pitchFamily="2" charset="77"/>
            </a:rPr>
            <a:t>Green Claims</a:t>
          </a:r>
        </a:p>
      </dsp:txBody>
      <dsp:txXfrm>
        <a:off x="6008251" y="1525285"/>
        <a:ext cx="1452762" cy="1147924"/>
      </dsp:txXfrm>
    </dsp:sp>
    <dsp:sp modelId="{A8EE99E0-7220-7448-8677-641545470F57}">
      <dsp:nvSpPr>
        <dsp:cNvPr id="0" name=""/>
        <dsp:cNvSpPr/>
      </dsp:nvSpPr>
      <dsp:spPr>
        <a:xfrm>
          <a:off x="5274388" y="3729294"/>
          <a:ext cx="2090695" cy="620563"/>
        </a:xfrm>
        <a:prstGeom prst="leftArrow">
          <a:avLst>
            <a:gd name="adj1" fmla="val 60000"/>
            <a:gd name="adj2" fmla="val 50000"/>
          </a:avLst>
        </a:prstGeom>
        <a:solidFill>
          <a:srgbClr val="DFDFE2"/>
        </a:solidFill>
        <a:ln>
          <a:noFill/>
        </a:ln>
        <a:effectLst/>
      </dsp:spPr>
      <dsp:style>
        <a:lnRef idx="0">
          <a:scrgbClr r="0" g="0" b="0"/>
        </a:lnRef>
        <a:fillRef idx="1">
          <a:scrgbClr r="0" g="0" b="0"/>
        </a:fillRef>
        <a:effectRef idx="0">
          <a:scrgbClr r="0" g="0" b="0"/>
        </a:effectRef>
        <a:fontRef idx="minor">
          <a:schemeClr val="lt1"/>
        </a:fontRef>
      </dsp:style>
    </dsp:sp>
    <dsp:sp modelId="{E52FE27A-D0C2-BA4B-91A3-751AD0F3D47A}">
      <dsp:nvSpPr>
        <dsp:cNvPr id="0" name=""/>
        <dsp:cNvSpPr/>
      </dsp:nvSpPr>
      <dsp:spPr>
        <a:xfrm>
          <a:off x="6602988" y="3429900"/>
          <a:ext cx="1524190" cy="1219352"/>
        </a:xfrm>
        <a:prstGeom prst="roundRect">
          <a:avLst>
            <a:gd name="adj" fmla="val 10000"/>
          </a:avLst>
        </a:prstGeom>
        <a:solidFill>
          <a:srgbClr val="2960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nl-NL" sz="1500" kern="1200" dirty="0">
              <a:latin typeface="Montserrat" pitchFamily="2" charset="77"/>
            </a:rPr>
            <a:t>Waste Framework</a:t>
          </a:r>
        </a:p>
      </dsp:txBody>
      <dsp:txXfrm>
        <a:off x="6638702" y="3465614"/>
        <a:ext cx="1452762" cy="114792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096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8296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6973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60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961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601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633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982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8777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119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76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14"/>
        <p:cNvGrpSpPr/>
        <p:nvPr/>
      </p:nvGrpSpPr>
      <p:grpSpPr>
        <a:xfrm>
          <a:off x="0" y="0"/>
          <a:ext cx="0" cy="0"/>
          <a:chOff x="0" y="0"/>
          <a:chExt cx="0" cy="0"/>
        </a:xfrm>
      </p:grpSpPr>
      <p:sp>
        <p:nvSpPr>
          <p:cNvPr id="115" name="Google Shape;115;p10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0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ver">
    <p:spTree>
      <p:nvGrpSpPr>
        <p:cNvPr id="1" name=""/>
        <p:cNvGrpSpPr/>
        <p:nvPr/>
      </p:nvGrpSpPr>
      <p:grpSpPr>
        <a:xfrm>
          <a:off x="0" y="0"/>
          <a:ext cx="0" cy="0"/>
          <a:chOff x="0" y="0"/>
          <a:chExt cx="0" cy="0"/>
        </a:xfrm>
      </p:grpSpPr>
      <p:pic>
        <p:nvPicPr>
          <p:cNvPr id="44" name="Afbeelding" descr="Afbeelding"/>
          <p:cNvPicPr>
            <a:picLocks noChangeAspect="1"/>
          </p:cNvPicPr>
          <p:nvPr/>
        </p:nvPicPr>
        <p:blipFill>
          <a:blip r:embed="rId2">
            <a:alphaModFix amt="0"/>
          </a:blip>
          <a:stretch>
            <a:fillRect/>
          </a:stretch>
        </p:blipFill>
        <p:spPr>
          <a:xfrm>
            <a:off x="4990" y="0"/>
            <a:ext cx="12182020" cy="6858000"/>
          </a:xfrm>
          <a:prstGeom prst="rect">
            <a:avLst/>
          </a:prstGeom>
          <a:ln w="12700">
            <a:miter lim="400000"/>
          </a:ln>
        </p:spPr>
      </p:pic>
      <p:sp>
        <p:nvSpPr>
          <p:cNvPr id="45" name="Afbeelding"/>
          <p:cNvSpPr>
            <a:spLocks noGrp="1"/>
          </p:cNvSpPr>
          <p:nvPr>
            <p:ph type="pic" idx="21"/>
          </p:nvPr>
        </p:nvSpPr>
        <p:spPr>
          <a:xfrm>
            <a:off x="5752" y="0"/>
            <a:ext cx="12180497" cy="6858000"/>
          </a:xfrm>
          <a:prstGeom prst="rect">
            <a:avLst/>
          </a:prstGeom>
        </p:spPr>
        <p:txBody>
          <a:bodyPr lIns="91439" tIns="45719" rIns="91439" bIns="45719">
            <a:noAutofit/>
          </a:bodyPr>
          <a:lstStyle/>
          <a:p>
            <a:endParaRPr/>
          </a:p>
        </p:txBody>
      </p:sp>
      <p:sp>
        <p:nvSpPr>
          <p:cNvPr id="46" name="Presentation Title"/>
          <p:cNvSpPr txBox="1">
            <a:spLocks noGrp="1"/>
          </p:cNvSpPr>
          <p:nvPr>
            <p:ph type="body" sz="quarter" idx="22"/>
          </p:nvPr>
        </p:nvSpPr>
        <p:spPr>
          <a:xfrm>
            <a:off x="2043023" y="1064197"/>
            <a:ext cx="7100712" cy="1086846"/>
          </a:xfrm>
          <a:prstGeom prst="rect">
            <a:avLst/>
          </a:prstGeom>
        </p:spPr>
        <p:txBody>
          <a:bodyPr>
            <a:noAutofit/>
          </a:bodyPr>
          <a:lstStyle>
            <a:lvl1pPr defTabSz="1219169">
              <a:lnSpc>
                <a:spcPct val="90000"/>
              </a:lnSpc>
              <a:defRPr sz="5000" spc="-100">
                <a:solidFill>
                  <a:srgbClr val="FFFFFF"/>
                </a:solidFill>
                <a:latin typeface="+mn-lt"/>
                <a:ea typeface="+mn-ea"/>
                <a:cs typeface="+mn-cs"/>
                <a:sym typeface="Montserrat Bold"/>
              </a:defRPr>
            </a:lvl1pPr>
          </a:lstStyle>
          <a:p>
            <a:r>
              <a:t>Presentation Title</a:t>
            </a:r>
          </a:p>
        </p:txBody>
      </p:sp>
      <p:sp>
        <p:nvSpPr>
          <p:cNvPr id="47" name="Afbeelding"/>
          <p:cNvSpPr>
            <a:spLocks noGrp="1"/>
          </p:cNvSpPr>
          <p:nvPr>
            <p:ph type="pic" sz="quarter" idx="23"/>
          </p:nvPr>
        </p:nvSpPr>
        <p:spPr>
          <a:xfrm>
            <a:off x="91850" y="6416110"/>
            <a:ext cx="1060901" cy="383009"/>
          </a:xfrm>
          <a:prstGeom prst="rect">
            <a:avLst/>
          </a:prstGeom>
        </p:spPr>
        <p:txBody>
          <a:bodyPr lIns="91439" tIns="45719" rIns="91439" bIns="45719">
            <a:noAutofit/>
          </a:bodyPr>
          <a:lstStyle/>
          <a:p>
            <a:endParaRPr/>
          </a:p>
        </p:txBody>
      </p:sp>
      <p:sp>
        <p:nvSpPr>
          <p:cNvPr id="48" name="Afbeelding"/>
          <p:cNvSpPr>
            <a:spLocks noGrp="1"/>
          </p:cNvSpPr>
          <p:nvPr>
            <p:ph type="pic" sz="quarter" idx="24"/>
          </p:nvPr>
        </p:nvSpPr>
        <p:spPr>
          <a:xfrm>
            <a:off x="183714" y="2108014"/>
            <a:ext cx="204813" cy="195107"/>
          </a:xfrm>
          <a:prstGeom prst="rect">
            <a:avLst/>
          </a:prstGeom>
        </p:spPr>
        <p:txBody>
          <a:bodyPr lIns="91439" tIns="45719" rIns="91439" bIns="45719">
            <a:noAutofit/>
          </a:bodyPr>
          <a:lstStyle/>
          <a:p>
            <a:endParaRPr/>
          </a:p>
        </p:txBody>
      </p:sp>
      <p:sp>
        <p:nvSpPr>
          <p:cNvPr id="49" name="Tekst"/>
          <p:cNvSpPr txBox="1">
            <a:spLocks noGrp="1"/>
          </p:cNvSpPr>
          <p:nvPr>
            <p:ph type="body" sz="quarter" idx="25"/>
          </p:nvPr>
        </p:nvSpPr>
        <p:spPr>
          <a:xfrm rot="16200000">
            <a:off x="-37030" y="1690404"/>
            <a:ext cx="646300" cy="386732"/>
          </a:xfrm>
          <a:prstGeom prst="rect">
            <a:avLst/>
          </a:prstGeom>
        </p:spPr>
        <p:txBody>
          <a:bodyPr wrap="none" anchor="ctr">
            <a:spAutoFit/>
          </a:bodyPr>
          <a:lstStyle/>
          <a:p>
            <a:pPr>
              <a:defRPr sz="1200">
                <a:solidFill>
                  <a:srgbClr val="FFFFFF"/>
                </a:solidFill>
                <a:latin typeface="Helvetica"/>
                <a:ea typeface="Helvetica"/>
                <a:cs typeface="Helvetica"/>
                <a:sym typeface="Helvetica"/>
              </a:defRPr>
            </a:pPr>
            <a:endParaRPr/>
          </a:p>
        </p:txBody>
      </p:sp>
      <p:sp>
        <p:nvSpPr>
          <p:cNvPr id="5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15449232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102" name="Cirkel"/>
          <p:cNvSpPr>
            <a:spLocks noGrp="1"/>
          </p:cNvSpPr>
          <p:nvPr>
            <p:ph type="body" sz="quarter" idx="21"/>
          </p:nvPr>
        </p:nvSpPr>
        <p:spPr>
          <a:xfrm>
            <a:off x="2204508" y="4304242"/>
            <a:ext cx="1695451" cy="1695451"/>
          </a:xfrm>
          <a:prstGeom prst="ellipse">
            <a:avLst/>
          </a:prstGeom>
          <a:solidFill>
            <a:srgbClr val="000000"/>
          </a:solidFill>
        </p:spPr>
        <p:txBody>
          <a:bodyPr anchor="ctr">
            <a:noAutofit/>
          </a:bodyPr>
          <a:lstStyle/>
          <a:p>
            <a:pPr algn="ctr">
              <a:defRPr sz="3200">
                <a:solidFill>
                  <a:srgbClr val="FFFFFF"/>
                </a:solidFill>
                <a:latin typeface="Helvetica Neue Medium"/>
                <a:ea typeface="Helvetica Neue Medium"/>
                <a:cs typeface="Helvetica Neue Medium"/>
                <a:sym typeface="Helvetica Neue Medium"/>
              </a:defRPr>
            </a:pPr>
            <a:endParaRPr/>
          </a:p>
        </p:txBody>
      </p:sp>
      <p:sp>
        <p:nvSpPr>
          <p:cNvPr id="103" name="Rechthoek"/>
          <p:cNvSpPr>
            <a:spLocks noGrp="1"/>
          </p:cNvSpPr>
          <p:nvPr>
            <p:ph type="body" idx="22"/>
          </p:nvPr>
        </p:nvSpPr>
        <p:spPr>
          <a:xfrm>
            <a:off x="6104467" y="0"/>
            <a:ext cx="6086244" cy="6858000"/>
          </a:xfrm>
          <a:prstGeom prst="rect">
            <a:avLst/>
          </a:prstGeom>
          <a:solidFill>
            <a:srgbClr val="201E1A"/>
          </a:solidFill>
        </p:spPr>
        <p:txBody>
          <a:bodyPr anchor="ctr">
            <a:noAutofit/>
          </a:bodyPr>
          <a:lstStyle/>
          <a:p>
            <a:pPr algn="ctr">
              <a:defRPr sz="3200">
                <a:solidFill>
                  <a:srgbClr val="FFFFFF"/>
                </a:solidFill>
                <a:latin typeface="Helvetica Neue Medium"/>
                <a:ea typeface="Helvetica Neue Medium"/>
                <a:cs typeface="Helvetica Neue Medium"/>
                <a:sym typeface="Helvetica Neue Medium"/>
              </a:defRPr>
            </a:pPr>
            <a:endParaRPr/>
          </a:p>
        </p:txBody>
      </p:sp>
      <p:pic>
        <p:nvPicPr>
          <p:cNvPr id="104" name="Afbeelding" descr="Afbeelding"/>
          <p:cNvPicPr>
            <a:picLocks noChangeAspect="1"/>
          </p:cNvPicPr>
          <p:nvPr/>
        </p:nvPicPr>
        <p:blipFill>
          <a:blip r:embed="rId2">
            <a:alphaModFix amt="0"/>
          </a:blip>
          <a:stretch>
            <a:fillRect/>
          </a:stretch>
        </p:blipFill>
        <p:spPr>
          <a:xfrm>
            <a:off x="4990" y="0"/>
            <a:ext cx="12182020" cy="6858000"/>
          </a:xfrm>
          <a:prstGeom prst="rect">
            <a:avLst/>
          </a:prstGeom>
          <a:ln w="12700">
            <a:miter lim="400000"/>
          </a:ln>
        </p:spPr>
      </p:pic>
      <p:pic>
        <p:nvPicPr>
          <p:cNvPr id="105" name="Afbeelding" descr="Afbeelding"/>
          <p:cNvPicPr>
            <a:picLocks noChangeAspect="1"/>
          </p:cNvPicPr>
          <p:nvPr/>
        </p:nvPicPr>
        <p:blipFill>
          <a:blip r:embed="rId3"/>
          <a:srcRect r="63381"/>
          <a:stretch>
            <a:fillRect/>
          </a:stretch>
        </p:blipFill>
        <p:spPr>
          <a:xfrm>
            <a:off x="91850" y="6416110"/>
            <a:ext cx="388489" cy="383009"/>
          </a:xfrm>
          <a:prstGeom prst="rect">
            <a:avLst/>
          </a:prstGeom>
          <a:ln w="12700">
            <a:miter lim="400000"/>
          </a:ln>
        </p:spPr>
      </p:pic>
      <p:pic>
        <p:nvPicPr>
          <p:cNvPr id="106" name="Afbeelding" descr="Afbeelding"/>
          <p:cNvPicPr>
            <a:picLocks noChangeAspect="1"/>
          </p:cNvPicPr>
          <p:nvPr/>
        </p:nvPicPr>
        <p:blipFill>
          <a:blip r:embed="rId4"/>
          <a:stretch>
            <a:fillRect/>
          </a:stretch>
        </p:blipFill>
        <p:spPr>
          <a:xfrm>
            <a:off x="183714" y="2108014"/>
            <a:ext cx="204813" cy="195107"/>
          </a:xfrm>
          <a:prstGeom prst="rect">
            <a:avLst/>
          </a:prstGeom>
          <a:ln w="12700">
            <a:miter lim="400000"/>
          </a:ln>
        </p:spPr>
      </p:pic>
      <p:sp>
        <p:nvSpPr>
          <p:cNvPr id="107" name="Tekst"/>
          <p:cNvSpPr txBox="1">
            <a:spLocks noGrp="1"/>
          </p:cNvSpPr>
          <p:nvPr>
            <p:ph type="body" sz="quarter" idx="23"/>
          </p:nvPr>
        </p:nvSpPr>
        <p:spPr>
          <a:xfrm rot="16200000">
            <a:off x="-37030" y="1690404"/>
            <a:ext cx="646300" cy="386732"/>
          </a:xfrm>
          <a:prstGeom prst="rect">
            <a:avLst/>
          </a:prstGeom>
        </p:spPr>
        <p:txBody>
          <a:bodyPr wrap="none" anchor="ctr">
            <a:spAutoFit/>
          </a:bodyPr>
          <a:lstStyle/>
          <a:p>
            <a:pPr>
              <a:defRPr sz="1200">
                <a:latin typeface="Helvetica"/>
                <a:ea typeface="Helvetica"/>
                <a:cs typeface="Helvetica"/>
                <a:sym typeface="Helvetica"/>
              </a:defRPr>
            </a:pPr>
            <a:endParaRPr/>
          </a:p>
        </p:txBody>
      </p:sp>
      <p:sp>
        <p:nvSpPr>
          <p:cNvPr id="108" name="Tekst"/>
          <p:cNvSpPr txBox="1">
            <a:spLocks noGrp="1"/>
          </p:cNvSpPr>
          <p:nvPr>
            <p:ph type="body" sz="quarter" idx="24"/>
          </p:nvPr>
        </p:nvSpPr>
        <p:spPr>
          <a:xfrm>
            <a:off x="7437966" y="5558193"/>
            <a:ext cx="646300" cy="372882"/>
          </a:xfrm>
          <a:prstGeom prst="rect">
            <a:avLst/>
          </a:prstGeom>
        </p:spPr>
        <p:txBody>
          <a:bodyPr wrap="none" anchor="ctr">
            <a:spAutoFit/>
          </a:bodyPr>
          <a:lstStyle>
            <a:lvl1pPr defTabSz="1219169">
              <a:defRPr sz="1100">
                <a:solidFill>
                  <a:srgbClr val="FFFFFF"/>
                </a:solidFill>
              </a:defRPr>
            </a:lvl1pPr>
          </a:lstStyle>
          <a:p>
            <a:pPr defTabSz="2438338">
              <a:defRPr sz="1100">
                <a:solidFill>
                  <a:srgbClr val="FFFFFF"/>
                </a:solidFill>
              </a:defRPr>
            </a:pPr>
            <a:endParaRPr/>
          </a:p>
        </p:txBody>
      </p:sp>
      <p:sp>
        <p:nvSpPr>
          <p:cNvPr id="109" name="Nascetur vestibulum lectus ullamcorper dui."/>
          <p:cNvSpPr txBox="1">
            <a:spLocks noGrp="1"/>
          </p:cNvSpPr>
          <p:nvPr>
            <p:ph type="body" sz="quarter" idx="25"/>
          </p:nvPr>
        </p:nvSpPr>
        <p:spPr>
          <a:xfrm>
            <a:off x="2515551" y="4857835"/>
            <a:ext cx="1073366" cy="774531"/>
          </a:xfrm>
          <a:prstGeom prst="rect">
            <a:avLst/>
          </a:prstGeom>
        </p:spPr>
        <p:txBody>
          <a:bodyPr anchor="ctr">
            <a:spAutoFit/>
          </a:bodyPr>
          <a:lstStyle>
            <a:lvl1pPr algn="ctr" defTabSz="1219169">
              <a:defRPr sz="800">
                <a:solidFill>
                  <a:srgbClr val="E38A3C"/>
                </a:solidFill>
                <a:latin typeface="Helvetica"/>
                <a:ea typeface="Helvetica"/>
                <a:cs typeface="Helvetica"/>
                <a:sym typeface="Helvetica"/>
              </a:defRPr>
            </a:lvl1pPr>
          </a:lstStyle>
          <a:p>
            <a:r>
              <a:t>Nascetur vestibulum lectus ullamcorper dui.</a:t>
            </a:r>
          </a:p>
        </p:txBody>
      </p:sp>
      <p:sp>
        <p:nvSpPr>
          <p:cNvPr id="110" name="Presentation Title"/>
          <p:cNvSpPr txBox="1">
            <a:spLocks noGrp="1"/>
          </p:cNvSpPr>
          <p:nvPr>
            <p:ph type="body" sz="quarter" idx="26"/>
          </p:nvPr>
        </p:nvSpPr>
        <p:spPr>
          <a:xfrm>
            <a:off x="2043023" y="0"/>
            <a:ext cx="3496706" cy="2006600"/>
          </a:xfrm>
          <a:prstGeom prst="rect">
            <a:avLst/>
          </a:prstGeom>
        </p:spPr>
        <p:txBody>
          <a:bodyPr anchor="b">
            <a:noAutofit/>
          </a:bodyPr>
          <a:lstStyle>
            <a:lvl1pPr defTabSz="1219169">
              <a:lnSpc>
                <a:spcPct val="110000"/>
              </a:lnSpc>
              <a:defRPr sz="1600" spc="-32">
                <a:latin typeface="+mn-lt"/>
                <a:ea typeface="+mn-ea"/>
                <a:cs typeface="+mn-cs"/>
                <a:sym typeface="Montserrat Bold"/>
              </a:defRPr>
            </a:lvl1pPr>
          </a:lstStyle>
          <a:p>
            <a:r>
              <a:t>Presentation Title</a:t>
            </a:r>
          </a:p>
        </p:txBody>
      </p:sp>
      <p:sp>
        <p:nvSpPr>
          <p:cNvPr id="111" name="Lectus elit a consequat tincidunt mi hendrerit volutpat diam vestibulum a dictum egestas imperdiet lectus erat blandit porttitor mi est nascetur enim a id.Suspendisse interdum a nibh a arcu ullamcorper molestie blandit."/>
          <p:cNvSpPr txBox="1">
            <a:spLocks noGrp="1"/>
          </p:cNvSpPr>
          <p:nvPr>
            <p:ph type="body" sz="quarter" idx="27"/>
          </p:nvPr>
        </p:nvSpPr>
        <p:spPr>
          <a:xfrm>
            <a:off x="2057769" y="2290844"/>
            <a:ext cx="3467215" cy="785816"/>
          </a:xfrm>
          <a:prstGeom prst="rect">
            <a:avLst/>
          </a:prstGeom>
        </p:spPr>
        <p:txBody>
          <a:bodyPr>
            <a:spAutoFit/>
          </a:bodyPr>
          <a:lstStyle>
            <a:lvl1pPr defTabSz="1219169">
              <a:lnSpc>
                <a:spcPct val="120000"/>
              </a:lnSpc>
              <a:spcBef>
                <a:spcPts val="800"/>
              </a:spcBef>
              <a:defRPr sz="800"/>
            </a:lvl1pPr>
          </a:lstStyle>
          <a:p>
            <a:r>
              <a:t>Lectus elit a consequat tincidunt mi hendrerit volutpat diam vestibulum a dictum egestas imperdiet lectus erat blandit porttitor mi est nascetur enim a id.Suspendisse interdum a nibh a arcu ullamcorper molestie blandit.</a:t>
            </a:r>
          </a:p>
        </p:txBody>
      </p:sp>
      <p:sp>
        <p:nvSpPr>
          <p:cNvPr id="112" name="Afbeelding"/>
          <p:cNvSpPr>
            <a:spLocks noGrp="1"/>
          </p:cNvSpPr>
          <p:nvPr>
            <p:ph type="pic" sz="quarter" idx="28"/>
          </p:nvPr>
        </p:nvSpPr>
        <p:spPr>
          <a:xfrm>
            <a:off x="2930172" y="4642725"/>
            <a:ext cx="244123" cy="171818"/>
          </a:xfrm>
          <a:prstGeom prst="rect">
            <a:avLst/>
          </a:prstGeom>
        </p:spPr>
        <p:txBody>
          <a:bodyPr lIns="91439" tIns="45719" rIns="91439" bIns="45719">
            <a:noAutofit/>
          </a:bodyPr>
          <a:lstStyle/>
          <a:p>
            <a:endParaRPr/>
          </a:p>
        </p:txBody>
      </p:sp>
      <p:sp>
        <p:nvSpPr>
          <p:cNvPr id="113" name="Afbeelding"/>
          <p:cNvSpPr>
            <a:spLocks noGrp="1"/>
          </p:cNvSpPr>
          <p:nvPr>
            <p:ph type="pic" sz="quarter" idx="29"/>
          </p:nvPr>
        </p:nvSpPr>
        <p:spPr>
          <a:xfrm>
            <a:off x="6891712" y="5554114"/>
            <a:ext cx="381311" cy="381038"/>
          </a:xfrm>
          <a:prstGeom prst="rect">
            <a:avLst/>
          </a:prstGeom>
        </p:spPr>
        <p:txBody>
          <a:bodyPr lIns="91439" tIns="45719" rIns="91439" bIns="45719">
            <a:noAutofit/>
          </a:bodyPr>
          <a:lstStyle/>
          <a:p>
            <a:endParaRPr/>
          </a:p>
        </p:txBody>
      </p:sp>
      <p:sp>
        <p:nvSpPr>
          <p:cNvPr id="11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27295226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ck">
    <p:spTree>
      <p:nvGrpSpPr>
        <p:cNvPr id="1" name=""/>
        <p:cNvGrpSpPr/>
        <p:nvPr/>
      </p:nvGrpSpPr>
      <p:grpSpPr>
        <a:xfrm>
          <a:off x="0" y="0"/>
          <a:ext cx="0" cy="0"/>
          <a:chOff x="0" y="0"/>
          <a:chExt cx="0" cy="0"/>
        </a:xfrm>
      </p:grpSpPr>
      <p:pic>
        <p:nvPicPr>
          <p:cNvPr id="35" name="Afbeelding" descr="Afbeelding"/>
          <p:cNvPicPr>
            <a:picLocks noChangeAspect="1"/>
          </p:cNvPicPr>
          <p:nvPr/>
        </p:nvPicPr>
        <p:blipFill>
          <a:blip r:embed="rId2">
            <a:alphaModFix amt="0"/>
          </a:blip>
          <a:stretch>
            <a:fillRect/>
          </a:stretch>
        </p:blipFill>
        <p:spPr>
          <a:xfrm>
            <a:off x="4990" y="0"/>
            <a:ext cx="12182020" cy="6858000"/>
          </a:xfrm>
          <a:prstGeom prst="rect">
            <a:avLst/>
          </a:prstGeom>
          <a:ln w="12700">
            <a:miter lim="400000"/>
          </a:ln>
        </p:spPr>
      </p:pic>
      <p:sp>
        <p:nvSpPr>
          <p:cNvPr id="36" name="Rechthoek"/>
          <p:cNvSpPr/>
          <p:nvPr/>
        </p:nvSpPr>
        <p:spPr>
          <a:xfrm>
            <a:off x="-1" y="1101"/>
            <a:ext cx="12192001" cy="6855799"/>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7680245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pic>
        <p:nvPicPr>
          <p:cNvPr id="69" name="Afbeelding" descr="Afbeelding"/>
          <p:cNvPicPr>
            <a:picLocks noChangeAspect="1"/>
          </p:cNvPicPr>
          <p:nvPr/>
        </p:nvPicPr>
        <p:blipFill>
          <a:blip r:embed="rId2">
            <a:alphaModFix amt="0"/>
          </a:blip>
          <a:stretch>
            <a:fillRect/>
          </a:stretch>
        </p:blipFill>
        <p:spPr>
          <a:xfrm>
            <a:off x="4990" y="0"/>
            <a:ext cx="12182020" cy="6858000"/>
          </a:xfrm>
          <a:prstGeom prst="rect">
            <a:avLst/>
          </a:prstGeom>
          <a:ln w="12700">
            <a:miter lim="400000"/>
          </a:ln>
        </p:spPr>
      </p:pic>
      <p:sp>
        <p:nvSpPr>
          <p:cNvPr id="70" name="Afbeelding"/>
          <p:cNvSpPr>
            <a:spLocks noGrp="1"/>
          </p:cNvSpPr>
          <p:nvPr>
            <p:ph type="pic" sz="half" idx="21"/>
          </p:nvPr>
        </p:nvSpPr>
        <p:spPr>
          <a:xfrm>
            <a:off x="9147408" y="0"/>
            <a:ext cx="3046593" cy="6858001"/>
          </a:xfrm>
          <a:prstGeom prst="rect">
            <a:avLst/>
          </a:prstGeom>
        </p:spPr>
        <p:txBody>
          <a:bodyPr lIns="91439" tIns="45719" rIns="91439" bIns="45719">
            <a:noAutofit/>
          </a:bodyPr>
          <a:lstStyle/>
          <a:p>
            <a:endParaRPr/>
          </a:p>
        </p:txBody>
      </p:sp>
      <p:pic>
        <p:nvPicPr>
          <p:cNvPr id="71" name="Afbeelding" descr="Afbeelding"/>
          <p:cNvPicPr>
            <a:picLocks noChangeAspect="1"/>
          </p:cNvPicPr>
          <p:nvPr/>
        </p:nvPicPr>
        <p:blipFill>
          <a:blip r:embed="rId3"/>
          <a:srcRect r="63381"/>
          <a:stretch>
            <a:fillRect/>
          </a:stretch>
        </p:blipFill>
        <p:spPr>
          <a:xfrm>
            <a:off x="91850" y="6416110"/>
            <a:ext cx="388489" cy="383009"/>
          </a:xfrm>
          <a:prstGeom prst="rect">
            <a:avLst/>
          </a:prstGeom>
          <a:ln w="12700">
            <a:miter lim="400000"/>
          </a:ln>
        </p:spPr>
      </p:pic>
      <p:pic>
        <p:nvPicPr>
          <p:cNvPr id="72" name="Afbeelding" descr="Afbeelding"/>
          <p:cNvPicPr>
            <a:picLocks noChangeAspect="1"/>
          </p:cNvPicPr>
          <p:nvPr/>
        </p:nvPicPr>
        <p:blipFill>
          <a:blip r:embed="rId4"/>
          <a:stretch>
            <a:fillRect/>
          </a:stretch>
        </p:blipFill>
        <p:spPr>
          <a:xfrm>
            <a:off x="183714" y="2108014"/>
            <a:ext cx="204813" cy="195107"/>
          </a:xfrm>
          <a:prstGeom prst="rect">
            <a:avLst/>
          </a:prstGeom>
          <a:ln w="12700">
            <a:miter lim="400000"/>
          </a:ln>
        </p:spPr>
      </p:pic>
      <p:sp>
        <p:nvSpPr>
          <p:cNvPr id="73" name="Tekst"/>
          <p:cNvSpPr txBox="1">
            <a:spLocks noGrp="1"/>
          </p:cNvSpPr>
          <p:nvPr>
            <p:ph type="body" sz="quarter" idx="22"/>
          </p:nvPr>
        </p:nvSpPr>
        <p:spPr>
          <a:xfrm rot="16200000">
            <a:off x="234791" y="1740141"/>
            <a:ext cx="102657" cy="287258"/>
          </a:xfrm>
          <a:prstGeom prst="rect">
            <a:avLst/>
          </a:prstGeom>
        </p:spPr>
        <p:txBody>
          <a:bodyPr wrap="none" anchor="ctr">
            <a:spAutoFit/>
          </a:bodyPr>
          <a:lstStyle/>
          <a:p>
            <a:pPr>
              <a:defRPr sz="1200">
                <a:latin typeface="Helvetica"/>
                <a:ea typeface="Helvetica"/>
                <a:cs typeface="Helvetica"/>
                <a:sym typeface="Helvetica"/>
              </a:defRPr>
            </a:pPr>
            <a:endParaRPr/>
          </a:p>
        </p:txBody>
      </p:sp>
      <p:sp>
        <p:nvSpPr>
          <p:cNvPr id="74" name="A ad parturient eget scelerisque primis a urna a commodo fringilla vitae mi a quam a posuere scelerisque curae laoreet non hendrerit suspendisse litora. Euismod condimentum enim aliquet non praesent diam sodales potenti a massa enim faucibus tellus a viv"/>
          <p:cNvSpPr txBox="1">
            <a:spLocks noGrp="1"/>
          </p:cNvSpPr>
          <p:nvPr>
            <p:ph type="body" sz="quarter" idx="23"/>
          </p:nvPr>
        </p:nvSpPr>
        <p:spPr>
          <a:xfrm>
            <a:off x="2034599" y="2290844"/>
            <a:ext cx="5137585" cy="2849568"/>
          </a:xfrm>
          <a:prstGeom prst="rect">
            <a:avLst/>
          </a:prstGeom>
        </p:spPr>
        <p:txBody>
          <a:bodyPr numCol="3" spcCol="513758">
            <a:noAutofit/>
          </a:bodyPr>
          <a:lstStyle>
            <a:lvl1pPr defTabSz="1219169">
              <a:lnSpc>
                <a:spcPct val="120000"/>
              </a:lnSpc>
              <a:spcBef>
                <a:spcPts val="800"/>
              </a:spcBef>
              <a:defRPr sz="1600"/>
            </a:lvl1pPr>
          </a:lstStyle>
          <a:p>
            <a:pPr defTabSz="2438338">
              <a:lnSpc>
                <a:spcPct val="120000"/>
              </a:lnSpc>
              <a:spcBef>
                <a:spcPts val="1600"/>
              </a:spcBef>
              <a:defRPr sz="1600"/>
            </a:pPr>
            <a:r>
              <a:t>A ad parturient eget scelerisque primis a urna a commodo fringilla vitae mi a quam a posuere scelerisque curae laoreet non hendrerit suspendisse litora. Euismod condimentum enim aliquet non praesent diam sodales potenti a massa enim faucibus tellus a vivamus tempor dignissim a scelerisque. Potenti cras pharetra eget ultrices eget parturient eu aenean amet a vel dapibus a vitae risus himenaeos ad scelerisque. </a:t>
            </a:r>
          </a:p>
          <a:p>
            <a:pPr defTabSz="2438338">
              <a:lnSpc>
                <a:spcPct val="120000"/>
              </a:lnSpc>
              <a:spcBef>
                <a:spcPts val="1600"/>
              </a:spcBef>
              <a:defRPr sz="1600"/>
            </a:pPr>
            <a:r>
              <a:t>Accumsan platea eros a conubia felis cum posuere at cursus ac id adipiscing suspendisse consectetur ipsum adipiscing ad parturient fusce nibh non a cursus nam. Euismod parturient facilisi arcu eu fames at scelerisque nec ultrices a cras eleifend enim duis ultrices parturient a laoreet duis vehicula. Non a fringilla cum sagittis dui in massa ac dui et gravida condimentum elit turpis diam eros sodales dis a sed est. Cras per himenaeos diam suspendisse condimentum scelerisque conubia velit cubilia curabitur consequat lobortis feugiat curabitur condimentum nibh scelerisque dui sodales tellus dis suspendisse a. Adipiscing sociosqu curabitur sit cum inceptos scelerisque interdum suspendisse scelerisque leo proin condimentum fermentum lorem inceptos adipiscing quisque diam in a nascetur parturient erat. </a:t>
            </a:r>
          </a:p>
        </p:txBody>
      </p:sp>
      <p:sp>
        <p:nvSpPr>
          <p:cNvPr id="75" name="Presentation Title"/>
          <p:cNvSpPr txBox="1">
            <a:spLocks noGrp="1"/>
          </p:cNvSpPr>
          <p:nvPr>
            <p:ph type="body" sz="quarter" idx="24"/>
          </p:nvPr>
        </p:nvSpPr>
        <p:spPr>
          <a:xfrm>
            <a:off x="2043023" y="1064197"/>
            <a:ext cx="7100712" cy="1086846"/>
          </a:xfrm>
          <a:prstGeom prst="rect">
            <a:avLst/>
          </a:prstGeom>
        </p:spPr>
        <p:txBody>
          <a:bodyPr>
            <a:noAutofit/>
          </a:bodyPr>
          <a:lstStyle>
            <a:lvl1pPr defTabSz="1219169">
              <a:lnSpc>
                <a:spcPct val="90000"/>
              </a:lnSpc>
              <a:defRPr sz="5000" spc="-100">
                <a:solidFill>
                  <a:srgbClr val="FFFFFF"/>
                </a:solidFill>
                <a:latin typeface="+mn-lt"/>
                <a:ea typeface="+mn-ea"/>
                <a:cs typeface="+mn-cs"/>
                <a:sym typeface="Montserrat Bold"/>
              </a:defRPr>
            </a:lvl1pPr>
          </a:lstStyle>
          <a:p>
            <a:r>
              <a:t>Presentation Title</a:t>
            </a:r>
          </a:p>
        </p:txBody>
      </p:sp>
      <p:sp>
        <p:nvSpPr>
          <p:cNvPr id="7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07998939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Objec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44A5B3-D46E-D641-B239-3D8D31FEDA8F}" type="slidenum">
              <a:rPr lang="en-US" smtClean="0"/>
              <a:pPr/>
              <a:t>‹nr.›</a:t>
            </a:fld>
            <a:endParaRPr lang="en-US"/>
          </a:p>
        </p:txBody>
      </p:sp>
      <p:sp>
        <p:nvSpPr>
          <p:cNvPr id="17" name="Title 1"/>
          <p:cNvSpPr>
            <a:spLocks noGrp="1"/>
          </p:cNvSpPr>
          <p:nvPr>
            <p:ph type="title" hasCustomPrompt="1"/>
          </p:nvPr>
        </p:nvSpPr>
        <p:spPr>
          <a:xfrm>
            <a:off x="911424" y="188640"/>
            <a:ext cx="10160000" cy="645482"/>
          </a:xfrm>
          <a:prstGeom prst="rect">
            <a:avLst/>
          </a:prstGeom>
        </p:spPr>
        <p:txBody>
          <a:bodyPr lIns="0" tIns="0" rIns="0" bIns="0" anchor="t">
            <a:normAutofit/>
          </a:bodyPr>
          <a:lstStyle>
            <a:lvl1pPr>
              <a:defRPr sz="2400" spc="0" baseline="0">
                <a:solidFill>
                  <a:schemeClr val="tx2"/>
                </a:solidFill>
                <a:latin typeface="Arial Black" pitchFamily="34" charset="0"/>
                <a:cs typeface="Arial Black" pitchFamily="34" charset="0"/>
              </a:defRPr>
            </a:lvl1pPr>
          </a:lstStyle>
          <a:p>
            <a:r>
              <a:rPr lang="en-US" noProof="0"/>
              <a:t>Title</a:t>
            </a:r>
          </a:p>
        </p:txBody>
      </p:sp>
      <p:sp>
        <p:nvSpPr>
          <p:cNvPr id="18" name="Text Placeholder 18"/>
          <p:cNvSpPr>
            <a:spLocks noGrp="1"/>
          </p:cNvSpPr>
          <p:nvPr>
            <p:ph type="body" sz="quarter" idx="20" hasCustomPrompt="1"/>
          </p:nvPr>
        </p:nvSpPr>
        <p:spPr>
          <a:xfrm>
            <a:off x="176878" y="253294"/>
            <a:ext cx="542527" cy="582014"/>
          </a:xfrm>
          <a:prstGeom prst="rect">
            <a:avLst/>
          </a:prstGeom>
        </p:spPr>
        <p:txBody>
          <a:bodyPr vert="horz" lIns="0" tIns="0" rIns="0" bIns="0" rtlCol="0" anchor="t">
            <a:noAutofit/>
          </a:bodyPr>
          <a:lstStyle>
            <a:lvl1pPr marL="0" indent="0">
              <a:lnSpc>
                <a:spcPct val="80000"/>
              </a:lnSpc>
              <a:spcBef>
                <a:spcPts val="0"/>
              </a:spcBef>
              <a:buNone/>
              <a:defRPr lang="nl-BE" sz="2500" cap="none" spc="-100" baseline="0" dirty="0" smtClean="0">
                <a:ln>
                  <a:noFill/>
                </a:ln>
                <a:solidFill>
                  <a:srgbClr val="76B62C"/>
                </a:solidFill>
                <a:effectLst/>
                <a:latin typeface="Arial Black" pitchFamily="34" charset="0"/>
                <a:ea typeface="+mj-ea"/>
                <a:cs typeface="Arial Black" pitchFamily="34" charset="0"/>
              </a:defRPr>
            </a:lvl1pPr>
            <a:lvl2pPr>
              <a:defRPr lang="nl-BE" sz="1800" dirty="0" smtClean="0"/>
            </a:lvl2pPr>
            <a:lvl3pPr>
              <a:defRPr lang="nl-BE" dirty="0" smtClean="0"/>
            </a:lvl3pPr>
            <a:lvl4pPr>
              <a:defRPr lang="nl-BE" sz="1800" dirty="0" smtClean="0"/>
            </a:lvl4pPr>
            <a:lvl5pPr>
              <a:defRPr lang="en-US" sz="1800" dirty="0"/>
            </a:lvl5pPr>
          </a:lstStyle>
          <a:p>
            <a:r>
              <a:rPr lang="nl-BE"/>
              <a:t>00</a:t>
            </a:r>
            <a:endParaRPr lang="en-US"/>
          </a:p>
        </p:txBody>
      </p:sp>
      <p:sp>
        <p:nvSpPr>
          <p:cNvPr id="3" name="Tijdelijke aanduiding voor tekst 2"/>
          <p:cNvSpPr>
            <a:spLocks noGrp="1"/>
          </p:cNvSpPr>
          <p:nvPr>
            <p:ph type="body" sz="quarter" idx="21" hasCustomPrompt="1"/>
          </p:nvPr>
        </p:nvSpPr>
        <p:spPr>
          <a:xfrm>
            <a:off x="912284" y="1196976"/>
            <a:ext cx="10160000" cy="4968875"/>
          </a:xfrm>
          <a:prstGeom prst="rect">
            <a:avLst/>
          </a:prstGeom>
        </p:spPr>
        <p:txBody>
          <a:bodyPr/>
          <a:lstStyle>
            <a:lvl1pPr marL="114300" indent="0">
              <a:buClr>
                <a:schemeClr val="tx1"/>
              </a:buClr>
              <a:buFont typeface="Arial" pitchFamily="34" charset="0"/>
              <a:buNone/>
              <a:defRPr sz="1800" baseline="0">
                <a:solidFill>
                  <a:schemeClr val="tx1"/>
                </a:solidFill>
                <a:latin typeface="Arial Black" pitchFamily="34" charset="0"/>
              </a:defRPr>
            </a:lvl1pPr>
            <a:lvl2pPr>
              <a:buClr>
                <a:schemeClr val="tx1"/>
              </a:buClr>
              <a:defRPr>
                <a:solidFill>
                  <a:schemeClr val="accent1"/>
                </a:solidFill>
              </a:defRPr>
            </a:lvl2pPr>
            <a:lvl3pPr>
              <a:buClr>
                <a:schemeClr val="tx1"/>
              </a:buClr>
              <a:defRPr>
                <a:solidFill>
                  <a:schemeClr val="accent1"/>
                </a:solidFill>
              </a:defRPr>
            </a:lvl3pPr>
            <a:lvl4pPr>
              <a:buClr>
                <a:schemeClr val="tx1"/>
              </a:buClr>
              <a:defRPr>
                <a:solidFill>
                  <a:schemeClr val="accent1"/>
                </a:solidFill>
              </a:defRPr>
            </a:lvl4pPr>
            <a:lvl5pPr>
              <a:buClr>
                <a:schemeClr val="tx1"/>
              </a:buClr>
              <a:defRPr>
                <a:solidFill>
                  <a:schemeClr val="accent1"/>
                </a:solidFill>
              </a:defRPr>
            </a:lvl5p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870" y="6259126"/>
            <a:ext cx="284132" cy="474356"/>
          </a:xfrm>
          <a:prstGeom prst="rect">
            <a:avLst/>
          </a:prstGeom>
        </p:spPr>
      </p:pic>
    </p:spTree>
    <p:extLst>
      <p:ext uri="{BB962C8B-B14F-4D97-AF65-F5344CB8AC3E}">
        <p14:creationId xmlns:p14="http://schemas.microsoft.com/office/powerpoint/2010/main" val="1140586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24" name="Afbeelding" descr="Afbeelding"/>
          <p:cNvPicPr>
            <a:picLocks noChangeAspect="1"/>
          </p:cNvPicPr>
          <p:nvPr/>
        </p:nvPicPr>
        <p:blipFill>
          <a:blip r:embed="rId2">
            <a:alphaModFix amt="0"/>
          </a:blip>
          <a:stretch>
            <a:fillRect/>
          </a:stretch>
        </p:blipFill>
        <p:spPr>
          <a:xfrm>
            <a:off x="4990" y="0"/>
            <a:ext cx="12182020" cy="6858000"/>
          </a:xfrm>
          <a:prstGeom prst="rect">
            <a:avLst/>
          </a:prstGeom>
          <a:ln w="12700">
            <a:miter lim="400000"/>
          </a:ln>
        </p:spPr>
      </p:pic>
      <p:pic>
        <p:nvPicPr>
          <p:cNvPr id="25" name="Afbeelding" descr="Afbeelding"/>
          <p:cNvPicPr>
            <a:picLocks noChangeAspect="1"/>
          </p:cNvPicPr>
          <p:nvPr/>
        </p:nvPicPr>
        <p:blipFill>
          <a:blip r:embed="rId3"/>
          <a:srcRect r="63381"/>
          <a:stretch>
            <a:fillRect/>
          </a:stretch>
        </p:blipFill>
        <p:spPr>
          <a:xfrm>
            <a:off x="91850" y="6416110"/>
            <a:ext cx="388489" cy="383009"/>
          </a:xfrm>
          <a:prstGeom prst="rect">
            <a:avLst/>
          </a:prstGeom>
          <a:ln w="12700">
            <a:miter lim="400000"/>
          </a:ln>
        </p:spPr>
      </p:pic>
      <p:pic>
        <p:nvPicPr>
          <p:cNvPr id="26" name="Afbeelding" descr="Afbeelding"/>
          <p:cNvPicPr>
            <a:picLocks noChangeAspect="1"/>
          </p:cNvPicPr>
          <p:nvPr/>
        </p:nvPicPr>
        <p:blipFill>
          <a:blip r:embed="rId4"/>
          <a:stretch>
            <a:fillRect/>
          </a:stretch>
        </p:blipFill>
        <p:spPr>
          <a:xfrm>
            <a:off x="183714" y="2108014"/>
            <a:ext cx="204813" cy="195107"/>
          </a:xfrm>
          <a:prstGeom prst="rect">
            <a:avLst/>
          </a:prstGeom>
          <a:ln w="12700">
            <a:miter lim="400000"/>
          </a:ln>
        </p:spPr>
      </p:pic>
      <p:sp>
        <p:nvSpPr>
          <p:cNvPr id="27" name="Tekst"/>
          <p:cNvSpPr txBox="1">
            <a:spLocks noGrp="1"/>
          </p:cNvSpPr>
          <p:nvPr>
            <p:ph type="body" sz="quarter" idx="21"/>
          </p:nvPr>
        </p:nvSpPr>
        <p:spPr>
          <a:xfrm rot="16200000">
            <a:off x="234791" y="1740141"/>
            <a:ext cx="102657" cy="287258"/>
          </a:xfrm>
          <a:prstGeom prst="rect">
            <a:avLst/>
          </a:prstGeom>
        </p:spPr>
        <p:txBody>
          <a:bodyPr wrap="none" anchor="ctr">
            <a:spAutoFit/>
          </a:bodyPr>
          <a:lstStyle/>
          <a:p>
            <a:pPr>
              <a:defRPr sz="1200">
                <a:latin typeface="Helvetica"/>
                <a:ea typeface="Helvetica"/>
                <a:cs typeface="Helvetica"/>
                <a:sym typeface="Helvetica"/>
              </a:defRPr>
            </a:pPr>
            <a:endParaRPr/>
          </a:p>
        </p:txBody>
      </p:sp>
      <p:sp>
        <p:nvSpPr>
          <p:cNvPr id="2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2101369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ck">
    <p:spTree>
      <p:nvGrpSpPr>
        <p:cNvPr id="1" name=""/>
        <p:cNvGrpSpPr/>
        <p:nvPr/>
      </p:nvGrpSpPr>
      <p:grpSpPr>
        <a:xfrm>
          <a:off x="0" y="0"/>
          <a:ext cx="0" cy="0"/>
          <a:chOff x="0" y="0"/>
          <a:chExt cx="0" cy="0"/>
        </a:xfrm>
      </p:grpSpPr>
      <p:pic>
        <p:nvPicPr>
          <p:cNvPr id="35" name="Afbeelding" descr="Afbeelding"/>
          <p:cNvPicPr>
            <a:picLocks noChangeAspect="1"/>
          </p:cNvPicPr>
          <p:nvPr/>
        </p:nvPicPr>
        <p:blipFill>
          <a:blip r:embed="rId2">
            <a:alphaModFix amt="0"/>
          </a:blip>
          <a:stretch>
            <a:fillRect/>
          </a:stretch>
        </p:blipFill>
        <p:spPr>
          <a:xfrm>
            <a:off x="4990" y="0"/>
            <a:ext cx="12182020" cy="6858000"/>
          </a:xfrm>
          <a:prstGeom prst="rect">
            <a:avLst/>
          </a:prstGeom>
          <a:ln w="12700">
            <a:miter lim="400000"/>
          </a:ln>
        </p:spPr>
      </p:pic>
      <p:sp>
        <p:nvSpPr>
          <p:cNvPr id="36" name="Rechthoek"/>
          <p:cNvSpPr/>
          <p:nvPr/>
        </p:nvSpPr>
        <p:spPr>
          <a:xfrm>
            <a:off x="-1" y="1101"/>
            <a:ext cx="12192001" cy="6855799"/>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13497394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pic>
        <p:nvPicPr>
          <p:cNvPr id="57" name="Afbeelding" descr="Afbeelding"/>
          <p:cNvPicPr>
            <a:picLocks noChangeAspect="1"/>
          </p:cNvPicPr>
          <p:nvPr/>
        </p:nvPicPr>
        <p:blipFill>
          <a:blip r:embed="rId2">
            <a:alphaModFix amt="0"/>
          </a:blip>
          <a:stretch>
            <a:fillRect/>
          </a:stretch>
        </p:blipFill>
        <p:spPr>
          <a:xfrm>
            <a:off x="4990" y="0"/>
            <a:ext cx="12182020" cy="6858000"/>
          </a:xfrm>
          <a:prstGeom prst="rect">
            <a:avLst/>
          </a:prstGeom>
          <a:ln w="12700">
            <a:miter lim="400000"/>
          </a:ln>
        </p:spPr>
      </p:pic>
      <p:pic>
        <p:nvPicPr>
          <p:cNvPr id="58" name="Afbeelding" descr="Afbeelding"/>
          <p:cNvPicPr>
            <a:picLocks noChangeAspect="1"/>
          </p:cNvPicPr>
          <p:nvPr/>
        </p:nvPicPr>
        <p:blipFill>
          <a:blip r:embed="rId3"/>
          <a:stretch>
            <a:fillRect/>
          </a:stretch>
        </p:blipFill>
        <p:spPr>
          <a:xfrm>
            <a:off x="6101176" y="0"/>
            <a:ext cx="6092826" cy="6858001"/>
          </a:xfrm>
          <a:prstGeom prst="rect">
            <a:avLst/>
          </a:prstGeom>
          <a:ln w="12700">
            <a:miter lim="400000"/>
          </a:ln>
        </p:spPr>
      </p:pic>
      <p:pic>
        <p:nvPicPr>
          <p:cNvPr id="59" name="Afbeelding" descr="Afbeelding"/>
          <p:cNvPicPr>
            <a:picLocks noChangeAspect="1"/>
          </p:cNvPicPr>
          <p:nvPr/>
        </p:nvPicPr>
        <p:blipFill>
          <a:blip r:embed="rId4"/>
          <a:srcRect r="63381"/>
          <a:stretch>
            <a:fillRect/>
          </a:stretch>
        </p:blipFill>
        <p:spPr>
          <a:xfrm>
            <a:off x="91850" y="6416110"/>
            <a:ext cx="388489" cy="383009"/>
          </a:xfrm>
          <a:prstGeom prst="rect">
            <a:avLst/>
          </a:prstGeom>
          <a:ln w="12700">
            <a:miter lim="400000"/>
          </a:ln>
        </p:spPr>
      </p:pic>
      <p:pic>
        <p:nvPicPr>
          <p:cNvPr id="60" name="Afbeelding" descr="Afbeelding"/>
          <p:cNvPicPr>
            <a:picLocks noChangeAspect="1"/>
          </p:cNvPicPr>
          <p:nvPr/>
        </p:nvPicPr>
        <p:blipFill>
          <a:blip r:embed="rId5"/>
          <a:stretch>
            <a:fillRect/>
          </a:stretch>
        </p:blipFill>
        <p:spPr>
          <a:xfrm>
            <a:off x="183714" y="2108014"/>
            <a:ext cx="204813" cy="195107"/>
          </a:xfrm>
          <a:prstGeom prst="rect">
            <a:avLst/>
          </a:prstGeom>
          <a:ln w="12700">
            <a:miter lim="400000"/>
          </a:ln>
        </p:spPr>
      </p:pic>
      <p:sp>
        <p:nvSpPr>
          <p:cNvPr id="61" name="Tekst"/>
          <p:cNvSpPr txBox="1">
            <a:spLocks noGrp="1"/>
          </p:cNvSpPr>
          <p:nvPr>
            <p:ph type="body" sz="quarter" idx="21"/>
          </p:nvPr>
        </p:nvSpPr>
        <p:spPr>
          <a:xfrm rot="16200000">
            <a:off x="234791" y="1740141"/>
            <a:ext cx="102657" cy="287258"/>
          </a:xfrm>
          <a:prstGeom prst="rect">
            <a:avLst/>
          </a:prstGeom>
        </p:spPr>
        <p:txBody>
          <a:bodyPr wrap="none" anchor="ctr">
            <a:spAutoFit/>
          </a:bodyPr>
          <a:lstStyle/>
          <a:p>
            <a:pPr>
              <a:defRPr sz="1200">
                <a:latin typeface="Helvetica"/>
                <a:ea typeface="Helvetica"/>
                <a:cs typeface="Helvetica"/>
                <a:sym typeface="Helvetica"/>
              </a:defRPr>
            </a:pPr>
            <a:endParaRPr/>
          </a:p>
        </p:txBody>
      </p:sp>
      <p:sp>
        <p:nvSpPr>
          <p:cNvPr id="6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15000050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102" name="Cirkel"/>
          <p:cNvSpPr>
            <a:spLocks noGrp="1"/>
          </p:cNvSpPr>
          <p:nvPr>
            <p:ph type="body" sz="quarter" idx="21"/>
          </p:nvPr>
        </p:nvSpPr>
        <p:spPr>
          <a:xfrm>
            <a:off x="2204508" y="4304242"/>
            <a:ext cx="1695451" cy="1695451"/>
          </a:xfrm>
          <a:prstGeom prst="ellipse">
            <a:avLst/>
          </a:prstGeom>
          <a:solidFill>
            <a:srgbClr val="000000"/>
          </a:solidFill>
        </p:spPr>
        <p:txBody>
          <a:bodyPr anchor="ctr">
            <a:noAutofit/>
          </a:bodyPr>
          <a:lstStyle/>
          <a:p>
            <a:pPr algn="ctr">
              <a:defRPr sz="3200">
                <a:solidFill>
                  <a:srgbClr val="FFFFFF"/>
                </a:solidFill>
                <a:latin typeface="Helvetica Neue Medium"/>
                <a:ea typeface="Helvetica Neue Medium"/>
                <a:cs typeface="Helvetica Neue Medium"/>
                <a:sym typeface="Helvetica Neue Medium"/>
              </a:defRPr>
            </a:pPr>
            <a:endParaRPr/>
          </a:p>
        </p:txBody>
      </p:sp>
      <p:sp>
        <p:nvSpPr>
          <p:cNvPr id="103" name="Rechthoek"/>
          <p:cNvSpPr>
            <a:spLocks noGrp="1"/>
          </p:cNvSpPr>
          <p:nvPr>
            <p:ph type="body" idx="22"/>
          </p:nvPr>
        </p:nvSpPr>
        <p:spPr>
          <a:xfrm>
            <a:off x="6104467" y="0"/>
            <a:ext cx="6086244" cy="6858000"/>
          </a:xfrm>
          <a:prstGeom prst="rect">
            <a:avLst/>
          </a:prstGeom>
          <a:solidFill>
            <a:srgbClr val="201E1A"/>
          </a:solidFill>
        </p:spPr>
        <p:txBody>
          <a:bodyPr anchor="ctr">
            <a:noAutofit/>
          </a:bodyPr>
          <a:lstStyle/>
          <a:p>
            <a:pPr algn="ctr">
              <a:defRPr sz="3200">
                <a:solidFill>
                  <a:srgbClr val="FFFFFF"/>
                </a:solidFill>
                <a:latin typeface="Helvetica Neue Medium"/>
                <a:ea typeface="Helvetica Neue Medium"/>
                <a:cs typeface="Helvetica Neue Medium"/>
                <a:sym typeface="Helvetica Neue Medium"/>
              </a:defRPr>
            </a:pPr>
            <a:endParaRPr/>
          </a:p>
        </p:txBody>
      </p:sp>
      <p:pic>
        <p:nvPicPr>
          <p:cNvPr id="104" name="Afbeelding" descr="Afbeelding"/>
          <p:cNvPicPr>
            <a:picLocks noChangeAspect="1"/>
          </p:cNvPicPr>
          <p:nvPr/>
        </p:nvPicPr>
        <p:blipFill>
          <a:blip r:embed="rId2">
            <a:alphaModFix amt="0"/>
          </a:blip>
          <a:stretch>
            <a:fillRect/>
          </a:stretch>
        </p:blipFill>
        <p:spPr>
          <a:xfrm>
            <a:off x="4990" y="0"/>
            <a:ext cx="12182020" cy="6858000"/>
          </a:xfrm>
          <a:prstGeom prst="rect">
            <a:avLst/>
          </a:prstGeom>
          <a:ln w="12700">
            <a:miter lim="400000"/>
          </a:ln>
        </p:spPr>
      </p:pic>
      <p:pic>
        <p:nvPicPr>
          <p:cNvPr id="105" name="Afbeelding" descr="Afbeelding"/>
          <p:cNvPicPr>
            <a:picLocks noChangeAspect="1"/>
          </p:cNvPicPr>
          <p:nvPr/>
        </p:nvPicPr>
        <p:blipFill>
          <a:blip r:embed="rId3"/>
          <a:srcRect r="63381"/>
          <a:stretch>
            <a:fillRect/>
          </a:stretch>
        </p:blipFill>
        <p:spPr>
          <a:xfrm>
            <a:off x="91850" y="6416110"/>
            <a:ext cx="388489" cy="383009"/>
          </a:xfrm>
          <a:prstGeom prst="rect">
            <a:avLst/>
          </a:prstGeom>
          <a:ln w="12700">
            <a:miter lim="400000"/>
          </a:ln>
        </p:spPr>
      </p:pic>
      <p:pic>
        <p:nvPicPr>
          <p:cNvPr id="106" name="Afbeelding" descr="Afbeelding"/>
          <p:cNvPicPr>
            <a:picLocks noChangeAspect="1"/>
          </p:cNvPicPr>
          <p:nvPr/>
        </p:nvPicPr>
        <p:blipFill>
          <a:blip r:embed="rId4"/>
          <a:stretch>
            <a:fillRect/>
          </a:stretch>
        </p:blipFill>
        <p:spPr>
          <a:xfrm>
            <a:off x="183714" y="2108014"/>
            <a:ext cx="204813" cy="195107"/>
          </a:xfrm>
          <a:prstGeom prst="rect">
            <a:avLst/>
          </a:prstGeom>
          <a:ln w="12700">
            <a:miter lim="400000"/>
          </a:ln>
        </p:spPr>
      </p:pic>
      <p:sp>
        <p:nvSpPr>
          <p:cNvPr id="107" name="Tekst"/>
          <p:cNvSpPr txBox="1">
            <a:spLocks noGrp="1"/>
          </p:cNvSpPr>
          <p:nvPr>
            <p:ph type="body" sz="quarter" idx="23"/>
          </p:nvPr>
        </p:nvSpPr>
        <p:spPr>
          <a:xfrm rot="16200000">
            <a:off x="234791" y="1740141"/>
            <a:ext cx="102657" cy="287258"/>
          </a:xfrm>
          <a:prstGeom prst="rect">
            <a:avLst/>
          </a:prstGeom>
        </p:spPr>
        <p:txBody>
          <a:bodyPr wrap="none" anchor="ctr">
            <a:spAutoFit/>
          </a:bodyPr>
          <a:lstStyle/>
          <a:p>
            <a:pPr>
              <a:defRPr sz="1200">
                <a:latin typeface="Helvetica"/>
                <a:ea typeface="Helvetica"/>
                <a:cs typeface="Helvetica"/>
                <a:sym typeface="Helvetica"/>
              </a:defRPr>
            </a:pPr>
            <a:endParaRPr/>
          </a:p>
        </p:txBody>
      </p:sp>
      <p:sp>
        <p:nvSpPr>
          <p:cNvPr id="108" name="Tekst"/>
          <p:cNvSpPr txBox="1">
            <a:spLocks noGrp="1"/>
          </p:cNvSpPr>
          <p:nvPr>
            <p:ph type="body" sz="quarter" idx="24"/>
          </p:nvPr>
        </p:nvSpPr>
        <p:spPr>
          <a:xfrm>
            <a:off x="7437967" y="5608699"/>
            <a:ext cx="102657" cy="271869"/>
          </a:xfrm>
          <a:prstGeom prst="rect">
            <a:avLst/>
          </a:prstGeom>
        </p:spPr>
        <p:txBody>
          <a:bodyPr wrap="none" anchor="ctr">
            <a:spAutoFit/>
          </a:bodyPr>
          <a:lstStyle>
            <a:lvl1pPr defTabSz="1219169">
              <a:defRPr sz="1100">
                <a:solidFill>
                  <a:srgbClr val="FFFFFF"/>
                </a:solidFill>
              </a:defRPr>
            </a:lvl1pPr>
          </a:lstStyle>
          <a:p>
            <a:pPr defTabSz="2438338">
              <a:defRPr sz="1100">
                <a:solidFill>
                  <a:srgbClr val="FFFFFF"/>
                </a:solidFill>
              </a:defRPr>
            </a:pPr>
            <a:endParaRPr/>
          </a:p>
        </p:txBody>
      </p:sp>
      <p:sp>
        <p:nvSpPr>
          <p:cNvPr id="109" name="Nascetur vestibulum lectus ullamcorper dui."/>
          <p:cNvSpPr txBox="1">
            <a:spLocks noGrp="1"/>
          </p:cNvSpPr>
          <p:nvPr>
            <p:ph type="body" sz="quarter" idx="25"/>
          </p:nvPr>
        </p:nvSpPr>
        <p:spPr>
          <a:xfrm>
            <a:off x="2515551" y="5009139"/>
            <a:ext cx="1073366" cy="471924"/>
          </a:xfrm>
          <a:prstGeom prst="rect">
            <a:avLst/>
          </a:prstGeom>
        </p:spPr>
        <p:txBody>
          <a:bodyPr anchor="ctr">
            <a:spAutoFit/>
          </a:bodyPr>
          <a:lstStyle>
            <a:lvl1pPr algn="ctr" defTabSz="1219169">
              <a:defRPr sz="800">
                <a:solidFill>
                  <a:srgbClr val="E38A3C"/>
                </a:solidFill>
                <a:latin typeface="Helvetica"/>
                <a:ea typeface="Helvetica"/>
                <a:cs typeface="Helvetica"/>
                <a:sym typeface="Helvetica"/>
              </a:defRPr>
            </a:lvl1pPr>
          </a:lstStyle>
          <a:p>
            <a:r>
              <a:t>Nascetur vestibulum lectus ullamcorper dui.</a:t>
            </a:r>
          </a:p>
        </p:txBody>
      </p:sp>
      <p:sp>
        <p:nvSpPr>
          <p:cNvPr id="110" name="Presentation Title"/>
          <p:cNvSpPr txBox="1">
            <a:spLocks noGrp="1"/>
          </p:cNvSpPr>
          <p:nvPr>
            <p:ph type="body" sz="quarter" idx="26"/>
          </p:nvPr>
        </p:nvSpPr>
        <p:spPr>
          <a:xfrm>
            <a:off x="2043023" y="0"/>
            <a:ext cx="3496706" cy="2006600"/>
          </a:xfrm>
          <a:prstGeom prst="rect">
            <a:avLst/>
          </a:prstGeom>
        </p:spPr>
        <p:txBody>
          <a:bodyPr anchor="b">
            <a:noAutofit/>
          </a:bodyPr>
          <a:lstStyle>
            <a:lvl1pPr defTabSz="1219169">
              <a:lnSpc>
                <a:spcPct val="110000"/>
              </a:lnSpc>
              <a:defRPr sz="1600" spc="-32">
                <a:latin typeface="+mn-lt"/>
                <a:ea typeface="+mn-ea"/>
                <a:cs typeface="+mn-cs"/>
                <a:sym typeface="Montserrat Bold"/>
              </a:defRPr>
            </a:lvl1pPr>
          </a:lstStyle>
          <a:p>
            <a:r>
              <a:t>Presentation Title</a:t>
            </a:r>
          </a:p>
        </p:txBody>
      </p:sp>
      <p:sp>
        <p:nvSpPr>
          <p:cNvPr id="111" name="Lectus elit a consequat tincidunt mi hendrerit volutpat diam vestibulum a dictum egestas imperdiet lectus erat blandit porttitor mi est nascetur enim a id.Suspendisse interdum a nibh a arcu ullamcorper molestie blandit."/>
          <p:cNvSpPr txBox="1">
            <a:spLocks noGrp="1"/>
          </p:cNvSpPr>
          <p:nvPr>
            <p:ph type="body" sz="quarter" idx="27"/>
          </p:nvPr>
        </p:nvSpPr>
        <p:spPr>
          <a:xfrm>
            <a:off x="2057769" y="2290844"/>
            <a:ext cx="3467215" cy="681084"/>
          </a:xfrm>
          <a:prstGeom prst="rect">
            <a:avLst/>
          </a:prstGeom>
        </p:spPr>
        <p:txBody>
          <a:bodyPr>
            <a:spAutoFit/>
          </a:bodyPr>
          <a:lstStyle>
            <a:lvl1pPr defTabSz="1219169">
              <a:lnSpc>
                <a:spcPct val="120000"/>
              </a:lnSpc>
              <a:spcBef>
                <a:spcPts val="800"/>
              </a:spcBef>
              <a:defRPr sz="800"/>
            </a:lvl1pPr>
          </a:lstStyle>
          <a:p>
            <a:r>
              <a:t>Lectus elit a consequat tincidunt mi hendrerit volutpat diam vestibulum a dictum egestas imperdiet lectus erat blandit porttitor mi est nascetur enim a id.Suspendisse interdum a nibh a arcu ullamcorper molestie blandit.</a:t>
            </a:r>
          </a:p>
        </p:txBody>
      </p:sp>
      <p:sp>
        <p:nvSpPr>
          <p:cNvPr id="112" name="Afbeelding"/>
          <p:cNvSpPr>
            <a:spLocks noGrp="1"/>
          </p:cNvSpPr>
          <p:nvPr>
            <p:ph type="pic" sz="quarter" idx="28"/>
          </p:nvPr>
        </p:nvSpPr>
        <p:spPr>
          <a:xfrm>
            <a:off x="2930172" y="4642725"/>
            <a:ext cx="244123" cy="171818"/>
          </a:xfrm>
          <a:prstGeom prst="rect">
            <a:avLst/>
          </a:prstGeom>
        </p:spPr>
        <p:txBody>
          <a:bodyPr lIns="91439" tIns="45719" rIns="91439" bIns="45719">
            <a:noAutofit/>
          </a:bodyPr>
          <a:lstStyle/>
          <a:p>
            <a:endParaRPr/>
          </a:p>
        </p:txBody>
      </p:sp>
      <p:sp>
        <p:nvSpPr>
          <p:cNvPr id="113" name="Afbeelding"/>
          <p:cNvSpPr>
            <a:spLocks noGrp="1"/>
          </p:cNvSpPr>
          <p:nvPr>
            <p:ph type="pic" sz="quarter" idx="29"/>
          </p:nvPr>
        </p:nvSpPr>
        <p:spPr>
          <a:xfrm>
            <a:off x="6891712" y="5554114"/>
            <a:ext cx="381311" cy="381038"/>
          </a:xfrm>
          <a:prstGeom prst="rect">
            <a:avLst/>
          </a:prstGeom>
        </p:spPr>
        <p:txBody>
          <a:bodyPr lIns="91439" tIns="45719" rIns="91439" bIns="45719">
            <a:noAutofit/>
          </a:bodyPr>
          <a:lstStyle/>
          <a:p>
            <a:endParaRPr/>
          </a:p>
        </p:txBody>
      </p:sp>
      <p:sp>
        <p:nvSpPr>
          <p:cNvPr id="11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3781769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63"/>
        <p:cNvGrpSpPr/>
        <p:nvPr/>
      </p:nvGrpSpPr>
      <p:grpSpPr>
        <a:xfrm>
          <a:off x="0" y="0"/>
          <a:ext cx="0" cy="0"/>
          <a:chOff x="0" y="0"/>
          <a:chExt cx="0" cy="0"/>
        </a:xfrm>
      </p:grpSpPr>
      <p:sp>
        <p:nvSpPr>
          <p:cNvPr id="64" name="Google Shape;64;p9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pic>
        <p:nvPicPr>
          <p:cNvPr id="69" name="Afbeelding" descr="Afbeelding"/>
          <p:cNvPicPr>
            <a:picLocks noChangeAspect="1"/>
          </p:cNvPicPr>
          <p:nvPr/>
        </p:nvPicPr>
        <p:blipFill>
          <a:blip r:embed="rId2">
            <a:alphaModFix amt="0"/>
          </a:blip>
          <a:stretch>
            <a:fillRect/>
          </a:stretch>
        </p:blipFill>
        <p:spPr>
          <a:xfrm>
            <a:off x="4990" y="0"/>
            <a:ext cx="12182020" cy="6858000"/>
          </a:xfrm>
          <a:prstGeom prst="rect">
            <a:avLst/>
          </a:prstGeom>
          <a:ln w="12700">
            <a:miter lim="400000"/>
          </a:ln>
        </p:spPr>
      </p:pic>
      <p:sp>
        <p:nvSpPr>
          <p:cNvPr id="70" name="Afbeelding"/>
          <p:cNvSpPr>
            <a:spLocks noGrp="1"/>
          </p:cNvSpPr>
          <p:nvPr>
            <p:ph type="pic" sz="half" idx="21"/>
          </p:nvPr>
        </p:nvSpPr>
        <p:spPr>
          <a:xfrm>
            <a:off x="9147408" y="0"/>
            <a:ext cx="3046593" cy="6858001"/>
          </a:xfrm>
          <a:prstGeom prst="rect">
            <a:avLst/>
          </a:prstGeom>
        </p:spPr>
        <p:txBody>
          <a:bodyPr lIns="91439" tIns="45719" rIns="91439" bIns="45719">
            <a:noAutofit/>
          </a:bodyPr>
          <a:lstStyle/>
          <a:p>
            <a:endParaRPr/>
          </a:p>
        </p:txBody>
      </p:sp>
      <p:pic>
        <p:nvPicPr>
          <p:cNvPr id="71" name="Afbeelding" descr="Afbeelding"/>
          <p:cNvPicPr>
            <a:picLocks noChangeAspect="1"/>
          </p:cNvPicPr>
          <p:nvPr/>
        </p:nvPicPr>
        <p:blipFill>
          <a:blip r:embed="rId3"/>
          <a:srcRect r="63381"/>
          <a:stretch>
            <a:fillRect/>
          </a:stretch>
        </p:blipFill>
        <p:spPr>
          <a:xfrm>
            <a:off x="91850" y="6416110"/>
            <a:ext cx="388489" cy="383009"/>
          </a:xfrm>
          <a:prstGeom prst="rect">
            <a:avLst/>
          </a:prstGeom>
          <a:ln w="12700">
            <a:miter lim="400000"/>
          </a:ln>
        </p:spPr>
      </p:pic>
      <p:pic>
        <p:nvPicPr>
          <p:cNvPr id="72" name="Afbeelding" descr="Afbeelding"/>
          <p:cNvPicPr>
            <a:picLocks noChangeAspect="1"/>
          </p:cNvPicPr>
          <p:nvPr/>
        </p:nvPicPr>
        <p:blipFill>
          <a:blip r:embed="rId4"/>
          <a:stretch>
            <a:fillRect/>
          </a:stretch>
        </p:blipFill>
        <p:spPr>
          <a:xfrm>
            <a:off x="183714" y="2108014"/>
            <a:ext cx="204813" cy="195107"/>
          </a:xfrm>
          <a:prstGeom prst="rect">
            <a:avLst/>
          </a:prstGeom>
          <a:ln w="12700">
            <a:miter lim="400000"/>
          </a:ln>
        </p:spPr>
      </p:pic>
      <p:sp>
        <p:nvSpPr>
          <p:cNvPr id="73" name="Tekst"/>
          <p:cNvSpPr txBox="1">
            <a:spLocks noGrp="1"/>
          </p:cNvSpPr>
          <p:nvPr>
            <p:ph type="body" sz="quarter" idx="22"/>
          </p:nvPr>
        </p:nvSpPr>
        <p:spPr>
          <a:xfrm rot="16200000">
            <a:off x="234791" y="1740141"/>
            <a:ext cx="102657" cy="287258"/>
          </a:xfrm>
          <a:prstGeom prst="rect">
            <a:avLst/>
          </a:prstGeom>
        </p:spPr>
        <p:txBody>
          <a:bodyPr wrap="none" anchor="ctr">
            <a:spAutoFit/>
          </a:bodyPr>
          <a:lstStyle/>
          <a:p>
            <a:pPr>
              <a:defRPr sz="1200">
                <a:latin typeface="Helvetica"/>
                <a:ea typeface="Helvetica"/>
                <a:cs typeface="Helvetica"/>
                <a:sym typeface="Helvetica"/>
              </a:defRPr>
            </a:pPr>
            <a:endParaRPr/>
          </a:p>
        </p:txBody>
      </p:sp>
      <p:sp>
        <p:nvSpPr>
          <p:cNvPr id="74" name="A ad parturient eget scelerisque primis a urna a commodo fringilla vitae mi a quam a posuere scelerisque curae laoreet non hendrerit suspendisse litora. Euismod condimentum enim aliquet non praesent diam sodales potenti a massa enim faucibus tellus a viv"/>
          <p:cNvSpPr txBox="1">
            <a:spLocks noGrp="1"/>
          </p:cNvSpPr>
          <p:nvPr>
            <p:ph type="body" sz="quarter" idx="23"/>
          </p:nvPr>
        </p:nvSpPr>
        <p:spPr>
          <a:xfrm>
            <a:off x="2034599" y="2290844"/>
            <a:ext cx="5137585" cy="2849568"/>
          </a:xfrm>
          <a:prstGeom prst="rect">
            <a:avLst/>
          </a:prstGeom>
        </p:spPr>
        <p:txBody>
          <a:bodyPr numCol="3" spcCol="513758">
            <a:noAutofit/>
          </a:bodyPr>
          <a:lstStyle>
            <a:lvl1pPr defTabSz="1219169">
              <a:lnSpc>
                <a:spcPct val="120000"/>
              </a:lnSpc>
              <a:spcBef>
                <a:spcPts val="800"/>
              </a:spcBef>
              <a:defRPr sz="1600"/>
            </a:lvl1pPr>
          </a:lstStyle>
          <a:p>
            <a:pPr defTabSz="2438338">
              <a:lnSpc>
                <a:spcPct val="120000"/>
              </a:lnSpc>
              <a:spcBef>
                <a:spcPts val="1600"/>
              </a:spcBef>
              <a:defRPr sz="1600"/>
            </a:pPr>
            <a:r>
              <a:t>A ad parturient eget scelerisque primis a urna a commodo fringilla vitae mi a quam a posuere scelerisque curae laoreet non hendrerit suspendisse litora. Euismod condimentum enim aliquet non praesent diam sodales potenti a massa enim faucibus tellus a vivamus tempor dignissim a scelerisque. Potenti cras pharetra eget ultrices eget parturient eu aenean amet a vel dapibus a vitae risus himenaeos ad scelerisque. </a:t>
            </a:r>
          </a:p>
          <a:p>
            <a:pPr defTabSz="2438338">
              <a:lnSpc>
                <a:spcPct val="120000"/>
              </a:lnSpc>
              <a:spcBef>
                <a:spcPts val="1600"/>
              </a:spcBef>
              <a:defRPr sz="1600"/>
            </a:pPr>
            <a:r>
              <a:t>Accumsan platea eros a conubia felis cum posuere at cursus ac id adipiscing suspendisse consectetur ipsum adipiscing ad parturient fusce nibh non a cursus nam. Euismod parturient facilisi arcu eu fames at scelerisque nec ultrices a cras eleifend enim duis ultrices parturient a laoreet duis vehicula. Non a fringilla cum sagittis dui in massa ac dui et gravida condimentum elit turpis diam eros sodales dis a sed est. Cras per himenaeos diam suspendisse condimentum scelerisque conubia velit cubilia curabitur consequat lobortis feugiat curabitur condimentum nibh scelerisque dui sodales tellus dis suspendisse a. Adipiscing sociosqu curabitur sit cum inceptos scelerisque interdum suspendisse scelerisque leo proin condimentum fermentum lorem inceptos adipiscing quisque diam in a nascetur parturient erat. </a:t>
            </a:r>
          </a:p>
        </p:txBody>
      </p:sp>
      <p:sp>
        <p:nvSpPr>
          <p:cNvPr id="75" name="Presentation Title"/>
          <p:cNvSpPr txBox="1">
            <a:spLocks noGrp="1"/>
          </p:cNvSpPr>
          <p:nvPr>
            <p:ph type="body" sz="quarter" idx="24"/>
          </p:nvPr>
        </p:nvSpPr>
        <p:spPr>
          <a:xfrm>
            <a:off x="2043023" y="1064197"/>
            <a:ext cx="7100712" cy="1086846"/>
          </a:xfrm>
          <a:prstGeom prst="rect">
            <a:avLst/>
          </a:prstGeom>
        </p:spPr>
        <p:txBody>
          <a:bodyPr>
            <a:noAutofit/>
          </a:bodyPr>
          <a:lstStyle>
            <a:lvl1pPr defTabSz="1219169">
              <a:lnSpc>
                <a:spcPct val="90000"/>
              </a:lnSpc>
              <a:defRPr sz="5000" spc="-100">
                <a:solidFill>
                  <a:srgbClr val="FFFFFF"/>
                </a:solidFill>
                <a:latin typeface="+mn-lt"/>
                <a:ea typeface="+mn-ea"/>
                <a:cs typeface="+mn-cs"/>
                <a:sym typeface="Montserrat Bold"/>
              </a:defRPr>
            </a:lvl1pPr>
          </a:lstStyle>
          <a:p>
            <a:r>
              <a:t>Presentation Title</a:t>
            </a:r>
          </a:p>
        </p:txBody>
      </p:sp>
      <p:sp>
        <p:nvSpPr>
          <p:cNvPr id="7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61320974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69"/>
        <p:cNvGrpSpPr/>
        <p:nvPr/>
      </p:nvGrpSpPr>
      <p:grpSpPr>
        <a:xfrm>
          <a:off x="0" y="0"/>
          <a:ext cx="0" cy="0"/>
          <a:chOff x="0" y="0"/>
          <a:chExt cx="0" cy="0"/>
        </a:xfrm>
      </p:grpSpPr>
      <p:sp>
        <p:nvSpPr>
          <p:cNvPr id="70" name="Google Shape;70;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0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0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76"/>
        <p:cNvGrpSpPr/>
        <p:nvPr/>
      </p:nvGrpSpPr>
      <p:grpSpPr>
        <a:xfrm>
          <a:off x="0" y="0"/>
          <a:ext cx="0" cy="0"/>
          <a:chOff x="0" y="0"/>
          <a:chExt cx="0" cy="0"/>
        </a:xfrm>
      </p:grpSpPr>
      <p:sp>
        <p:nvSpPr>
          <p:cNvPr id="77" name="Google Shape;77;p10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0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10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0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0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85"/>
        <p:cNvGrpSpPr/>
        <p:nvPr/>
      </p:nvGrpSpPr>
      <p:grpSpPr>
        <a:xfrm>
          <a:off x="0" y="0"/>
          <a:ext cx="0" cy="0"/>
          <a:chOff x="0" y="0"/>
          <a:chExt cx="0" cy="0"/>
        </a:xfrm>
      </p:grpSpPr>
      <p:sp>
        <p:nvSpPr>
          <p:cNvPr id="86" name="Google Shape;86;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90"/>
        <p:cNvGrpSpPr/>
        <p:nvPr/>
      </p:nvGrpSpPr>
      <p:grpSpPr>
        <a:xfrm>
          <a:off x="0" y="0"/>
          <a:ext cx="0" cy="0"/>
          <a:chOff x="0" y="0"/>
          <a:chExt cx="0" cy="0"/>
        </a:xfrm>
      </p:grpSpPr>
      <p:sp>
        <p:nvSpPr>
          <p:cNvPr id="91" name="Google Shape;91;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4"/>
        <p:cNvGrpSpPr/>
        <p:nvPr/>
      </p:nvGrpSpPr>
      <p:grpSpPr>
        <a:xfrm>
          <a:off x="0" y="0"/>
          <a:ext cx="0" cy="0"/>
          <a:chOff x="0" y="0"/>
          <a:chExt cx="0" cy="0"/>
        </a:xfrm>
      </p:grpSpPr>
      <p:sp>
        <p:nvSpPr>
          <p:cNvPr id="95" name="Google Shape;95;p10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0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7" name="Google Shape;97;p10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01"/>
        <p:cNvGrpSpPr/>
        <p:nvPr/>
      </p:nvGrpSpPr>
      <p:grpSpPr>
        <a:xfrm>
          <a:off x="0" y="0"/>
          <a:ext cx="0" cy="0"/>
          <a:chOff x="0" y="0"/>
          <a:chExt cx="0" cy="0"/>
        </a:xfrm>
      </p:grpSpPr>
      <p:sp>
        <p:nvSpPr>
          <p:cNvPr id="102" name="Google Shape;102;p10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5"/>
          <p:cNvSpPr>
            <a:spLocks noGrp="1"/>
          </p:cNvSpPr>
          <p:nvPr>
            <p:ph type="pic" idx="2"/>
          </p:nvPr>
        </p:nvSpPr>
        <p:spPr>
          <a:xfrm>
            <a:off x="5183188" y="987425"/>
            <a:ext cx="6172200" cy="4873625"/>
          </a:xfrm>
          <a:prstGeom prst="rect">
            <a:avLst/>
          </a:prstGeom>
          <a:noFill/>
          <a:ln>
            <a:noFill/>
          </a:ln>
        </p:spPr>
      </p:sp>
      <p:sp>
        <p:nvSpPr>
          <p:cNvPr id="104" name="Google Shape;104;p10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08"/>
        <p:cNvGrpSpPr/>
        <p:nvPr/>
      </p:nvGrpSpPr>
      <p:grpSpPr>
        <a:xfrm>
          <a:off x="0" y="0"/>
          <a:ext cx="0" cy="0"/>
          <a:chOff x="0" y="0"/>
          <a:chExt cx="0" cy="0"/>
        </a:xfrm>
      </p:grpSpPr>
      <p:sp>
        <p:nvSpPr>
          <p:cNvPr id="109" name="Google Shape;109;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0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50"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77" r:id="rId14"/>
    <p:sldLayoutId id="21474836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resentation Title"/>
          <p:cNvSpPr txBox="1">
            <a:spLocks noGrp="1"/>
          </p:cNvSpPr>
          <p:nvPr>
            <p:ph type="title" hasCustomPrompt="1"/>
          </p:nvPr>
        </p:nvSpPr>
        <p:spPr>
          <a:xfrm>
            <a:off x="2043023" y="1072664"/>
            <a:ext cx="7100712" cy="1086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Presentation Title</a:t>
            </a:r>
          </a:p>
        </p:txBody>
      </p:sp>
      <p:pic>
        <p:nvPicPr>
          <p:cNvPr id="3" name="Afbeelding" descr="Afbeelding"/>
          <p:cNvPicPr>
            <a:picLocks noChangeAspect="1"/>
          </p:cNvPicPr>
          <p:nvPr/>
        </p:nvPicPr>
        <p:blipFill>
          <a:blip r:embed="rId7">
            <a:alphaModFix amt="0"/>
          </a:blip>
          <a:stretch>
            <a:fillRect/>
          </a:stretch>
        </p:blipFill>
        <p:spPr>
          <a:xfrm>
            <a:off x="4990" y="0"/>
            <a:ext cx="12182020" cy="6858000"/>
          </a:xfrm>
          <a:prstGeom prst="rect">
            <a:avLst/>
          </a:prstGeom>
          <a:ln w="12700">
            <a:miter lim="400000"/>
          </a:ln>
        </p:spPr>
      </p:pic>
      <p:pic>
        <p:nvPicPr>
          <p:cNvPr id="4" name="Afbeelding" descr="Afbeelding"/>
          <p:cNvPicPr>
            <a:picLocks noChangeAspect="1"/>
          </p:cNvPicPr>
          <p:nvPr/>
        </p:nvPicPr>
        <p:blipFill>
          <a:blip r:embed="rId8"/>
          <a:srcRect r="63381"/>
          <a:stretch>
            <a:fillRect/>
          </a:stretch>
        </p:blipFill>
        <p:spPr>
          <a:xfrm>
            <a:off x="91850" y="6416110"/>
            <a:ext cx="388489" cy="383009"/>
          </a:xfrm>
          <a:prstGeom prst="rect">
            <a:avLst/>
          </a:prstGeom>
          <a:ln w="12700">
            <a:miter lim="400000"/>
          </a:ln>
        </p:spPr>
      </p:pic>
      <p:pic>
        <p:nvPicPr>
          <p:cNvPr id="5" name="Afbeelding" descr="Afbeelding"/>
          <p:cNvPicPr>
            <a:picLocks noChangeAspect="1"/>
          </p:cNvPicPr>
          <p:nvPr/>
        </p:nvPicPr>
        <p:blipFill>
          <a:blip r:embed="rId9"/>
          <a:stretch>
            <a:fillRect/>
          </a:stretch>
        </p:blipFill>
        <p:spPr>
          <a:xfrm>
            <a:off x="183714" y="2108014"/>
            <a:ext cx="204813" cy="195107"/>
          </a:xfrm>
          <a:prstGeom prst="rect">
            <a:avLst/>
          </a:prstGeom>
          <a:ln w="12700">
            <a:miter lim="400000"/>
          </a:ln>
        </p:spPr>
      </p:pic>
      <p:sp>
        <p:nvSpPr>
          <p:cNvPr id="6" name="Hoofdtekst - niveau één…"/>
          <p:cNvSpPr txBox="1">
            <a:spLocks noGrp="1"/>
          </p:cNvSpPr>
          <p:nvPr>
            <p:ph type="body" idx="1" hasCustomPrompt="1"/>
          </p:nvPr>
        </p:nvSpPr>
        <p:spPr>
          <a:xfrm>
            <a:off x="600671" y="3611595"/>
            <a:ext cx="10985501" cy="9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Presentation Subtitle</a:t>
            </a:r>
          </a:p>
          <a:p>
            <a:pPr lvl="1"/>
            <a:endParaRPr/>
          </a:p>
          <a:p>
            <a:pPr lvl="2"/>
            <a:endParaRPr/>
          </a:p>
          <a:p>
            <a:pPr lvl="3"/>
            <a:endParaRPr/>
          </a:p>
          <a:p>
            <a:pPr lvl="4"/>
            <a:endParaRPr/>
          </a:p>
        </p:txBody>
      </p:sp>
      <p:sp>
        <p:nvSpPr>
          <p:cNvPr id="7" name="Dianummer"/>
          <p:cNvSpPr txBox="1">
            <a:spLocks noGrp="1"/>
          </p:cNvSpPr>
          <p:nvPr>
            <p:ph type="sldNum" sz="quarter" idx="2"/>
          </p:nvPr>
        </p:nvSpPr>
        <p:spPr>
          <a:xfrm>
            <a:off x="6000750" y="6486708"/>
            <a:ext cx="298159" cy="241092"/>
          </a:xfrm>
          <a:prstGeom prst="rect">
            <a:avLst/>
          </a:prstGeom>
          <a:ln w="12700">
            <a:miter lim="400000"/>
          </a:ln>
        </p:spPr>
        <p:txBody>
          <a:bodyPr wrap="none" lIns="50800" tIns="50800" rIns="50800" bIns="50800" anchor="b">
            <a:spAutoFit/>
          </a:bodyPr>
          <a:lstStyle>
            <a:lvl1pPr defTabSz="292100">
              <a:defRPr sz="900">
                <a:solidFill>
                  <a:srgbClr val="000000"/>
                </a:solidFill>
                <a:latin typeface="Helvetica Neue"/>
                <a:ea typeface="Helvetica Neue"/>
                <a:cs typeface="Helvetica Neue"/>
                <a:sym typeface="Helvetica Neue"/>
              </a:defRPr>
            </a:lvl1pPr>
          </a:lstStyle>
          <a:p>
            <a:fld id="{86CB4B4D-7CA3-9044-876B-883B54F8677D}" type="slidenum">
              <a:t>‹nr.›</a:t>
            </a:fld>
            <a:endParaRPr/>
          </a:p>
        </p:txBody>
      </p:sp>
    </p:spTree>
    <p:extLst>
      <p:ext uri="{BB962C8B-B14F-4D97-AF65-F5344CB8AC3E}">
        <p14:creationId xmlns:p14="http://schemas.microsoft.com/office/powerpoint/2010/main" val="280383176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3" r:id="rId3"/>
    <p:sldLayoutId id="2147483674" r:id="rId4"/>
    <p:sldLayoutId id="2147483675" r:id="rId5"/>
  </p:sldLayoutIdLst>
  <p:transition spd="med"/>
  <p:txStyles>
    <p:titleStyle>
      <a:lvl1pPr marL="0" marR="0" indent="0" algn="l" defTabSz="1219169" rtl="0" latinLnBrk="0">
        <a:lnSpc>
          <a:spcPct val="90000"/>
        </a:lnSpc>
        <a:spcBef>
          <a:spcPts val="0"/>
        </a:spcBef>
        <a:spcAft>
          <a:spcPts val="0"/>
        </a:spcAft>
        <a:buClrTx/>
        <a:buSzTx/>
        <a:buFontTx/>
        <a:buNone/>
        <a:tabLst/>
        <a:defRPr sz="5000" b="0" i="0" u="none" strike="noStrike" cap="none" spc="-100" baseline="0">
          <a:solidFill>
            <a:srgbClr val="FFFFFF"/>
          </a:solidFill>
          <a:uFillTx/>
          <a:latin typeface="+mn-lt"/>
          <a:ea typeface="+mn-ea"/>
          <a:cs typeface="+mn-cs"/>
          <a:sym typeface="Montserrat Bold"/>
        </a:defRPr>
      </a:lvl1pPr>
      <a:lvl2pPr marL="0" marR="0" indent="228600" algn="l" defTabSz="1219169" rtl="0" latinLnBrk="0">
        <a:lnSpc>
          <a:spcPct val="90000"/>
        </a:lnSpc>
        <a:spcBef>
          <a:spcPts val="0"/>
        </a:spcBef>
        <a:spcAft>
          <a:spcPts val="0"/>
        </a:spcAft>
        <a:buClrTx/>
        <a:buSzTx/>
        <a:buFontTx/>
        <a:buNone/>
        <a:tabLst/>
        <a:defRPr sz="5000" b="0" i="0" u="none" strike="noStrike" cap="none" spc="-100" baseline="0">
          <a:solidFill>
            <a:srgbClr val="FFFFFF"/>
          </a:solidFill>
          <a:uFillTx/>
          <a:latin typeface="+mn-lt"/>
          <a:ea typeface="+mn-ea"/>
          <a:cs typeface="+mn-cs"/>
          <a:sym typeface="Montserrat Bold"/>
        </a:defRPr>
      </a:lvl2pPr>
      <a:lvl3pPr marL="0" marR="0" indent="457200" algn="l" defTabSz="1219169" rtl="0" latinLnBrk="0">
        <a:lnSpc>
          <a:spcPct val="90000"/>
        </a:lnSpc>
        <a:spcBef>
          <a:spcPts val="0"/>
        </a:spcBef>
        <a:spcAft>
          <a:spcPts val="0"/>
        </a:spcAft>
        <a:buClrTx/>
        <a:buSzTx/>
        <a:buFontTx/>
        <a:buNone/>
        <a:tabLst/>
        <a:defRPr sz="5000" b="0" i="0" u="none" strike="noStrike" cap="none" spc="-100" baseline="0">
          <a:solidFill>
            <a:srgbClr val="FFFFFF"/>
          </a:solidFill>
          <a:uFillTx/>
          <a:latin typeface="+mn-lt"/>
          <a:ea typeface="+mn-ea"/>
          <a:cs typeface="+mn-cs"/>
          <a:sym typeface="Montserrat Bold"/>
        </a:defRPr>
      </a:lvl3pPr>
      <a:lvl4pPr marL="0" marR="0" indent="685800" algn="l" defTabSz="1219169" rtl="0" latinLnBrk="0">
        <a:lnSpc>
          <a:spcPct val="90000"/>
        </a:lnSpc>
        <a:spcBef>
          <a:spcPts val="0"/>
        </a:spcBef>
        <a:spcAft>
          <a:spcPts val="0"/>
        </a:spcAft>
        <a:buClrTx/>
        <a:buSzTx/>
        <a:buFontTx/>
        <a:buNone/>
        <a:tabLst/>
        <a:defRPr sz="5000" b="0" i="0" u="none" strike="noStrike" cap="none" spc="-100" baseline="0">
          <a:solidFill>
            <a:srgbClr val="FFFFFF"/>
          </a:solidFill>
          <a:uFillTx/>
          <a:latin typeface="+mn-lt"/>
          <a:ea typeface="+mn-ea"/>
          <a:cs typeface="+mn-cs"/>
          <a:sym typeface="Montserrat Bold"/>
        </a:defRPr>
      </a:lvl4pPr>
      <a:lvl5pPr marL="0" marR="0" indent="914400" algn="l" defTabSz="1219169" rtl="0" latinLnBrk="0">
        <a:lnSpc>
          <a:spcPct val="90000"/>
        </a:lnSpc>
        <a:spcBef>
          <a:spcPts val="0"/>
        </a:spcBef>
        <a:spcAft>
          <a:spcPts val="0"/>
        </a:spcAft>
        <a:buClrTx/>
        <a:buSzTx/>
        <a:buFontTx/>
        <a:buNone/>
        <a:tabLst/>
        <a:defRPr sz="5000" b="0" i="0" u="none" strike="noStrike" cap="none" spc="-100" baseline="0">
          <a:solidFill>
            <a:srgbClr val="FFFFFF"/>
          </a:solidFill>
          <a:uFillTx/>
          <a:latin typeface="+mn-lt"/>
          <a:ea typeface="+mn-ea"/>
          <a:cs typeface="+mn-cs"/>
          <a:sym typeface="Montserrat Bold"/>
        </a:defRPr>
      </a:lvl5pPr>
      <a:lvl6pPr marL="0" marR="0" indent="1143000" algn="l" defTabSz="1219169" rtl="0" latinLnBrk="0">
        <a:lnSpc>
          <a:spcPct val="90000"/>
        </a:lnSpc>
        <a:spcBef>
          <a:spcPts val="0"/>
        </a:spcBef>
        <a:spcAft>
          <a:spcPts val="0"/>
        </a:spcAft>
        <a:buClrTx/>
        <a:buSzTx/>
        <a:buFontTx/>
        <a:buNone/>
        <a:tabLst/>
        <a:defRPr sz="5000" b="0" i="0" u="none" strike="noStrike" cap="none" spc="-100" baseline="0">
          <a:solidFill>
            <a:srgbClr val="FFFFFF"/>
          </a:solidFill>
          <a:uFillTx/>
          <a:latin typeface="+mn-lt"/>
          <a:ea typeface="+mn-ea"/>
          <a:cs typeface="+mn-cs"/>
          <a:sym typeface="Montserrat Bold"/>
        </a:defRPr>
      </a:lvl6pPr>
      <a:lvl7pPr marL="0" marR="0" indent="1371600" algn="l" defTabSz="1219169" rtl="0" latinLnBrk="0">
        <a:lnSpc>
          <a:spcPct val="90000"/>
        </a:lnSpc>
        <a:spcBef>
          <a:spcPts val="0"/>
        </a:spcBef>
        <a:spcAft>
          <a:spcPts val="0"/>
        </a:spcAft>
        <a:buClrTx/>
        <a:buSzTx/>
        <a:buFontTx/>
        <a:buNone/>
        <a:tabLst/>
        <a:defRPr sz="5000" b="0" i="0" u="none" strike="noStrike" cap="none" spc="-100" baseline="0">
          <a:solidFill>
            <a:srgbClr val="FFFFFF"/>
          </a:solidFill>
          <a:uFillTx/>
          <a:latin typeface="+mn-lt"/>
          <a:ea typeface="+mn-ea"/>
          <a:cs typeface="+mn-cs"/>
          <a:sym typeface="Montserrat Bold"/>
        </a:defRPr>
      </a:lvl7pPr>
      <a:lvl8pPr marL="0" marR="0" indent="1600200" algn="l" defTabSz="1219169" rtl="0" latinLnBrk="0">
        <a:lnSpc>
          <a:spcPct val="90000"/>
        </a:lnSpc>
        <a:spcBef>
          <a:spcPts val="0"/>
        </a:spcBef>
        <a:spcAft>
          <a:spcPts val="0"/>
        </a:spcAft>
        <a:buClrTx/>
        <a:buSzTx/>
        <a:buFontTx/>
        <a:buNone/>
        <a:tabLst/>
        <a:defRPr sz="5000" b="0" i="0" u="none" strike="noStrike" cap="none" spc="-100" baseline="0">
          <a:solidFill>
            <a:srgbClr val="FFFFFF"/>
          </a:solidFill>
          <a:uFillTx/>
          <a:latin typeface="+mn-lt"/>
          <a:ea typeface="+mn-ea"/>
          <a:cs typeface="+mn-cs"/>
          <a:sym typeface="Montserrat Bold"/>
        </a:defRPr>
      </a:lvl8pPr>
      <a:lvl9pPr marL="0" marR="0" indent="1828800" algn="l" defTabSz="1219169" rtl="0" latinLnBrk="0">
        <a:lnSpc>
          <a:spcPct val="90000"/>
        </a:lnSpc>
        <a:spcBef>
          <a:spcPts val="0"/>
        </a:spcBef>
        <a:spcAft>
          <a:spcPts val="0"/>
        </a:spcAft>
        <a:buClrTx/>
        <a:buSzTx/>
        <a:buFontTx/>
        <a:buNone/>
        <a:tabLst/>
        <a:defRPr sz="5000" b="0" i="0" u="none" strike="noStrike" cap="none" spc="-100" baseline="0">
          <a:solidFill>
            <a:srgbClr val="FFFFFF"/>
          </a:solidFill>
          <a:uFillTx/>
          <a:latin typeface="+mn-lt"/>
          <a:ea typeface="+mn-ea"/>
          <a:cs typeface="+mn-cs"/>
          <a:sym typeface="Montserrat Bold"/>
        </a:defRPr>
      </a:lvl9pPr>
    </p:titleStyle>
    <p:bodyStyle>
      <a:lvl1pPr marL="0" marR="0" indent="0" algn="l" defTabSz="41275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Sofia Pro Regular"/>
          <a:ea typeface="Sofia Pro Regular"/>
          <a:cs typeface="Sofia Pro Regular"/>
          <a:sym typeface="Sofia Pro Regular"/>
        </a:defRPr>
      </a:lvl1pPr>
      <a:lvl2pPr marL="0" marR="0" indent="228600" algn="l" defTabSz="41275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Sofia Pro Regular"/>
          <a:ea typeface="Sofia Pro Regular"/>
          <a:cs typeface="Sofia Pro Regular"/>
          <a:sym typeface="Sofia Pro Regular"/>
        </a:defRPr>
      </a:lvl2pPr>
      <a:lvl3pPr marL="0" marR="0" indent="457200" algn="l" defTabSz="41275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Sofia Pro Regular"/>
          <a:ea typeface="Sofia Pro Regular"/>
          <a:cs typeface="Sofia Pro Regular"/>
          <a:sym typeface="Sofia Pro Regular"/>
        </a:defRPr>
      </a:lvl3pPr>
      <a:lvl4pPr marL="0" marR="0" indent="685800" algn="l" defTabSz="41275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Sofia Pro Regular"/>
          <a:ea typeface="Sofia Pro Regular"/>
          <a:cs typeface="Sofia Pro Regular"/>
          <a:sym typeface="Sofia Pro Regular"/>
        </a:defRPr>
      </a:lvl4pPr>
      <a:lvl5pPr marL="0" marR="0" indent="914400" algn="l" defTabSz="41275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Sofia Pro Regular"/>
          <a:ea typeface="Sofia Pro Regular"/>
          <a:cs typeface="Sofia Pro Regular"/>
          <a:sym typeface="Sofia Pro Regular"/>
        </a:defRPr>
      </a:lvl5pPr>
      <a:lvl6pPr marL="0" marR="0" indent="1143000" algn="l" defTabSz="41275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Sofia Pro Regular"/>
          <a:ea typeface="Sofia Pro Regular"/>
          <a:cs typeface="Sofia Pro Regular"/>
          <a:sym typeface="Sofia Pro Regular"/>
        </a:defRPr>
      </a:lvl6pPr>
      <a:lvl7pPr marL="0" marR="0" indent="1371600" algn="l" defTabSz="41275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Sofia Pro Regular"/>
          <a:ea typeface="Sofia Pro Regular"/>
          <a:cs typeface="Sofia Pro Regular"/>
          <a:sym typeface="Sofia Pro Regular"/>
        </a:defRPr>
      </a:lvl7pPr>
      <a:lvl8pPr marL="0" marR="0" indent="1600200" algn="l" defTabSz="41275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Sofia Pro Regular"/>
          <a:ea typeface="Sofia Pro Regular"/>
          <a:cs typeface="Sofia Pro Regular"/>
          <a:sym typeface="Sofia Pro Regular"/>
        </a:defRPr>
      </a:lvl8pPr>
      <a:lvl9pPr marL="0" marR="0" indent="1828800" algn="l" defTabSz="412750" rtl="0" latinLnBrk="0">
        <a:lnSpc>
          <a:spcPct val="100000"/>
        </a:lnSpc>
        <a:spcBef>
          <a:spcPts val="0"/>
        </a:spcBef>
        <a:spcAft>
          <a:spcPts val="0"/>
        </a:spcAft>
        <a:buClrTx/>
        <a:buSzTx/>
        <a:buFontTx/>
        <a:buNone/>
        <a:tabLst/>
        <a:defRPr sz="1500" b="0" i="0" u="none" strike="noStrike" cap="none" spc="0" baseline="0">
          <a:solidFill>
            <a:srgbClr val="000000"/>
          </a:solidFill>
          <a:uFillTx/>
          <a:latin typeface="Sofia Pro Regular"/>
          <a:ea typeface="Sofia Pro Regular"/>
          <a:cs typeface="Sofia Pro Regular"/>
          <a:sym typeface="Sofia Pro Regular"/>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www.safeshops.be/nl/verkopen-via-facebook-instagra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hyperlink" Target="https://www.safeshops.be/nl/verkopen-via-facebook-instagra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emf"/><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6.sv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image" Target="../media/image64.sv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hyperlink" Target="https://www.safeshops.be/nl/overzicht-verzenddiensten-voor-webshop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image" Target="../media/image75.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1.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ti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hthoek"/>
          <p:cNvSpPr/>
          <p:nvPr/>
        </p:nvSpPr>
        <p:spPr>
          <a:xfrm>
            <a:off x="-1" y="1100"/>
            <a:ext cx="12192000" cy="6855799"/>
          </a:xfrm>
          <a:prstGeom prst="rect">
            <a:avLst/>
          </a:prstGeom>
          <a:solidFill>
            <a:srgbClr val="296072"/>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dirty="0"/>
          </a:p>
        </p:txBody>
      </p:sp>
      <p:pic>
        <p:nvPicPr>
          <p:cNvPr id="124" name="Afbeelding" descr="Afbeelding"/>
          <p:cNvPicPr>
            <a:picLocks noChangeAspect="1"/>
          </p:cNvPicPr>
          <p:nvPr/>
        </p:nvPicPr>
        <p:blipFill>
          <a:blip r:embed="rId2"/>
          <a:stretch>
            <a:fillRect/>
          </a:stretch>
        </p:blipFill>
        <p:spPr>
          <a:xfrm>
            <a:off x="2610077" y="2222676"/>
            <a:ext cx="1824114" cy="2512759"/>
          </a:xfrm>
          <a:prstGeom prst="rect">
            <a:avLst/>
          </a:prstGeom>
          <a:ln w="12700">
            <a:miter lim="400000"/>
          </a:ln>
        </p:spPr>
      </p:pic>
      <p:pic>
        <p:nvPicPr>
          <p:cNvPr id="125" name="Afbeelding" descr="Afbeelding"/>
          <p:cNvPicPr>
            <a:picLocks noChangeAspect="1"/>
          </p:cNvPicPr>
          <p:nvPr/>
        </p:nvPicPr>
        <p:blipFill>
          <a:blip r:embed="rId3"/>
          <a:stretch>
            <a:fillRect/>
          </a:stretch>
        </p:blipFill>
        <p:spPr>
          <a:xfrm>
            <a:off x="6291157" y="2013009"/>
            <a:ext cx="2409864" cy="622183"/>
          </a:xfrm>
          <a:prstGeom prst="rect">
            <a:avLst/>
          </a:prstGeom>
          <a:ln w="12700">
            <a:miter lim="400000"/>
          </a:ln>
        </p:spPr>
      </p:pic>
      <p:pic>
        <p:nvPicPr>
          <p:cNvPr id="126" name="Afbeelding" descr="Afbeelding"/>
          <p:cNvPicPr>
            <a:picLocks noChangeAspect="1"/>
          </p:cNvPicPr>
          <p:nvPr/>
        </p:nvPicPr>
        <p:blipFill>
          <a:blip r:embed="rId4"/>
          <a:stretch>
            <a:fillRect/>
          </a:stretch>
        </p:blipFill>
        <p:spPr>
          <a:xfrm>
            <a:off x="10439736" y="-436423"/>
            <a:ext cx="2403863" cy="2346046"/>
          </a:xfrm>
          <a:prstGeom prst="rect">
            <a:avLst/>
          </a:prstGeom>
          <a:ln w="12700">
            <a:miter lim="400000"/>
          </a:ln>
        </p:spPr>
      </p:pic>
      <p:sp>
        <p:nvSpPr>
          <p:cNvPr id="129" name="Het jaar van de Os"/>
          <p:cNvSpPr txBox="1"/>
          <p:nvPr/>
        </p:nvSpPr>
        <p:spPr>
          <a:xfrm>
            <a:off x="5069447" y="2935632"/>
            <a:ext cx="4361505" cy="1086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gn="l">
              <a:lnSpc>
                <a:spcPct val="90000"/>
              </a:lnSpc>
              <a:defRPr sz="3600" spc="-72">
                <a:solidFill>
                  <a:srgbClr val="FFFFFF"/>
                </a:solidFill>
                <a:latin typeface="+mn-lt"/>
                <a:ea typeface="+mn-ea"/>
                <a:cs typeface="+mn-cs"/>
                <a:sym typeface="Montserrat Bold"/>
              </a:defRPr>
            </a:lvl1pPr>
          </a:lstStyle>
          <a:p>
            <a:r>
              <a:rPr lang="nl-BE" sz="2400" b="1" dirty="0">
                <a:latin typeface="Montserrat" pitchFamily="2" charset="77"/>
              </a:rPr>
              <a:t>Start to E-commerce</a:t>
            </a:r>
          </a:p>
          <a:p>
            <a:endParaRPr lang="nl-BE" sz="2400" b="1" dirty="0">
              <a:latin typeface="Montserrat" pitchFamily="2" charset="77"/>
            </a:endParaRPr>
          </a:p>
          <a:p>
            <a:r>
              <a:rPr lang="nl-BE" sz="1600" b="1" dirty="0">
                <a:latin typeface="Montserrat" pitchFamily="2" charset="77"/>
              </a:rPr>
              <a:t>Greet Dekocker </a:t>
            </a:r>
          </a:p>
          <a:p>
            <a:r>
              <a:rPr lang="nl-BE" sz="1600" b="1" dirty="0">
                <a:latin typeface="Montserrat" pitchFamily="2" charset="77"/>
              </a:rPr>
              <a:t>Managing Director SafeShops.be</a:t>
            </a:r>
          </a:p>
        </p:txBody>
      </p:sp>
      <p:pic>
        <p:nvPicPr>
          <p:cNvPr id="2" name="Afbeelding" descr="Afbeelding">
            <a:extLst>
              <a:ext uri="{FF2B5EF4-FFF2-40B4-BE49-F238E27FC236}">
                <a16:creationId xmlns:a16="http://schemas.microsoft.com/office/drawing/2014/main" id="{C46BFECC-AC3E-1680-E2A3-4878C6B40783}"/>
              </a:ext>
            </a:extLst>
          </p:cNvPr>
          <p:cNvPicPr>
            <a:picLocks noChangeAspect="1"/>
          </p:cNvPicPr>
          <p:nvPr/>
        </p:nvPicPr>
        <p:blipFill>
          <a:blip r:embed="rId5"/>
          <a:stretch>
            <a:fillRect/>
          </a:stretch>
        </p:blipFill>
        <p:spPr>
          <a:xfrm>
            <a:off x="-1000258" y="1462169"/>
            <a:ext cx="2233431" cy="2346046"/>
          </a:xfrm>
          <a:prstGeom prst="rect">
            <a:avLst/>
          </a:prstGeom>
          <a:ln w="12700">
            <a:miter lim="400000"/>
          </a:ln>
        </p:spPr>
      </p:pic>
      <p:pic>
        <p:nvPicPr>
          <p:cNvPr id="3" name="B2C-B2B-WSP-BP-SP_bg.png" descr="B2C-B2B-WSP-BP-SP_bg.png">
            <a:extLst>
              <a:ext uri="{FF2B5EF4-FFF2-40B4-BE49-F238E27FC236}">
                <a16:creationId xmlns:a16="http://schemas.microsoft.com/office/drawing/2014/main" id="{9EF20ECF-CACC-B28A-E910-7ED907DEB2BB}"/>
              </a:ext>
            </a:extLst>
          </p:cNvPr>
          <p:cNvPicPr>
            <a:picLocks noChangeAspect="1"/>
          </p:cNvPicPr>
          <p:nvPr/>
        </p:nvPicPr>
        <p:blipFill>
          <a:blip r:embed="rId6"/>
          <a:stretch>
            <a:fillRect/>
          </a:stretch>
        </p:blipFill>
        <p:spPr>
          <a:xfrm>
            <a:off x="5500003" y="2013009"/>
            <a:ext cx="622183" cy="62218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3D388D8-FEE5-8353-1F0B-5F408D5223CD}"/>
              </a:ext>
            </a:extLst>
          </p:cNvPr>
          <p:cNvSpPr/>
          <p:nvPr/>
        </p:nvSpPr>
        <p:spPr>
          <a:xfrm>
            <a:off x="6065960" y="3454400"/>
            <a:ext cx="6387548" cy="4372940"/>
          </a:xfrm>
          <a:prstGeom prst="rect">
            <a:avLst/>
          </a:prstGeom>
          <a:solidFill>
            <a:srgbClr val="29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8" name="Rechthoek"/>
          <p:cNvSpPr>
            <a:spLocks noGrp="1"/>
          </p:cNvSpPr>
          <p:nvPr>
            <p:ph type="body" idx="22"/>
          </p:nvPr>
        </p:nvSpPr>
        <p:spPr>
          <a:xfrm>
            <a:off x="6065960" y="-3403600"/>
            <a:ext cx="6124751" cy="6858000"/>
          </a:xfrm>
          <a:prstGeom prst="rect">
            <a:avLst/>
          </a:prstGeom>
          <a:solidFill>
            <a:srgbClr val="9EC4C9"/>
          </a:solidFill>
        </p:spPr>
        <p:txBody>
          <a:bodyPr/>
          <a:lstStyle/>
          <a:p>
            <a:pPr algn="ctr">
              <a:defRPr sz="3200">
                <a:solidFill>
                  <a:srgbClr val="FFFFFF"/>
                </a:solidFill>
                <a:latin typeface="Helvetica Neue Medium"/>
                <a:ea typeface="Helvetica Neue Medium"/>
                <a:cs typeface="Helvetica Neue Medium"/>
                <a:sym typeface="Helvetica Neue Medium"/>
              </a:defRPr>
            </a:pPr>
            <a:endParaRPr dirty="0"/>
          </a:p>
        </p:txBody>
      </p:sp>
      <p:sp>
        <p:nvSpPr>
          <p:cNvPr id="200" name="Rechthoek"/>
          <p:cNvSpPr/>
          <p:nvPr/>
        </p:nvSpPr>
        <p:spPr>
          <a:xfrm>
            <a:off x="-136512" y="3454400"/>
            <a:ext cx="6209272" cy="6858000"/>
          </a:xfrm>
          <a:prstGeom prst="rect">
            <a:avLst/>
          </a:prstGeom>
          <a:solidFill>
            <a:srgbClr val="DFDFE1"/>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01" name="Technology Players…"/>
          <p:cNvSpPr txBox="1"/>
          <p:nvPr/>
        </p:nvSpPr>
        <p:spPr>
          <a:xfrm>
            <a:off x="1478890" y="1418167"/>
            <a:ext cx="3496706" cy="200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algn="l">
              <a:lnSpc>
                <a:spcPct val="110000"/>
              </a:lnSpc>
              <a:defRPr sz="3200" spc="-64">
                <a:solidFill>
                  <a:srgbClr val="000000"/>
                </a:solidFill>
                <a:latin typeface="+mn-lt"/>
                <a:ea typeface="+mn-ea"/>
                <a:cs typeface="+mn-cs"/>
                <a:sym typeface="Montserrat Bold"/>
              </a:defRPr>
            </a:pPr>
            <a:r>
              <a:rPr sz="1600" dirty="0"/>
              <a:t>Technology Players</a:t>
            </a:r>
          </a:p>
          <a:p>
            <a:pPr algn="l">
              <a:lnSpc>
                <a:spcPct val="110000"/>
              </a:lnSpc>
              <a:defRPr sz="3200" spc="-64">
                <a:solidFill>
                  <a:srgbClr val="000000"/>
                </a:solidFill>
                <a:latin typeface="+mn-lt"/>
                <a:ea typeface="+mn-ea"/>
                <a:cs typeface="+mn-cs"/>
                <a:sym typeface="Montserrat Bold"/>
              </a:defRPr>
            </a:pPr>
            <a:endParaRPr sz="1600" dirty="0"/>
          </a:p>
          <a:p>
            <a:pPr algn="l">
              <a:lnSpc>
                <a:spcPct val="110000"/>
              </a:lnSpc>
              <a:defRPr sz="3200" spc="-64">
                <a:solidFill>
                  <a:srgbClr val="000000"/>
                </a:solidFill>
                <a:latin typeface="+mn-lt"/>
                <a:ea typeface="+mn-ea"/>
                <a:cs typeface="+mn-cs"/>
                <a:sym typeface="Montserrat Bold"/>
              </a:defRPr>
            </a:pPr>
            <a:r>
              <a:rPr sz="1600" dirty="0"/>
              <a:t>Meta/Google/</a:t>
            </a:r>
            <a:r>
              <a:rPr lang="nl-BE" sz="1600" dirty="0"/>
              <a:t>…</a:t>
            </a:r>
            <a:endParaRPr sz="1600" dirty="0"/>
          </a:p>
        </p:txBody>
      </p:sp>
      <p:sp>
        <p:nvSpPr>
          <p:cNvPr id="202" name="Niche Marktplaatsen…"/>
          <p:cNvSpPr txBox="1"/>
          <p:nvPr/>
        </p:nvSpPr>
        <p:spPr>
          <a:xfrm>
            <a:off x="7659382" y="1418167"/>
            <a:ext cx="3496706" cy="200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algn="l">
              <a:lnSpc>
                <a:spcPct val="110000"/>
              </a:lnSpc>
              <a:defRPr sz="3200" spc="-64">
                <a:solidFill>
                  <a:srgbClr val="000000"/>
                </a:solidFill>
                <a:latin typeface="+mn-lt"/>
                <a:ea typeface="+mn-ea"/>
                <a:cs typeface="+mn-cs"/>
                <a:sym typeface="Montserrat Bold"/>
              </a:defRPr>
            </a:pPr>
            <a:r>
              <a:rPr sz="1600" dirty="0"/>
              <a:t>Niche Mark</a:t>
            </a:r>
            <a:r>
              <a:rPr lang="nl-BE" sz="1600" dirty="0"/>
              <a:t>etplaces</a:t>
            </a:r>
            <a:endParaRPr sz="1600" dirty="0"/>
          </a:p>
          <a:p>
            <a:pPr algn="l">
              <a:lnSpc>
                <a:spcPct val="110000"/>
              </a:lnSpc>
              <a:defRPr sz="3200" spc="-64">
                <a:solidFill>
                  <a:srgbClr val="000000"/>
                </a:solidFill>
                <a:latin typeface="+mn-lt"/>
                <a:ea typeface="+mn-ea"/>
                <a:cs typeface="+mn-cs"/>
                <a:sym typeface="Montserrat Bold"/>
              </a:defRPr>
            </a:pPr>
            <a:endParaRPr sz="1600" dirty="0"/>
          </a:p>
          <a:p>
            <a:pPr algn="l">
              <a:lnSpc>
                <a:spcPct val="110000"/>
              </a:lnSpc>
              <a:defRPr sz="3200" spc="-64">
                <a:solidFill>
                  <a:srgbClr val="000000"/>
                </a:solidFill>
                <a:latin typeface="+mn-lt"/>
                <a:ea typeface="+mn-ea"/>
                <a:cs typeface="+mn-cs"/>
                <a:sym typeface="Montserrat Bold"/>
              </a:defRPr>
            </a:pPr>
            <a:r>
              <a:rPr sz="1600" dirty="0" err="1"/>
              <a:t>Bol.com</a:t>
            </a:r>
            <a:r>
              <a:rPr sz="1600" dirty="0"/>
              <a:t>, </a:t>
            </a:r>
            <a:r>
              <a:rPr lang="nl-BE" sz="1600" dirty="0"/>
              <a:t>Decathlon, Fonq, </a:t>
            </a:r>
          </a:p>
          <a:p>
            <a:pPr algn="l">
              <a:lnSpc>
                <a:spcPct val="110000"/>
              </a:lnSpc>
              <a:defRPr sz="3200" spc="-64">
                <a:solidFill>
                  <a:srgbClr val="000000"/>
                </a:solidFill>
                <a:latin typeface="+mn-lt"/>
                <a:ea typeface="+mn-ea"/>
                <a:cs typeface="+mn-cs"/>
                <a:sym typeface="Montserrat Bold"/>
              </a:defRPr>
            </a:pPr>
            <a:r>
              <a:rPr sz="1600" dirty="0"/>
              <a:t>C-discount,…</a:t>
            </a:r>
          </a:p>
          <a:p>
            <a:pPr algn="l">
              <a:lnSpc>
                <a:spcPct val="110000"/>
              </a:lnSpc>
              <a:defRPr sz="3200" spc="-64">
                <a:solidFill>
                  <a:srgbClr val="000000"/>
                </a:solidFill>
                <a:latin typeface="+mn-lt"/>
                <a:ea typeface="+mn-ea"/>
                <a:cs typeface="+mn-cs"/>
                <a:sym typeface="Montserrat Bold"/>
              </a:defRPr>
            </a:pPr>
            <a:endParaRPr sz="1600" dirty="0"/>
          </a:p>
        </p:txBody>
      </p:sp>
      <p:sp>
        <p:nvSpPr>
          <p:cNvPr id="203" name="Webshops…"/>
          <p:cNvSpPr txBox="1"/>
          <p:nvPr/>
        </p:nvSpPr>
        <p:spPr>
          <a:xfrm>
            <a:off x="8161204" y="5122306"/>
            <a:ext cx="3496706" cy="200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algn="l">
              <a:lnSpc>
                <a:spcPct val="110000"/>
              </a:lnSpc>
              <a:defRPr sz="3200" spc="-64">
                <a:solidFill>
                  <a:srgbClr val="FFFFFF"/>
                </a:solidFill>
                <a:latin typeface="+mn-lt"/>
                <a:ea typeface="+mn-ea"/>
                <a:cs typeface="+mn-cs"/>
                <a:sym typeface="Montserrat Bold"/>
              </a:defRPr>
            </a:pPr>
            <a:r>
              <a:rPr sz="1600" dirty="0" err="1"/>
              <a:t>Webshops</a:t>
            </a:r>
            <a:r>
              <a:rPr sz="1600" dirty="0"/>
              <a:t> </a:t>
            </a:r>
            <a:r>
              <a:rPr lang="nl-BE" sz="1600" dirty="0"/>
              <a:t>/Retail</a:t>
            </a:r>
            <a:endParaRPr sz="1600" dirty="0"/>
          </a:p>
          <a:p>
            <a:pPr algn="l">
              <a:lnSpc>
                <a:spcPct val="110000"/>
              </a:lnSpc>
              <a:defRPr sz="3200" spc="-64">
                <a:solidFill>
                  <a:srgbClr val="FFFFFF"/>
                </a:solidFill>
                <a:latin typeface="+mn-lt"/>
                <a:ea typeface="+mn-ea"/>
                <a:cs typeface="+mn-cs"/>
                <a:sym typeface="Montserrat Bold"/>
              </a:defRPr>
            </a:pPr>
            <a:r>
              <a:rPr sz="1600" dirty="0"/>
              <a:t>B2C/ B2B </a:t>
            </a:r>
            <a:r>
              <a:rPr lang="nl-BE" sz="1600" dirty="0"/>
              <a:t>/ D2C</a:t>
            </a:r>
            <a:endParaRPr sz="1600" dirty="0"/>
          </a:p>
        </p:txBody>
      </p:sp>
      <p:sp>
        <p:nvSpPr>
          <p:cNvPr id="204" name="Global Marketplaces…"/>
          <p:cNvSpPr txBox="1"/>
          <p:nvPr/>
        </p:nvSpPr>
        <p:spPr>
          <a:xfrm>
            <a:off x="1567790" y="4878242"/>
            <a:ext cx="3496706" cy="1361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algn="l">
              <a:lnSpc>
                <a:spcPct val="110000"/>
              </a:lnSpc>
              <a:defRPr sz="3200" spc="-64">
                <a:solidFill>
                  <a:srgbClr val="000000"/>
                </a:solidFill>
                <a:latin typeface="+mn-lt"/>
                <a:ea typeface="+mn-ea"/>
                <a:cs typeface="+mn-cs"/>
                <a:sym typeface="Montserrat Bold"/>
              </a:defRPr>
            </a:pPr>
            <a:r>
              <a:rPr sz="1600"/>
              <a:t>Global Marketplaces</a:t>
            </a:r>
          </a:p>
          <a:p>
            <a:pPr algn="l">
              <a:lnSpc>
                <a:spcPct val="110000"/>
              </a:lnSpc>
              <a:defRPr sz="3200" spc="-64">
                <a:solidFill>
                  <a:srgbClr val="000000"/>
                </a:solidFill>
                <a:latin typeface="+mn-lt"/>
                <a:ea typeface="+mn-ea"/>
                <a:cs typeface="+mn-cs"/>
                <a:sym typeface="Montserrat Bold"/>
              </a:defRPr>
            </a:pPr>
            <a:endParaRPr sz="1600"/>
          </a:p>
          <a:p>
            <a:pPr algn="l">
              <a:lnSpc>
                <a:spcPct val="110000"/>
              </a:lnSpc>
              <a:defRPr sz="3200" spc="-64">
                <a:solidFill>
                  <a:srgbClr val="000000"/>
                </a:solidFill>
                <a:latin typeface="+mn-lt"/>
                <a:ea typeface="+mn-ea"/>
                <a:cs typeface="+mn-cs"/>
                <a:sym typeface="Montserrat Bold"/>
              </a:defRPr>
            </a:pPr>
            <a:r>
              <a:rPr sz="1600"/>
              <a:t>Amazon/AliExpress/Ebay…</a:t>
            </a:r>
          </a:p>
        </p:txBody>
      </p:sp>
      <p:pic>
        <p:nvPicPr>
          <p:cNvPr id="205" name="Afbeelding" descr="Afbeelding"/>
          <p:cNvPicPr>
            <a:picLocks noChangeAspect="1"/>
          </p:cNvPicPr>
          <p:nvPr/>
        </p:nvPicPr>
        <p:blipFill>
          <a:blip r:embed="rId2">
            <a:alphaModFix amt="30121"/>
          </a:blip>
          <a:srcRect l="2294"/>
          <a:stretch>
            <a:fillRect/>
          </a:stretch>
        </p:blipFill>
        <p:spPr>
          <a:xfrm>
            <a:off x="534090" y="3478973"/>
            <a:ext cx="4868087" cy="3286666"/>
          </a:xfrm>
          <a:prstGeom prst="rect">
            <a:avLst/>
          </a:prstGeom>
          <a:ln w="12700">
            <a:miter lim="400000"/>
          </a:ln>
        </p:spPr>
      </p:pic>
      <p:pic>
        <p:nvPicPr>
          <p:cNvPr id="206" name="Afbeelding" descr="Afbeelding"/>
          <p:cNvPicPr>
            <a:picLocks noChangeAspect="1"/>
          </p:cNvPicPr>
          <p:nvPr/>
        </p:nvPicPr>
        <p:blipFill>
          <a:blip r:embed="rId3"/>
          <a:srcRect t="17667" b="17667"/>
          <a:stretch>
            <a:fillRect/>
          </a:stretch>
        </p:blipFill>
        <p:spPr>
          <a:xfrm>
            <a:off x="6381695" y="3454400"/>
            <a:ext cx="1742219" cy="980924"/>
          </a:xfrm>
          <a:prstGeom prst="rect">
            <a:avLst/>
          </a:prstGeom>
          <a:ln w="12700">
            <a:miter lim="400000"/>
          </a:ln>
        </p:spPr>
      </p:pic>
      <p:pic>
        <p:nvPicPr>
          <p:cNvPr id="207" name="Afbeelding" descr="Afbeelding"/>
          <p:cNvPicPr>
            <a:picLocks noChangeAspect="1"/>
          </p:cNvPicPr>
          <p:nvPr/>
        </p:nvPicPr>
        <p:blipFill>
          <a:blip r:embed="rId4"/>
          <a:srcRect/>
          <a:stretch>
            <a:fillRect/>
          </a:stretch>
        </p:blipFill>
        <p:spPr>
          <a:xfrm>
            <a:off x="10136346" y="1978653"/>
            <a:ext cx="1848438" cy="1361692"/>
          </a:xfrm>
          <a:prstGeom prst="rect">
            <a:avLst/>
          </a:prstGeom>
          <a:ln w="12700">
            <a:miter lim="400000"/>
          </a:ln>
        </p:spPr>
      </p:pic>
      <p:pic>
        <p:nvPicPr>
          <p:cNvPr id="208" name="Afbeelding" descr="Afbeelding"/>
          <p:cNvPicPr>
            <a:picLocks noChangeAspect="1"/>
          </p:cNvPicPr>
          <p:nvPr/>
        </p:nvPicPr>
        <p:blipFill>
          <a:blip r:embed="rId5"/>
          <a:stretch>
            <a:fillRect/>
          </a:stretch>
        </p:blipFill>
        <p:spPr>
          <a:xfrm>
            <a:off x="3790658" y="1175898"/>
            <a:ext cx="2111574" cy="2060788"/>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Shape 431"/>
        <p:cNvGrpSpPr/>
        <p:nvPr/>
      </p:nvGrpSpPr>
      <p:grpSpPr>
        <a:xfrm>
          <a:off x="0" y="0"/>
          <a:ext cx="0" cy="0"/>
          <a:chOff x="0" y="0"/>
          <a:chExt cx="0" cy="0"/>
        </a:xfrm>
      </p:grpSpPr>
      <p:sp>
        <p:nvSpPr>
          <p:cNvPr id="432" name="Google Shape;432;p32"/>
          <p:cNvSpPr txBox="1">
            <a:spLocks noGrp="1"/>
          </p:cNvSpPr>
          <p:nvPr>
            <p:ph type="title"/>
          </p:nvPr>
        </p:nvSpPr>
        <p:spPr>
          <a:xfrm>
            <a:off x="755982" y="980508"/>
            <a:ext cx="3505469" cy="1003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EF8526"/>
              </a:buClr>
              <a:buSzPct val="100000"/>
              <a:buFont typeface="Raleway Medium"/>
              <a:buNone/>
            </a:pPr>
            <a:r>
              <a:rPr lang="nl-NL" sz="2400" b="1" dirty="0">
                <a:solidFill>
                  <a:srgbClr val="EF8526"/>
                </a:solidFill>
                <a:latin typeface="Montserrat" pitchFamily="2" charset="77"/>
                <a:ea typeface="Raleway Medium"/>
                <a:cs typeface="Raleway Medium"/>
                <a:sym typeface="Raleway Medium"/>
              </a:rPr>
              <a:t>MARKET PLACE</a:t>
            </a:r>
            <a:endParaRPr sz="2400" b="1" dirty="0">
              <a:latin typeface="Montserrat" pitchFamily="2" charset="77"/>
            </a:endParaRPr>
          </a:p>
        </p:txBody>
      </p:sp>
      <p:sp>
        <p:nvSpPr>
          <p:cNvPr id="433" name="Google Shape;433;p32"/>
          <p:cNvSpPr txBox="1"/>
          <p:nvPr/>
        </p:nvSpPr>
        <p:spPr>
          <a:xfrm>
            <a:off x="6173339" y="983986"/>
            <a:ext cx="46863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4000" b="1" dirty="0">
                <a:solidFill>
                  <a:schemeClr val="dk1"/>
                </a:solidFill>
                <a:latin typeface="Helvetica Neue Light"/>
                <a:ea typeface="Helvetica Neue Light"/>
                <a:cs typeface="Helvetica Neue Light"/>
                <a:sym typeface="Helvetica Neue Light"/>
              </a:rPr>
              <a:t> </a:t>
            </a:r>
            <a:r>
              <a:rPr lang="nl-NL" sz="2400" b="1" dirty="0">
                <a:solidFill>
                  <a:srgbClr val="EF8526"/>
                </a:solidFill>
                <a:latin typeface="Montserrat" pitchFamily="2" charset="77"/>
                <a:ea typeface="Raleway Medium"/>
                <a:cs typeface="Raleway Medium"/>
                <a:sym typeface="Raleway Medium"/>
              </a:rPr>
              <a:t>WEBSHOP</a:t>
            </a:r>
            <a:endParaRPr sz="1800" b="1" dirty="0">
              <a:solidFill>
                <a:srgbClr val="EF8526"/>
              </a:solidFill>
              <a:latin typeface="Montserrat" pitchFamily="2" charset="77"/>
              <a:ea typeface="Raleway Medium"/>
              <a:cs typeface="Raleway Medium"/>
              <a:sym typeface="Raleway Medium"/>
            </a:endParaRPr>
          </a:p>
        </p:txBody>
      </p:sp>
      <p:cxnSp>
        <p:nvCxnSpPr>
          <p:cNvPr id="434" name="Google Shape;434;p32"/>
          <p:cNvCxnSpPr/>
          <p:nvPr/>
        </p:nvCxnSpPr>
        <p:spPr>
          <a:xfrm>
            <a:off x="5977719" y="0"/>
            <a:ext cx="40944" cy="6858000"/>
          </a:xfrm>
          <a:prstGeom prst="straightConnector1">
            <a:avLst/>
          </a:prstGeom>
          <a:noFill/>
          <a:ln w="19050" cap="flat" cmpd="sng">
            <a:solidFill>
              <a:schemeClr val="bg1"/>
            </a:solidFill>
            <a:prstDash val="solid"/>
            <a:miter lim="800000"/>
            <a:headEnd type="none" w="sm" len="sm"/>
            <a:tailEnd type="none" w="sm" len="sm"/>
          </a:ln>
        </p:spPr>
      </p:cxnSp>
      <p:sp>
        <p:nvSpPr>
          <p:cNvPr id="435" name="Google Shape;435;p32"/>
          <p:cNvSpPr txBox="1"/>
          <p:nvPr/>
        </p:nvSpPr>
        <p:spPr>
          <a:xfrm>
            <a:off x="7734931" y="2059394"/>
            <a:ext cx="3114962" cy="24929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2000" dirty="0">
                <a:solidFill>
                  <a:schemeClr val="bg1"/>
                </a:solidFill>
                <a:latin typeface="Montserrat" pitchFamily="2" charset="77"/>
                <a:ea typeface="Raleway Medium"/>
                <a:cs typeface="Raleway Medium"/>
                <a:sym typeface="Raleway Medium"/>
              </a:rPr>
              <a:t>+  </a:t>
            </a:r>
            <a:r>
              <a:rPr lang="nl-NL" sz="2000" dirty="0" err="1">
                <a:solidFill>
                  <a:schemeClr val="bg1"/>
                </a:solidFill>
                <a:latin typeface="Montserrat" pitchFamily="2" charset="77"/>
                <a:ea typeface="Raleway Medium"/>
                <a:cs typeface="Raleway Medium"/>
                <a:sym typeface="Raleway Medium"/>
              </a:rPr>
              <a:t>Own</a:t>
            </a:r>
            <a:r>
              <a:rPr lang="nl-NL" sz="2000" dirty="0">
                <a:solidFill>
                  <a:schemeClr val="bg1"/>
                </a:solidFill>
                <a:latin typeface="Montserrat" pitchFamily="2" charset="77"/>
                <a:ea typeface="Raleway Medium"/>
                <a:cs typeface="Raleway Medium"/>
                <a:sym typeface="Raleway Medium"/>
              </a:rPr>
              <a:t> </a:t>
            </a:r>
            <a:r>
              <a:rPr lang="nl-BE" sz="1800" dirty="0">
                <a:solidFill>
                  <a:schemeClr val="bg1"/>
                </a:solidFill>
                <a:latin typeface="Montserrat" pitchFamily="2" charset="77"/>
                <a:ea typeface="Raleway Medium"/>
                <a:cs typeface="Raleway Medium"/>
                <a:sym typeface="Raleway Medium"/>
              </a:rPr>
              <a:t>brand experience </a:t>
            </a:r>
            <a:endParaRPr sz="1800" dirty="0">
              <a:solidFill>
                <a:schemeClr val="bg1"/>
              </a:solidFill>
              <a:latin typeface="Montserrat" pitchFamily="2" charset="77"/>
            </a:endParaRPr>
          </a:p>
          <a:p>
            <a:pPr marL="0" marR="0" lvl="0" indent="0" algn="l" rtl="0">
              <a:spcBef>
                <a:spcPts val="0"/>
              </a:spcBef>
              <a:spcAft>
                <a:spcPts val="0"/>
              </a:spcAft>
              <a:buNone/>
            </a:pPr>
            <a:r>
              <a:rPr lang="nl-NL" sz="1800" dirty="0">
                <a:solidFill>
                  <a:schemeClr val="bg1"/>
                </a:solidFill>
                <a:latin typeface="Montserrat" pitchFamily="2" charset="77"/>
                <a:ea typeface="Raleway Medium"/>
                <a:cs typeface="Raleway Medium"/>
                <a:sym typeface="Raleway Medium"/>
              </a:rPr>
              <a:t>+   </a:t>
            </a:r>
            <a:r>
              <a:rPr lang="nl-NL" sz="1800" dirty="0" err="1">
                <a:solidFill>
                  <a:schemeClr val="bg1"/>
                </a:solidFill>
                <a:latin typeface="Montserrat" pitchFamily="2" charset="77"/>
                <a:ea typeface="Raleway Medium"/>
                <a:cs typeface="Raleway Medium"/>
                <a:sym typeface="Raleway Medium"/>
              </a:rPr>
              <a:t>Ownership</a:t>
            </a:r>
            <a:r>
              <a:rPr lang="nl-NL" sz="1800" dirty="0">
                <a:solidFill>
                  <a:schemeClr val="bg1"/>
                </a:solidFill>
                <a:latin typeface="Montserrat" pitchFamily="2" charset="77"/>
                <a:ea typeface="Raleway Medium"/>
                <a:cs typeface="Raleway Medium"/>
                <a:sym typeface="Raleway Medium"/>
              </a:rPr>
              <a:t> DB </a:t>
            </a:r>
            <a:r>
              <a:rPr lang="nl-BE" sz="1800" dirty="0">
                <a:solidFill>
                  <a:schemeClr val="bg1"/>
                </a:solidFill>
                <a:latin typeface="Montserrat" pitchFamily="2" charset="77"/>
                <a:ea typeface="Raleway Medium"/>
                <a:cs typeface="Raleway Medium"/>
                <a:sym typeface="Raleway Medium"/>
              </a:rPr>
              <a:t>clients</a:t>
            </a:r>
            <a:endParaRPr sz="1800" dirty="0">
              <a:solidFill>
                <a:schemeClr val="bg1"/>
              </a:solidFill>
              <a:latin typeface="Montserrat" pitchFamily="2" charset="77"/>
            </a:endParaRPr>
          </a:p>
          <a:p>
            <a:pPr marL="0" marR="0" lvl="0" indent="0" algn="l" rtl="0">
              <a:spcBef>
                <a:spcPts val="0"/>
              </a:spcBef>
              <a:spcAft>
                <a:spcPts val="0"/>
              </a:spcAft>
              <a:buNone/>
            </a:pPr>
            <a:r>
              <a:rPr lang="nl-NL" sz="1800" dirty="0">
                <a:solidFill>
                  <a:schemeClr val="bg1"/>
                </a:solidFill>
                <a:latin typeface="Montserrat" pitchFamily="2" charset="77"/>
                <a:ea typeface="Raleway Medium"/>
                <a:cs typeface="Raleway Medium"/>
                <a:sym typeface="Raleway Medium"/>
              </a:rPr>
              <a:t>+   </a:t>
            </a:r>
            <a:r>
              <a:rPr lang="nl-NL" sz="1800" dirty="0" err="1">
                <a:solidFill>
                  <a:schemeClr val="bg1"/>
                </a:solidFill>
                <a:latin typeface="Montserrat" pitchFamily="2" charset="77"/>
                <a:ea typeface="Raleway Medium"/>
                <a:cs typeface="Raleway Medium"/>
                <a:sym typeface="Raleway Medium"/>
              </a:rPr>
              <a:t>Higher</a:t>
            </a:r>
            <a:r>
              <a:rPr lang="nl-NL" sz="1800" dirty="0">
                <a:solidFill>
                  <a:schemeClr val="bg1"/>
                </a:solidFill>
                <a:latin typeface="Montserrat" pitchFamily="2" charset="77"/>
                <a:ea typeface="Raleway Medium"/>
                <a:cs typeface="Raleway Medium"/>
                <a:sym typeface="Raleway Medium"/>
              </a:rPr>
              <a:t> </a:t>
            </a:r>
            <a:r>
              <a:rPr lang="nl-NL" sz="1800" dirty="0" err="1">
                <a:solidFill>
                  <a:schemeClr val="bg1"/>
                </a:solidFill>
                <a:latin typeface="Montserrat" pitchFamily="2" charset="77"/>
                <a:ea typeface="Raleway Medium"/>
                <a:cs typeface="Raleway Medium"/>
                <a:sym typeface="Raleway Medium"/>
              </a:rPr>
              <a:t>margins</a:t>
            </a:r>
            <a:endParaRPr sz="1800" dirty="0">
              <a:solidFill>
                <a:schemeClr val="bg1"/>
              </a:solidFill>
              <a:latin typeface="Montserrat" pitchFamily="2" charset="77"/>
            </a:endParaRPr>
          </a:p>
          <a:p>
            <a:pPr marL="0" marR="0" lvl="0" indent="0" algn="l" rtl="0">
              <a:spcBef>
                <a:spcPts val="0"/>
              </a:spcBef>
              <a:spcAft>
                <a:spcPts val="0"/>
              </a:spcAft>
              <a:buNone/>
            </a:pPr>
            <a:r>
              <a:rPr lang="nl-NL" sz="1800" dirty="0">
                <a:solidFill>
                  <a:schemeClr val="bg1"/>
                </a:solidFill>
                <a:latin typeface="Montserrat" pitchFamily="2" charset="77"/>
                <a:ea typeface="Raleway Medium"/>
                <a:cs typeface="Raleway Medium"/>
                <a:sym typeface="Raleway Medium"/>
              </a:rPr>
              <a:t>-   Technical impact</a:t>
            </a:r>
            <a:endParaRPr sz="2800" dirty="0">
              <a:solidFill>
                <a:schemeClr val="bg1"/>
              </a:solidFill>
              <a:latin typeface="Calibri"/>
              <a:ea typeface="Calibri"/>
              <a:cs typeface="Calibri"/>
              <a:sym typeface="Calibri"/>
            </a:endParaRPr>
          </a:p>
          <a:p>
            <a:pPr marL="285750" marR="0" lvl="0" indent="-107950" algn="l" rtl="0">
              <a:spcBef>
                <a:spcPts val="0"/>
              </a:spcBef>
              <a:spcAft>
                <a:spcPts val="0"/>
              </a:spcAft>
              <a:buClr>
                <a:schemeClr val="dk1"/>
              </a:buClr>
              <a:buSzPts val="2800"/>
              <a:buFont typeface="Calibri"/>
              <a:buNone/>
            </a:pPr>
            <a:endParaRPr sz="2800" dirty="0">
              <a:solidFill>
                <a:schemeClr val="bg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Calibri"/>
              <a:buNone/>
            </a:pPr>
            <a:endParaRPr sz="1800" dirty="0">
              <a:solidFill>
                <a:schemeClr val="bg1"/>
              </a:solidFill>
              <a:latin typeface="Calibri"/>
              <a:ea typeface="Calibri"/>
              <a:cs typeface="Calibri"/>
              <a:sym typeface="Calibri"/>
            </a:endParaRPr>
          </a:p>
          <a:p>
            <a:pPr marL="0" marR="0" lvl="0" indent="0" algn="l" rtl="0">
              <a:spcBef>
                <a:spcPts val="0"/>
              </a:spcBef>
              <a:spcAft>
                <a:spcPts val="0"/>
              </a:spcAft>
              <a:buNone/>
            </a:pPr>
            <a:endParaRPr sz="1800" dirty="0">
              <a:solidFill>
                <a:schemeClr val="bg1"/>
              </a:solidFill>
              <a:latin typeface="Calibri"/>
              <a:ea typeface="Calibri"/>
              <a:cs typeface="Calibri"/>
              <a:sym typeface="Calibri"/>
            </a:endParaRPr>
          </a:p>
        </p:txBody>
      </p:sp>
      <p:sp>
        <p:nvSpPr>
          <p:cNvPr id="436" name="Google Shape;436;p32"/>
          <p:cNvSpPr txBox="1"/>
          <p:nvPr/>
        </p:nvSpPr>
        <p:spPr>
          <a:xfrm>
            <a:off x="1252898" y="2033896"/>
            <a:ext cx="3114962"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dirty="0">
                <a:solidFill>
                  <a:schemeClr val="bg1"/>
                </a:solidFill>
                <a:latin typeface="Montserrat" pitchFamily="2" charset="77"/>
                <a:ea typeface="Raleway Medium"/>
                <a:cs typeface="Raleway Medium"/>
                <a:sym typeface="Raleway Medium"/>
              </a:rPr>
              <a:t>+   Marketing</a:t>
            </a:r>
            <a:endParaRPr sz="1200" dirty="0">
              <a:solidFill>
                <a:schemeClr val="bg1"/>
              </a:solidFill>
              <a:latin typeface="Montserrat" pitchFamily="2" charset="77"/>
            </a:endParaRPr>
          </a:p>
          <a:p>
            <a:pPr marL="0" marR="0" lvl="0" indent="0" algn="l" rtl="0">
              <a:spcBef>
                <a:spcPts val="0"/>
              </a:spcBef>
              <a:spcAft>
                <a:spcPts val="0"/>
              </a:spcAft>
              <a:buNone/>
            </a:pPr>
            <a:r>
              <a:rPr lang="nl-NL" sz="1800" dirty="0">
                <a:solidFill>
                  <a:schemeClr val="bg1"/>
                </a:solidFill>
                <a:latin typeface="Montserrat" pitchFamily="2" charset="77"/>
                <a:ea typeface="Raleway Medium"/>
                <a:cs typeface="Raleway Medium"/>
                <a:sym typeface="Raleway Medium"/>
              </a:rPr>
              <a:t>+   Export </a:t>
            </a:r>
            <a:endParaRPr sz="1200" dirty="0">
              <a:solidFill>
                <a:schemeClr val="bg1"/>
              </a:solidFill>
              <a:latin typeface="Montserrat" pitchFamily="2" charset="77"/>
            </a:endParaRPr>
          </a:p>
          <a:p>
            <a:pPr marL="0" marR="0" lvl="0" indent="0" algn="l" rtl="0">
              <a:spcBef>
                <a:spcPts val="0"/>
              </a:spcBef>
              <a:spcAft>
                <a:spcPts val="0"/>
              </a:spcAft>
              <a:buNone/>
            </a:pPr>
            <a:r>
              <a:rPr lang="nl-NL" sz="1800" dirty="0">
                <a:solidFill>
                  <a:schemeClr val="bg1"/>
                </a:solidFill>
                <a:latin typeface="Montserrat" pitchFamily="2" charset="77"/>
                <a:ea typeface="Raleway Medium"/>
                <a:cs typeface="Raleway Medium"/>
                <a:sym typeface="Raleway Medium"/>
              </a:rPr>
              <a:t>+   Service</a:t>
            </a:r>
            <a:endParaRPr sz="1200" dirty="0">
              <a:solidFill>
                <a:schemeClr val="bg1"/>
              </a:solidFill>
              <a:latin typeface="Montserrat" pitchFamily="2" charset="77"/>
            </a:endParaRPr>
          </a:p>
          <a:p>
            <a:pPr marR="0" lvl="0" algn="l" rtl="0">
              <a:spcBef>
                <a:spcPts val="0"/>
              </a:spcBef>
              <a:spcAft>
                <a:spcPts val="0"/>
              </a:spcAft>
              <a:buClr>
                <a:schemeClr val="dk1"/>
              </a:buClr>
              <a:buSzPts val="2000"/>
            </a:pPr>
            <a:r>
              <a:rPr lang="nl-NL" sz="1800" dirty="0">
                <a:solidFill>
                  <a:schemeClr val="bg1"/>
                </a:solidFill>
                <a:latin typeface="Montserrat" pitchFamily="2" charset="77"/>
                <a:ea typeface="Raleway Medium"/>
                <a:cs typeface="Raleway Medium"/>
                <a:sym typeface="Raleway Medium"/>
              </a:rPr>
              <a:t>-   </a:t>
            </a:r>
            <a:r>
              <a:rPr lang="nl-BE" sz="1800" dirty="0">
                <a:solidFill>
                  <a:schemeClr val="bg1"/>
                </a:solidFill>
                <a:latin typeface="Montserrat" pitchFamily="2" charset="77"/>
                <a:ea typeface="Raleway Medium"/>
                <a:cs typeface="Raleway Medium"/>
                <a:sym typeface="Raleway Medium"/>
              </a:rPr>
              <a:t>Dependable</a:t>
            </a:r>
            <a:endParaRPr sz="1200" dirty="0">
              <a:solidFill>
                <a:schemeClr val="bg1"/>
              </a:solidFill>
              <a:latin typeface="Montserrat" pitchFamily="2" charset="77"/>
            </a:endParaRPr>
          </a:p>
          <a:p>
            <a:pPr marR="0" lvl="0" algn="l" rtl="0">
              <a:spcBef>
                <a:spcPts val="0"/>
              </a:spcBef>
              <a:spcAft>
                <a:spcPts val="0"/>
              </a:spcAft>
              <a:buClr>
                <a:schemeClr val="dk1"/>
              </a:buClr>
              <a:buSzPts val="2000"/>
            </a:pPr>
            <a:r>
              <a:rPr lang="nl-NL" sz="1800" dirty="0">
                <a:solidFill>
                  <a:schemeClr val="bg1"/>
                </a:solidFill>
                <a:latin typeface="Montserrat" pitchFamily="2" charset="77"/>
                <a:ea typeface="Raleway Medium"/>
                <a:cs typeface="Raleway Medium"/>
                <a:sym typeface="Raleway Medium"/>
              </a:rPr>
              <a:t>-   </a:t>
            </a:r>
            <a:r>
              <a:rPr lang="nl-BE" sz="1800" dirty="0">
                <a:solidFill>
                  <a:schemeClr val="bg1"/>
                </a:solidFill>
                <a:latin typeface="Montserrat" pitchFamily="2" charset="77"/>
                <a:ea typeface="Raleway Medium"/>
                <a:cs typeface="Raleway Medium"/>
                <a:sym typeface="Raleway Medium"/>
              </a:rPr>
              <a:t>Comparison of prices</a:t>
            </a:r>
            <a:endParaRPr sz="1200" dirty="0">
              <a:solidFill>
                <a:schemeClr val="bg1"/>
              </a:solidFill>
              <a:latin typeface="Montserrat" pitchFamily="2" charset="77"/>
            </a:endParaRPr>
          </a:p>
          <a:p>
            <a:pPr marR="0" lvl="0" algn="l" rtl="0">
              <a:spcBef>
                <a:spcPts val="0"/>
              </a:spcBef>
              <a:spcAft>
                <a:spcPts val="0"/>
              </a:spcAft>
              <a:buClr>
                <a:schemeClr val="dk1"/>
              </a:buClr>
              <a:buSzPts val="2000"/>
            </a:pPr>
            <a:r>
              <a:rPr lang="nl-NL" sz="1800" dirty="0">
                <a:solidFill>
                  <a:schemeClr val="bg1"/>
                </a:solidFill>
                <a:latin typeface="Montserrat" pitchFamily="2" charset="77"/>
                <a:ea typeface="Raleway Medium"/>
                <a:cs typeface="Raleway Medium"/>
                <a:sym typeface="Raleway Medium"/>
              </a:rPr>
              <a:t>-   </a:t>
            </a:r>
            <a:r>
              <a:rPr lang="nl-NL" sz="1800" dirty="0" err="1">
                <a:solidFill>
                  <a:schemeClr val="bg1"/>
                </a:solidFill>
                <a:latin typeface="Montserrat" pitchFamily="2" charset="77"/>
                <a:ea typeface="Raleway Medium"/>
                <a:cs typeface="Raleway Medium"/>
                <a:sym typeface="Raleway Medium"/>
              </a:rPr>
              <a:t>Commission</a:t>
            </a:r>
            <a:endParaRPr sz="1200" dirty="0">
              <a:solidFill>
                <a:schemeClr val="bg1"/>
              </a:solidFill>
              <a:latin typeface="Montserrat" pitchFamily="2" charset="77"/>
            </a:endParaRPr>
          </a:p>
          <a:p>
            <a:pPr marL="285750" marR="0" lvl="0" indent="-17145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p:txBody>
      </p:sp>
      <p:pic>
        <p:nvPicPr>
          <p:cNvPr id="2" name="Google Shape;411;p29">
            <a:extLst>
              <a:ext uri="{FF2B5EF4-FFF2-40B4-BE49-F238E27FC236}">
                <a16:creationId xmlns:a16="http://schemas.microsoft.com/office/drawing/2014/main" id="{EE90A1BE-7C2C-A7C6-0963-24CB67FE4215}"/>
              </a:ext>
            </a:extLst>
          </p:cNvPr>
          <p:cNvPicPr preferRelativeResize="0"/>
          <p:nvPr/>
        </p:nvPicPr>
        <p:blipFill rotWithShape="1">
          <a:blip r:embed="rId3">
            <a:alphaModFix/>
          </a:blip>
          <a:srcRect/>
          <a:stretch/>
        </p:blipFill>
        <p:spPr>
          <a:xfrm>
            <a:off x="1301163" y="4115269"/>
            <a:ext cx="2634438" cy="1864302"/>
          </a:xfrm>
          <a:prstGeom prst="rect">
            <a:avLst/>
          </a:prstGeom>
          <a:noFill/>
          <a:ln>
            <a:noFill/>
          </a:ln>
        </p:spPr>
      </p:pic>
      <p:pic>
        <p:nvPicPr>
          <p:cNvPr id="3" name="Google Shape;410;p29" descr="Afbeelding met binnen, laptop, tafel, zitten&#10;&#10;Automatisch gegenereerde beschrijving">
            <a:extLst>
              <a:ext uri="{FF2B5EF4-FFF2-40B4-BE49-F238E27FC236}">
                <a16:creationId xmlns:a16="http://schemas.microsoft.com/office/drawing/2014/main" id="{8796F589-55FE-A7A2-93E8-A4988B4AEBF8}"/>
              </a:ext>
            </a:extLst>
          </p:cNvPr>
          <p:cNvPicPr preferRelativeResize="0"/>
          <p:nvPr/>
        </p:nvPicPr>
        <p:blipFill rotWithShape="1">
          <a:blip r:embed="rId4">
            <a:alphaModFix/>
          </a:blip>
          <a:srcRect/>
          <a:stretch/>
        </p:blipFill>
        <p:spPr>
          <a:xfrm>
            <a:off x="7734931" y="4065181"/>
            <a:ext cx="2611389" cy="19143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0"/>
          <p:cNvSpPr txBox="1">
            <a:spLocks noGrp="1"/>
          </p:cNvSpPr>
          <p:nvPr>
            <p:ph type="title"/>
          </p:nvPr>
        </p:nvSpPr>
        <p:spPr>
          <a:xfrm>
            <a:off x="0" y="1"/>
            <a:ext cx="12192000" cy="1690208"/>
          </a:xfrm>
          <a:prstGeom prst="rect">
            <a:avLst/>
          </a:prstGeom>
          <a:solidFill>
            <a:srgbClr val="29607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Raleway Medium"/>
              <a:buNone/>
            </a:pPr>
            <a:r>
              <a:rPr lang="nl-NL" sz="3200" b="1" dirty="0">
                <a:solidFill>
                  <a:schemeClr val="lt1"/>
                </a:solidFill>
                <a:latin typeface="Montserrat" pitchFamily="2" charset="77"/>
                <a:ea typeface="Raleway Medium"/>
                <a:cs typeface="Raleway Medium"/>
                <a:sym typeface="Raleway Medium"/>
              </a:rPr>
              <a:t>	</a:t>
            </a:r>
            <a:r>
              <a:rPr lang="nl-NL" sz="3200" b="1" dirty="0" err="1">
                <a:solidFill>
                  <a:schemeClr val="lt1"/>
                </a:solidFill>
                <a:latin typeface="Montserrat" pitchFamily="2" charset="77"/>
                <a:ea typeface="Raleway Medium"/>
                <a:cs typeface="Raleway Medium"/>
                <a:sym typeface="Raleway Medium"/>
              </a:rPr>
              <a:t>Sell</a:t>
            </a:r>
            <a:r>
              <a:rPr lang="nl-NL" sz="3200" b="1" dirty="0">
                <a:solidFill>
                  <a:schemeClr val="lt1"/>
                </a:solidFill>
                <a:latin typeface="Montserrat" pitchFamily="2" charset="77"/>
                <a:ea typeface="Raleway Medium"/>
                <a:cs typeface="Raleway Medium"/>
                <a:sym typeface="Raleway Medium"/>
              </a:rPr>
              <a:t> </a:t>
            </a:r>
            <a:r>
              <a:rPr lang="nl-NL" sz="3200" b="1" dirty="0" err="1">
                <a:solidFill>
                  <a:schemeClr val="lt1"/>
                </a:solidFill>
                <a:latin typeface="Montserrat" pitchFamily="2" charset="77"/>
                <a:ea typeface="Raleway Medium"/>
                <a:cs typeface="Raleway Medium"/>
                <a:sym typeface="Raleway Medium"/>
              </a:rPr>
              <a:t>through</a:t>
            </a:r>
            <a:r>
              <a:rPr lang="nl-NL" sz="3200" b="1" dirty="0">
                <a:solidFill>
                  <a:schemeClr val="lt1"/>
                </a:solidFill>
                <a:latin typeface="Montserrat" pitchFamily="2" charset="77"/>
                <a:ea typeface="Raleway Medium"/>
                <a:cs typeface="Raleway Medium"/>
                <a:sym typeface="Raleway Medium"/>
              </a:rPr>
              <a:t> </a:t>
            </a:r>
            <a:r>
              <a:rPr lang="nl-NL" sz="3200" b="1" dirty="0" err="1">
                <a:solidFill>
                  <a:schemeClr val="lt1"/>
                </a:solidFill>
                <a:latin typeface="Montserrat" pitchFamily="2" charset="77"/>
                <a:ea typeface="Raleway Medium"/>
                <a:cs typeface="Raleway Medium"/>
                <a:sym typeface="Raleway Medium"/>
              </a:rPr>
              <a:t>Social</a:t>
            </a:r>
            <a:r>
              <a:rPr lang="nl-NL" sz="3200" b="1" dirty="0">
                <a:solidFill>
                  <a:schemeClr val="lt1"/>
                </a:solidFill>
                <a:latin typeface="Montserrat" pitchFamily="2" charset="77"/>
                <a:ea typeface="Raleway Medium"/>
                <a:cs typeface="Raleway Medium"/>
                <a:sym typeface="Raleway Medium"/>
              </a:rPr>
              <a:t> Media? </a:t>
            </a:r>
            <a:endParaRPr sz="3200" b="1" dirty="0">
              <a:latin typeface="Montserrat" pitchFamily="2" charset="77"/>
            </a:endParaRPr>
          </a:p>
        </p:txBody>
      </p:sp>
      <p:pic>
        <p:nvPicPr>
          <p:cNvPr id="417" name="Google Shape;417;p30"/>
          <p:cNvPicPr preferRelativeResize="0"/>
          <p:nvPr/>
        </p:nvPicPr>
        <p:blipFill rotWithShape="1">
          <a:blip r:embed="rId3">
            <a:alphaModFix/>
          </a:blip>
          <a:srcRect/>
          <a:stretch/>
        </p:blipFill>
        <p:spPr>
          <a:xfrm>
            <a:off x="549638" y="2151822"/>
            <a:ext cx="11452486" cy="1121581"/>
          </a:xfrm>
          <a:prstGeom prst="rect">
            <a:avLst/>
          </a:prstGeom>
          <a:noFill/>
          <a:ln>
            <a:noFill/>
          </a:ln>
        </p:spPr>
      </p:pic>
      <p:pic>
        <p:nvPicPr>
          <p:cNvPr id="418" name="Google Shape;418;p30" descr="Afbeelding met mes&#10;&#10;Automatisch gegenereerde beschrijving"/>
          <p:cNvPicPr preferRelativeResize="0"/>
          <p:nvPr/>
        </p:nvPicPr>
        <p:blipFill rotWithShape="1">
          <a:blip r:embed="rId4">
            <a:alphaModFix/>
          </a:blip>
          <a:srcRect/>
          <a:stretch/>
        </p:blipFill>
        <p:spPr>
          <a:xfrm>
            <a:off x="759501" y="5077047"/>
            <a:ext cx="6350000" cy="1206500"/>
          </a:xfrm>
          <a:prstGeom prst="rect">
            <a:avLst/>
          </a:prstGeom>
          <a:noFill/>
          <a:ln>
            <a:noFill/>
          </a:ln>
        </p:spPr>
      </p:pic>
      <p:pic>
        <p:nvPicPr>
          <p:cNvPr id="419" name="Google Shape;419;p30" descr="Afbeelding met schermafbeelding, wit, man&#10;&#10;Automatisch gegenereerde beschrijving"/>
          <p:cNvPicPr preferRelativeResize="0"/>
          <p:nvPr/>
        </p:nvPicPr>
        <p:blipFill rotWithShape="1">
          <a:blip r:embed="rId5">
            <a:alphaModFix/>
          </a:blip>
          <a:srcRect/>
          <a:stretch/>
        </p:blipFill>
        <p:spPr>
          <a:xfrm>
            <a:off x="7337269" y="3584598"/>
            <a:ext cx="3455648" cy="3177062"/>
          </a:xfrm>
          <a:prstGeom prst="rect">
            <a:avLst/>
          </a:prstGeom>
          <a:noFill/>
          <a:ln>
            <a:noFill/>
          </a:ln>
        </p:spPr>
      </p:pic>
      <p:pic>
        <p:nvPicPr>
          <p:cNvPr id="420" name="Google Shape;420;p30" descr="Afbeelding met schermafbeelding&#10;&#10;Automatisch gegenereerde beschrijving"/>
          <p:cNvPicPr preferRelativeResize="0"/>
          <p:nvPr/>
        </p:nvPicPr>
        <p:blipFill rotWithShape="1">
          <a:blip r:embed="rId6">
            <a:alphaModFix/>
          </a:blip>
          <a:srcRect/>
          <a:stretch/>
        </p:blipFill>
        <p:spPr>
          <a:xfrm>
            <a:off x="1139874" y="3493852"/>
            <a:ext cx="4055674" cy="1138510"/>
          </a:xfrm>
          <a:prstGeom prst="rect">
            <a:avLst/>
          </a:prstGeom>
          <a:noFill/>
          <a:ln>
            <a:noFill/>
          </a:ln>
        </p:spPr>
      </p:pic>
      <p:sp>
        <p:nvSpPr>
          <p:cNvPr id="421" name="Google Shape;421;p30"/>
          <p:cNvSpPr txBox="1"/>
          <p:nvPr/>
        </p:nvSpPr>
        <p:spPr>
          <a:xfrm>
            <a:off x="5498476" y="1291808"/>
            <a:ext cx="66935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a:t>
            </a:r>
            <a:r>
              <a:rPr lang="nl-NL" sz="1800" u="sng" dirty="0">
                <a:solidFill>
                  <a:schemeClr val="bg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www.safeshops.be/nl/verkopen-via-facebook-instagram</a:t>
            </a:r>
            <a:r>
              <a:rPr lang="nl-NL" sz="180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t>
            </a:r>
            <a:endParaRPr sz="1800" dirty="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0"/>
          <p:cNvSpPr txBox="1">
            <a:spLocks noGrp="1"/>
          </p:cNvSpPr>
          <p:nvPr>
            <p:ph type="title"/>
          </p:nvPr>
        </p:nvSpPr>
        <p:spPr>
          <a:xfrm>
            <a:off x="0" y="1"/>
            <a:ext cx="12192000" cy="1690208"/>
          </a:xfrm>
          <a:prstGeom prst="rect">
            <a:avLst/>
          </a:prstGeom>
          <a:solidFill>
            <a:srgbClr val="29607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Raleway Medium"/>
              <a:buNone/>
            </a:pPr>
            <a:r>
              <a:rPr lang="nl-NL" dirty="0">
                <a:solidFill>
                  <a:schemeClr val="lt1"/>
                </a:solidFill>
                <a:latin typeface="Raleway Medium"/>
                <a:ea typeface="Raleway Medium"/>
                <a:cs typeface="Raleway Medium"/>
                <a:sym typeface="Raleway Medium"/>
              </a:rPr>
              <a:t>	</a:t>
            </a:r>
            <a:r>
              <a:rPr lang="nl-NL" sz="3200" b="1" dirty="0" err="1">
                <a:solidFill>
                  <a:schemeClr val="lt1"/>
                </a:solidFill>
                <a:latin typeface="Montserrat" pitchFamily="2" charset="77"/>
                <a:ea typeface="Raleway Medium"/>
                <a:cs typeface="Raleway Medium"/>
                <a:sym typeface="Raleway Medium"/>
              </a:rPr>
              <a:t>Sell</a:t>
            </a:r>
            <a:r>
              <a:rPr lang="nl-NL" sz="3200" b="1" dirty="0">
                <a:solidFill>
                  <a:schemeClr val="lt1"/>
                </a:solidFill>
                <a:latin typeface="Montserrat" pitchFamily="2" charset="77"/>
                <a:ea typeface="Raleway Medium"/>
                <a:cs typeface="Raleway Medium"/>
                <a:sym typeface="Raleway Medium"/>
              </a:rPr>
              <a:t> </a:t>
            </a:r>
            <a:r>
              <a:rPr lang="nl-NL" sz="3200" b="1" dirty="0" err="1">
                <a:solidFill>
                  <a:schemeClr val="lt1"/>
                </a:solidFill>
                <a:latin typeface="Montserrat" pitchFamily="2" charset="77"/>
                <a:ea typeface="Raleway Medium"/>
                <a:cs typeface="Raleway Medium"/>
                <a:sym typeface="Raleway Medium"/>
              </a:rPr>
              <a:t>through</a:t>
            </a:r>
            <a:r>
              <a:rPr lang="nl-NL" sz="3200" b="1" dirty="0">
                <a:solidFill>
                  <a:schemeClr val="lt1"/>
                </a:solidFill>
                <a:latin typeface="Montserrat" pitchFamily="2" charset="77"/>
                <a:ea typeface="Raleway Medium"/>
                <a:cs typeface="Raleway Medium"/>
                <a:sym typeface="Raleway Medium"/>
              </a:rPr>
              <a:t> </a:t>
            </a:r>
            <a:r>
              <a:rPr lang="nl-NL" sz="3200" b="1" dirty="0" err="1">
                <a:solidFill>
                  <a:schemeClr val="lt1"/>
                </a:solidFill>
                <a:latin typeface="Montserrat" pitchFamily="2" charset="77"/>
                <a:ea typeface="Raleway Medium"/>
                <a:cs typeface="Raleway Medium"/>
                <a:sym typeface="Raleway Medium"/>
              </a:rPr>
              <a:t>Social</a:t>
            </a:r>
            <a:r>
              <a:rPr lang="nl-NL" sz="3200" b="1" dirty="0">
                <a:solidFill>
                  <a:schemeClr val="lt1"/>
                </a:solidFill>
                <a:latin typeface="Montserrat" pitchFamily="2" charset="77"/>
                <a:ea typeface="Raleway Medium"/>
                <a:cs typeface="Raleway Medium"/>
                <a:sym typeface="Raleway Medium"/>
              </a:rPr>
              <a:t> Media? </a:t>
            </a:r>
            <a:endParaRPr sz="3200" b="1" dirty="0">
              <a:latin typeface="Montserrat" pitchFamily="2" charset="77"/>
            </a:endParaRPr>
          </a:p>
        </p:txBody>
      </p:sp>
      <p:sp>
        <p:nvSpPr>
          <p:cNvPr id="421" name="Google Shape;421;p30"/>
          <p:cNvSpPr txBox="1"/>
          <p:nvPr/>
        </p:nvSpPr>
        <p:spPr>
          <a:xfrm>
            <a:off x="5498476" y="1291808"/>
            <a:ext cx="66935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u="sng">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https://www.safeshops.be/nl/verkopen-via-facebook-instagram/</a:t>
            </a:r>
            <a:endParaRPr sz="1800">
              <a:solidFill>
                <a:schemeClr val="bg1"/>
              </a:solidFill>
              <a:latin typeface="Calibri"/>
              <a:ea typeface="Calibri"/>
              <a:cs typeface="Calibri"/>
              <a:sym typeface="Calibri"/>
            </a:endParaRPr>
          </a:p>
        </p:txBody>
      </p:sp>
      <p:pic>
        <p:nvPicPr>
          <p:cNvPr id="3" name="Afbeelding 2">
            <a:extLst>
              <a:ext uri="{FF2B5EF4-FFF2-40B4-BE49-F238E27FC236}">
                <a16:creationId xmlns:a16="http://schemas.microsoft.com/office/drawing/2014/main" id="{A4E0C608-E536-4B39-AD8D-AB8A0D8683EB}"/>
              </a:ext>
            </a:extLst>
          </p:cNvPr>
          <p:cNvPicPr>
            <a:picLocks noChangeAspect="1"/>
          </p:cNvPicPr>
          <p:nvPr/>
        </p:nvPicPr>
        <p:blipFill>
          <a:blip r:embed="rId4"/>
          <a:stretch>
            <a:fillRect/>
          </a:stretch>
        </p:blipFill>
        <p:spPr>
          <a:xfrm>
            <a:off x="3145536" y="2352195"/>
            <a:ext cx="7711440" cy="3940904"/>
          </a:xfrm>
          <a:prstGeom prst="rect">
            <a:avLst/>
          </a:prstGeom>
        </p:spPr>
      </p:pic>
      <p:sp>
        <p:nvSpPr>
          <p:cNvPr id="10" name="Google Shape;436;p32">
            <a:extLst>
              <a:ext uri="{FF2B5EF4-FFF2-40B4-BE49-F238E27FC236}">
                <a16:creationId xmlns:a16="http://schemas.microsoft.com/office/drawing/2014/main" id="{920E2A47-E8B1-4909-AEF9-AFECE1C6F1B3}"/>
              </a:ext>
            </a:extLst>
          </p:cNvPr>
          <p:cNvSpPr txBox="1"/>
          <p:nvPr/>
        </p:nvSpPr>
        <p:spPr>
          <a:xfrm>
            <a:off x="393362" y="2352195"/>
            <a:ext cx="2413846"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dirty="0">
                <a:solidFill>
                  <a:schemeClr val="dk1"/>
                </a:solidFill>
                <a:latin typeface="Montserrat" pitchFamily="2" charset="77"/>
                <a:ea typeface="Raleway Medium"/>
                <a:cs typeface="Raleway Medium"/>
                <a:sym typeface="Raleway Medium"/>
              </a:rPr>
              <a:t>Via het Meta handelsbeheer kan je zowel IG als FB aansturen, zorg voor een koppeling met je webshop!</a:t>
            </a:r>
            <a:endParaRPr sz="1200" dirty="0">
              <a:latin typeface="Montserrat" pitchFamily="2" charset="77"/>
            </a:endParaRPr>
          </a:p>
          <a:p>
            <a:pPr marL="285750" marR="0" lvl="0" indent="-17145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8113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Shape 326"/>
        <p:cNvGrpSpPr/>
        <p:nvPr/>
      </p:nvGrpSpPr>
      <p:grpSpPr>
        <a:xfrm>
          <a:off x="0" y="0"/>
          <a:ext cx="0" cy="0"/>
          <a:chOff x="0" y="0"/>
          <a:chExt cx="0" cy="0"/>
        </a:xfrm>
      </p:grpSpPr>
      <p:sp>
        <p:nvSpPr>
          <p:cNvPr id="329" name="Google Shape;329;p20"/>
          <p:cNvSpPr txBox="1">
            <a:spLocks noGrp="1"/>
          </p:cNvSpPr>
          <p:nvPr>
            <p:ph type="title"/>
          </p:nvPr>
        </p:nvSpPr>
        <p:spPr>
          <a:xfrm>
            <a:off x="3341759" y="2509213"/>
            <a:ext cx="3651467" cy="18395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nl-NL" sz="2400" dirty="0">
                <a:solidFill>
                  <a:schemeClr val="bg1"/>
                </a:solidFill>
                <a:latin typeface="Montserrat" pitchFamily="2" charset="77"/>
                <a:sym typeface="Calibri"/>
              </a:rPr>
              <a:t>CREATE </a:t>
            </a:r>
            <a:br>
              <a:rPr lang="nl-NL" sz="2400" b="1" dirty="0">
                <a:solidFill>
                  <a:schemeClr val="bg1"/>
                </a:solidFill>
                <a:latin typeface="Montserrat" pitchFamily="2" charset="77"/>
                <a:sym typeface="Calibri"/>
              </a:rPr>
            </a:br>
            <a:r>
              <a:rPr lang="nl-NL" sz="2400" b="1" dirty="0">
                <a:solidFill>
                  <a:schemeClr val="bg1"/>
                </a:solidFill>
                <a:latin typeface="Montserrat" pitchFamily="2" charset="77"/>
              </a:rPr>
              <a:t>TRUST</a:t>
            </a:r>
            <a:endParaRPr dirty="0">
              <a:solidFill>
                <a:schemeClr val="bg1"/>
              </a:solidFill>
              <a:latin typeface="Montserrat" pitchFamily="2" charset="77"/>
            </a:endParaRPr>
          </a:p>
        </p:txBody>
      </p:sp>
      <p:pic>
        <p:nvPicPr>
          <p:cNvPr id="5" name="Graphic 4">
            <a:extLst>
              <a:ext uri="{FF2B5EF4-FFF2-40B4-BE49-F238E27FC236}">
                <a16:creationId xmlns:a16="http://schemas.microsoft.com/office/drawing/2014/main" id="{AE209B9A-2C2B-A21D-30B0-D24B030698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6807" y="92902"/>
            <a:ext cx="7170628" cy="7170628"/>
          </a:xfrm>
          <a:prstGeom prst="rect">
            <a:avLst/>
          </a:prstGeom>
        </p:spPr>
      </p:pic>
      <p:pic>
        <p:nvPicPr>
          <p:cNvPr id="6" name="Afbeelding" descr="Afbeelding">
            <a:extLst>
              <a:ext uri="{FF2B5EF4-FFF2-40B4-BE49-F238E27FC236}">
                <a16:creationId xmlns:a16="http://schemas.microsoft.com/office/drawing/2014/main" id="{F5EE6A2B-D250-34A0-AB42-DE006F545EBA}"/>
              </a:ext>
            </a:extLst>
          </p:cNvPr>
          <p:cNvPicPr>
            <a:picLocks noChangeAspect="1"/>
          </p:cNvPicPr>
          <p:nvPr/>
        </p:nvPicPr>
        <p:blipFill>
          <a:blip r:embed="rId5"/>
          <a:srcRect r="63381"/>
          <a:stretch>
            <a:fillRect/>
          </a:stretch>
        </p:blipFill>
        <p:spPr>
          <a:xfrm>
            <a:off x="41260" y="6423608"/>
            <a:ext cx="388489" cy="383009"/>
          </a:xfrm>
          <a:prstGeom prst="rect">
            <a:avLst/>
          </a:prstGeom>
        </p:spPr>
      </p:pic>
      <p:pic>
        <p:nvPicPr>
          <p:cNvPr id="2" name="B2C-B2B-WSP-BP-SP_bg.png" descr="B2C-B2B-WSP-BP-SP_bg.png">
            <a:extLst>
              <a:ext uri="{FF2B5EF4-FFF2-40B4-BE49-F238E27FC236}">
                <a16:creationId xmlns:a16="http://schemas.microsoft.com/office/drawing/2014/main" id="{FDB8CA5C-B7BD-1C51-C4B3-15ACB0E6E0F6}"/>
              </a:ext>
            </a:extLst>
          </p:cNvPr>
          <p:cNvPicPr>
            <a:picLocks noChangeAspect="1"/>
          </p:cNvPicPr>
          <p:nvPr/>
        </p:nvPicPr>
        <p:blipFill>
          <a:blip r:embed="rId6"/>
          <a:stretch>
            <a:fillRect/>
          </a:stretch>
        </p:blipFill>
        <p:spPr>
          <a:xfrm>
            <a:off x="429749" y="6486524"/>
            <a:ext cx="285048" cy="285048"/>
          </a:xfrm>
          <a:prstGeom prst="rect">
            <a:avLst/>
          </a:prstGeom>
          <a:ln w="12700">
            <a:miter lim="400000"/>
          </a:ln>
        </p:spPr>
      </p:pic>
    </p:spTree>
    <p:extLst>
      <p:ext uri="{BB962C8B-B14F-4D97-AF65-F5344CB8AC3E}">
        <p14:creationId xmlns:p14="http://schemas.microsoft.com/office/powerpoint/2010/main" val="2844493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EBABE1-FB30-4A98-2FB4-906251389DBC}"/>
              </a:ext>
            </a:extLst>
          </p:cNvPr>
          <p:cNvSpPr>
            <a:spLocks noGrp="1"/>
          </p:cNvSpPr>
          <p:nvPr>
            <p:ph type="title"/>
          </p:nvPr>
        </p:nvSpPr>
        <p:spPr/>
        <p:txBody>
          <a:bodyPr>
            <a:normAutofit/>
          </a:bodyPr>
          <a:lstStyle/>
          <a:p>
            <a:r>
              <a:rPr lang="nl-BE" sz="3200" b="1" dirty="0">
                <a:solidFill>
                  <a:schemeClr val="bg1"/>
                </a:solidFill>
                <a:latin typeface="Montserrat" pitchFamily="2" charset="77"/>
              </a:rPr>
              <a:t>Trustlabels</a:t>
            </a:r>
          </a:p>
        </p:txBody>
      </p:sp>
      <p:sp>
        <p:nvSpPr>
          <p:cNvPr id="4" name="Tekstvak 3">
            <a:extLst>
              <a:ext uri="{FF2B5EF4-FFF2-40B4-BE49-F238E27FC236}">
                <a16:creationId xmlns:a16="http://schemas.microsoft.com/office/drawing/2014/main" id="{F8D0224D-AAA9-08C2-C9EA-014CE28B90C7}"/>
              </a:ext>
            </a:extLst>
          </p:cNvPr>
          <p:cNvSpPr txBox="1"/>
          <p:nvPr/>
        </p:nvSpPr>
        <p:spPr>
          <a:xfrm>
            <a:off x="838200" y="1382911"/>
            <a:ext cx="8931058" cy="307777"/>
          </a:xfrm>
          <a:prstGeom prst="rect">
            <a:avLst/>
          </a:prstGeom>
          <a:noFill/>
        </p:spPr>
        <p:txBody>
          <a:bodyPr wrap="square" rtlCol="0">
            <a:spAutoFit/>
          </a:bodyPr>
          <a:lstStyle/>
          <a:p>
            <a:r>
              <a:rPr lang="nl-BE" dirty="0">
                <a:solidFill>
                  <a:schemeClr val="bg1"/>
                </a:solidFill>
                <a:latin typeface="Montserrat" pitchFamily="2" charset="77"/>
              </a:rPr>
              <a:t>47% of Belgian Consumers thinks labels are important</a:t>
            </a:r>
          </a:p>
        </p:txBody>
      </p:sp>
      <p:pic>
        <p:nvPicPr>
          <p:cNvPr id="12" name="Afbeelding 11">
            <a:extLst>
              <a:ext uri="{FF2B5EF4-FFF2-40B4-BE49-F238E27FC236}">
                <a16:creationId xmlns:a16="http://schemas.microsoft.com/office/drawing/2014/main" id="{F39D5950-2514-7A8C-ED63-3EA0559546B8}"/>
              </a:ext>
            </a:extLst>
          </p:cNvPr>
          <p:cNvPicPr>
            <a:picLocks noChangeAspect="1"/>
          </p:cNvPicPr>
          <p:nvPr/>
        </p:nvPicPr>
        <p:blipFill>
          <a:blip r:embed="rId2"/>
          <a:stretch>
            <a:fillRect/>
          </a:stretch>
        </p:blipFill>
        <p:spPr>
          <a:xfrm>
            <a:off x="3678477" y="2967590"/>
            <a:ext cx="2805829" cy="976154"/>
          </a:xfrm>
          <a:prstGeom prst="rect">
            <a:avLst/>
          </a:prstGeom>
        </p:spPr>
      </p:pic>
      <p:pic>
        <p:nvPicPr>
          <p:cNvPr id="14" name="Afbeelding 13">
            <a:extLst>
              <a:ext uri="{FF2B5EF4-FFF2-40B4-BE49-F238E27FC236}">
                <a16:creationId xmlns:a16="http://schemas.microsoft.com/office/drawing/2014/main" id="{A376FB1F-C8DB-73B7-5946-C21ABEC15E59}"/>
              </a:ext>
            </a:extLst>
          </p:cNvPr>
          <p:cNvPicPr>
            <a:picLocks noChangeAspect="1"/>
          </p:cNvPicPr>
          <p:nvPr/>
        </p:nvPicPr>
        <p:blipFill>
          <a:blip r:embed="rId3"/>
          <a:stretch>
            <a:fillRect/>
          </a:stretch>
        </p:blipFill>
        <p:spPr>
          <a:xfrm>
            <a:off x="993470" y="2744467"/>
            <a:ext cx="1562100" cy="1422400"/>
          </a:xfrm>
          <a:prstGeom prst="rect">
            <a:avLst/>
          </a:prstGeom>
        </p:spPr>
      </p:pic>
      <p:pic>
        <p:nvPicPr>
          <p:cNvPr id="20" name="Afbeelding 19">
            <a:extLst>
              <a:ext uri="{FF2B5EF4-FFF2-40B4-BE49-F238E27FC236}">
                <a16:creationId xmlns:a16="http://schemas.microsoft.com/office/drawing/2014/main" id="{A0FF0FF5-0F29-1C8D-D75F-E1926BDEC846}"/>
              </a:ext>
            </a:extLst>
          </p:cNvPr>
          <p:cNvPicPr>
            <a:picLocks noChangeAspect="1"/>
          </p:cNvPicPr>
          <p:nvPr/>
        </p:nvPicPr>
        <p:blipFill>
          <a:blip r:embed="rId4"/>
          <a:stretch>
            <a:fillRect/>
          </a:stretch>
        </p:blipFill>
        <p:spPr>
          <a:xfrm>
            <a:off x="7444374" y="2907086"/>
            <a:ext cx="1352057" cy="1097161"/>
          </a:xfrm>
          <a:prstGeom prst="rect">
            <a:avLst/>
          </a:prstGeom>
        </p:spPr>
      </p:pic>
    </p:spTree>
    <p:extLst>
      <p:ext uri="{BB962C8B-B14F-4D97-AF65-F5344CB8AC3E}">
        <p14:creationId xmlns:p14="http://schemas.microsoft.com/office/powerpoint/2010/main" val="3413822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Shape 480"/>
        <p:cNvGrpSpPr/>
        <p:nvPr/>
      </p:nvGrpSpPr>
      <p:grpSpPr>
        <a:xfrm>
          <a:off x="0" y="0"/>
          <a:ext cx="0" cy="0"/>
          <a:chOff x="0" y="0"/>
          <a:chExt cx="0" cy="0"/>
        </a:xfrm>
      </p:grpSpPr>
      <p:pic>
        <p:nvPicPr>
          <p:cNvPr id="481" name="Google Shape;481;p39"/>
          <p:cNvPicPr preferRelativeResize="0"/>
          <p:nvPr/>
        </p:nvPicPr>
        <p:blipFill rotWithShape="1">
          <a:blip r:embed="rId3">
            <a:alphaModFix/>
          </a:blip>
          <a:srcRect/>
          <a:stretch/>
        </p:blipFill>
        <p:spPr>
          <a:xfrm>
            <a:off x="0" y="2901365"/>
            <a:ext cx="12192000" cy="4194048"/>
          </a:xfrm>
          <a:prstGeom prst="rect">
            <a:avLst/>
          </a:prstGeom>
          <a:noFill/>
          <a:ln>
            <a:noFill/>
          </a:ln>
        </p:spPr>
      </p:pic>
      <p:sp>
        <p:nvSpPr>
          <p:cNvPr id="2" name="Rechthoek 1">
            <a:extLst>
              <a:ext uri="{FF2B5EF4-FFF2-40B4-BE49-F238E27FC236}">
                <a16:creationId xmlns:a16="http://schemas.microsoft.com/office/drawing/2014/main" id="{83F0FD25-4AAB-644E-A3C6-E3DA5D5120BD}"/>
              </a:ext>
            </a:extLst>
          </p:cNvPr>
          <p:cNvSpPr/>
          <p:nvPr/>
        </p:nvSpPr>
        <p:spPr>
          <a:xfrm>
            <a:off x="3120571" y="5413117"/>
            <a:ext cx="1465943" cy="493486"/>
          </a:xfrm>
          <a:prstGeom prst="rect">
            <a:avLst/>
          </a:prstGeom>
          <a:solidFill>
            <a:srgbClr val="F6F6F6"/>
          </a:solidFill>
          <a:ln>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DF016E00-A788-50C1-C641-6AC9BD928F91}"/>
              </a:ext>
            </a:extLst>
          </p:cNvPr>
          <p:cNvSpPr/>
          <p:nvPr/>
        </p:nvSpPr>
        <p:spPr>
          <a:xfrm>
            <a:off x="3120571" y="6075123"/>
            <a:ext cx="1465943" cy="463463"/>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4727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2" name="Google Shape;812;p80"/>
          <p:cNvPicPr preferRelativeResize="0">
            <a:picLocks noGrp="1"/>
          </p:cNvPicPr>
          <p:nvPr>
            <p:ph type="body" idx="1"/>
          </p:nvPr>
        </p:nvPicPr>
        <p:blipFill rotWithShape="1">
          <a:blip r:embed="rId3">
            <a:alphaModFix/>
          </a:blip>
          <a:srcRect/>
          <a:stretch/>
        </p:blipFill>
        <p:spPr>
          <a:xfrm>
            <a:off x="279750" y="905392"/>
            <a:ext cx="6020842" cy="4180176"/>
          </a:xfrm>
          <a:prstGeom prst="rect">
            <a:avLst/>
          </a:prstGeom>
          <a:noFill/>
          <a:ln>
            <a:noFill/>
          </a:ln>
        </p:spPr>
      </p:pic>
      <p:pic>
        <p:nvPicPr>
          <p:cNvPr id="2" name="Google Shape;817;p81" descr="Afbeelding met tekst&#10;&#10;Automatisch gegenereerde beschrijving">
            <a:extLst>
              <a:ext uri="{FF2B5EF4-FFF2-40B4-BE49-F238E27FC236}">
                <a16:creationId xmlns:a16="http://schemas.microsoft.com/office/drawing/2014/main" id="{1CC2C298-4AFA-C1BD-A397-228FC55D184B}"/>
              </a:ext>
            </a:extLst>
          </p:cNvPr>
          <p:cNvPicPr preferRelativeResize="0"/>
          <p:nvPr/>
        </p:nvPicPr>
        <p:blipFill rotWithShape="1">
          <a:blip r:embed="rId4">
            <a:alphaModFix/>
          </a:blip>
          <a:srcRect/>
          <a:stretch/>
        </p:blipFill>
        <p:spPr>
          <a:xfrm>
            <a:off x="6514639" y="905392"/>
            <a:ext cx="5397611" cy="5047217"/>
          </a:xfrm>
          <a:prstGeom prst="rect">
            <a:avLst/>
          </a:prstGeom>
          <a:noFill/>
          <a:ln>
            <a:noFill/>
          </a:ln>
        </p:spPr>
      </p:pic>
    </p:spTree>
    <p:extLst>
      <p:ext uri="{BB962C8B-B14F-4D97-AF65-F5344CB8AC3E}">
        <p14:creationId xmlns:p14="http://schemas.microsoft.com/office/powerpoint/2010/main" val="4141890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Shape 490"/>
        <p:cNvGrpSpPr/>
        <p:nvPr/>
      </p:nvGrpSpPr>
      <p:grpSpPr>
        <a:xfrm>
          <a:off x="0" y="0"/>
          <a:ext cx="0" cy="0"/>
          <a:chOff x="0" y="0"/>
          <a:chExt cx="0" cy="0"/>
        </a:xfrm>
      </p:grpSpPr>
      <p:pic>
        <p:nvPicPr>
          <p:cNvPr id="493" name="Google Shape;493;p41"/>
          <p:cNvPicPr preferRelativeResize="0"/>
          <p:nvPr/>
        </p:nvPicPr>
        <p:blipFill rotWithShape="1">
          <a:blip r:embed="rId3">
            <a:alphaModFix/>
          </a:blip>
          <a:srcRect/>
          <a:stretch/>
        </p:blipFill>
        <p:spPr>
          <a:xfrm>
            <a:off x="1277654" y="964503"/>
            <a:ext cx="10011428" cy="5162355"/>
          </a:xfrm>
          <a:prstGeom prst="rect">
            <a:avLst/>
          </a:prstGeom>
          <a:noFill/>
          <a:ln>
            <a:noFill/>
          </a:ln>
        </p:spPr>
      </p:pic>
    </p:spTree>
    <p:extLst>
      <p:ext uri="{BB962C8B-B14F-4D97-AF65-F5344CB8AC3E}">
        <p14:creationId xmlns:p14="http://schemas.microsoft.com/office/powerpoint/2010/main" val="2899633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FF8363C-31C2-C1FA-D30C-7A662138542A}"/>
              </a:ext>
            </a:extLst>
          </p:cNvPr>
          <p:cNvSpPr/>
          <p:nvPr/>
        </p:nvSpPr>
        <p:spPr>
          <a:xfrm>
            <a:off x="0" y="2505205"/>
            <a:ext cx="12192000" cy="2680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EAEBABE1-FB30-4A98-2FB4-906251389DBC}"/>
              </a:ext>
            </a:extLst>
          </p:cNvPr>
          <p:cNvSpPr>
            <a:spLocks noGrp="1"/>
          </p:cNvSpPr>
          <p:nvPr>
            <p:ph type="title"/>
          </p:nvPr>
        </p:nvSpPr>
        <p:spPr/>
        <p:txBody>
          <a:bodyPr>
            <a:normAutofit/>
          </a:bodyPr>
          <a:lstStyle/>
          <a:p>
            <a:r>
              <a:rPr lang="nl-BE" sz="3200" b="1" dirty="0">
                <a:solidFill>
                  <a:schemeClr val="bg1"/>
                </a:solidFill>
                <a:latin typeface="Montserrat" pitchFamily="2" charset="77"/>
              </a:rPr>
              <a:t>Consumer Reviews</a:t>
            </a:r>
          </a:p>
        </p:txBody>
      </p:sp>
      <p:sp>
        <p:nvSpPr>
          <p:cNvPr id="4" name="Tekstvak 3">
            <a:extLst>
              <a:ext uri="{FF2B5EF4-FFF2-40B4-BE49-F238E27FC236}">
                <a16:creationId xmlns:a16="http://schemas.microsoft.com/office/drawing/2014/main" id="{F8D0224D-AAA9-08C2-C9EA-014CE28B90C7}"/>
              </a:ext>
            </a:extLst>
          </p:cNvPr>
          <p:cNvSpPr txBox="1"/>
          <p:nvPr/>
        </p:nvSpPr>
        <p:spPr>
          <a:xfrm>
            <a:off x="838200" y="1382911"/>
            <a:ext cx="89310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BE" sz="1400" b="0" i="0" u="none" strike="noStrike" kern="0" cap="none" spc="0" normalizeH="0" baseline="0" noProof="0" dirty="0">
                <a:ln>
                  <a:noFill/>
                </a:ln>
                <a:solidFill>
                  <a:srgbClr val="FFFFFF"/>
                </a:solidFill>
                <a:effectLst/>
                <a:uLnTx/>
                <a:uFillTx/>
                <a:latin typeface="Montserrat" pitchFamily="2" charset="77"/>
                <a:cs typeface="Arial"/>
                <a:sym typeface="Arial"/>
              </a:rPr>
              <a:t>46% </a:t>
            </a:r>
            <a:r>
              <a:rPr lang="nl-BE" dirty="0">
                <a:solidFill>
                  <a:srgbClr val="FFFFFF"/>
                </a:solidFill>
                <a:latin typeface="Montserrat" pitchFamily="2" charset="77"/>
              </a:rPr>
              <a:t>always reads some reviews</a:t>
            </a:r>
            <a:endParaRPr kumimoji="0" lang="nl-BE" sz="1400" b="0" i="0" u="none" strike="noStrike" kern="0" cap="none" spc="0" normalizeH="0" baseline="0" noProof="0" dirty="0">
              <a:ln>
                <a:noFill/>
              </a:ln>
              <a:solidFill>
                <a:srgbClr val="FFFFFF"/>
              </a:solidFill>
              <a:effectLst/>
              <a:uLnTx/>
              <a:uFillTx/>
              <a:latin typeface="Montserrat" pitchFamily="2" charset="77"/>
              <a:cs typeface="Arial"/>
              <a:sym typeface="Arial"/>
            </a:endParaRPr>
          </a:p>
        </p:txBody>
      </p:sp>
      <p:pic>
        <p:nvPicPr>
          <p:cNvPr id="5" name="Afbeelding 4">
            <a:extLst>
              <a:ext uri="{FF2B5EF4-FFF2-40B4-BE49-F238E27FC236}">
                <a16:creationId xmlns:a16="http://schemas.microsoft.com/office/drawing/2014/main" id="{9624CB1F-4A40-A8B9-2382-BA2113330F66}"/>
              </a:ext>
            </a:extLst>
          </p:cNvPr>
          <p:cNvPicPr>
            <a:picLocks noChangeAspect="1"/>
          </p:cNvPicPr>
          <p:nvPr/>
        </p:nvPicPr>
        <p:blipFill>
          <a:blip r:embed="rId2"/>
          <a:stretch>
            <a:fillRect/>
          </a:stretch>
        </p:blipFill>
        <p:spPr>
          <a:xfrm>
            <a:off x="9071280" y="2942545"/>
            <a:ext cx="2032000" cy="1165563"/>
          </a:xfrm>
          <a:prstGeom prst="rect">
            <a:avLst/>
          </a:prstGeom>
        </p:spPr>
      </p:pic>
      <p:pic>
        <p:nvPicPr>
          <p:cNvPr id="7" name="Afbeelding 6">
            <a:extLst>
              <a:ext uri="{FF2B5EF4-FFF2-40B4-BE49-F238E27FC236}">
                <a16:creationId xmlns:a16="http://schemas.microsoft.com/office/drawing/2014/main" id="{0455C863-479D-0F86-6BE9-6FB3C57A4498}"/>
              </a:ext>
            </a:extLst>
          </p:cNvPr>
          <p:cNvPicPr>
            <a:picLocks noChangeAspect="1"/>
          </p:cNvPicPr>
          <p:nvPr/>
        </p:nvPicPr>
        <p:blipFill>
          <a:blip r:embed="rId3"/>
          <a:stretch>
            <a:fillRect/>
          </a:stretch>
        </p:blipFill>
        <p:spPr>
          <a:xfrm>
            <a:off x="4040819" y="3525327"/>
            <a:ext cx="3709530" cy="681128"/>
          </a:xfrm>
          <a:prstGeom prst="rect">
            <a:avLst/>
          </a:prstGeom>
        </p:spPr>
      </p:pic>
      <p:pic>
        <p:nvPicPr>
          <p:cNvPr id="10" name="Afbeelding 9">
            <a:extLst>
              <a:ext uri="{FF2B5EF4-FFF2-40B4-BE49-F238E27FC236}">
                <a16:creationId xmlns:a16="http://schemas.microsoft.com/office/drawing/2014/main" id="{1BE99F1A-DCCF-C597-307A-9179617790F0}"/>
              </a:ext>
            </a:extLst>
          </p:cNvPr>
          <p:cNvPicPr>
            <a:picLocks noChangeAspect="1"/>
          </p:cNvPicPr>
          <p:nvPr/>
        </p:nvPicPr>
        <p:blipFill>
          <a:blip r:embed="rId4"/>
          <a:stretch>
            <a:fillRect/>
          </a:stretch>
        </p:blipFill>
        <p:spPr>
          <a:xfrm>
            <a:off x="838200" y="3429000"/>
            <a:ext cx="2032000" cy="838200"/>
          </a:xfrm>
          <a:prstGeom prst="rect">
            <a:avLst/>
          </a:prstGeom>
        </p:spPr>
      </p:pic>
    </p:spTree>
    <p:extLst>
      <p:ext uri="{BB962C8B-B14F-4D97-AF65-F5344CB8AC3E}">
        <p14:creationId xmlns:p14="http://schemas.microsoft.com/office/powerpoint/2010/main" val="3816854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Stepstools -48 kopie.JPG" descr="Stepstools -48 kopie.JPG"/>
          <p:cNvPicPr>
            <a:picLocks noGrp="1"/>
          </p:cNvPicPr>
          <p:nvPr>
            <p:ph type="pic" idx="21"/>
          </p:nvPr>
        </p:nvPicPr>
        <p:blipFill>
          <a:blip r:embed="rId2"/>
          <a:srcRect l="10561" r="22781"/>
          <a:stretch>
            <a:fillRect/>
          </a:stretch>
        </p:blipFill>
        <p:spPr>
          <a:xfrm>
            <a:off x="9147408" y="0"/>
            <a:ext cx="3046593" cy="6858001"/>
          </a:xfrm>
          <a:prstGeom prst="rect">
            <a:avLst/>
          </a:prstGeom>
        </p:spPr>
      </p:pic>
      <p:sp>
        <p:nvSpPr>
          <p:cNvPr id="149" name="Voorwoord"/>
          <p:cNvSpPr txBox="1">
            <a:spLocks noGrp="1"/>
          </p:cNvSpPr>
          <p:nvPr>
            <p:ph type="body" idx="24"/>
          </p:nvPr>
        </p:nvSpPr>
        <p:spPr>
          <a:xfrm>
            <a:off x="2043023" y="1081131"/>
            <a:ext cx="7100712" cy="1086846"/>
          </a:xfrm>
          <a:prstGeom prst="rect">
            <a:avLst/>
          </a:prstGeom>
        </p:spPr>
        <p:txBody>
          <a:bodyPr/>
          <a:lstStyle/>
          <a:p>
            <a:r>
              <a:t>Voorwoord</a:t>
            </a:r>
          </a:p>
        </p:txBody>
      </p:sp>
      <p:sp>
        <p:nvSpPr>
          <p:cNvPr id="150" name="Greet Dekocker…"/>
          <p:cNvSpPr txBox="1"/>
          <p:nvPr/>
        </p:nvSpPr>
        <p:spPr>
          <a:xfrm>
            <a:off x="9458521" y="1497636"/>
            <a:ext cx="2187595" cy="374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1100">
                <a:solidFill>
                  <a:srgbClr val="FFFFFF"/>
                </a:solidFill>
                <a:latin typeface="Sofia Pro Regular"/>
                <a:ea typeface="Sofia Pro Regular"/>
                <a:cs typeface="Sofia Pro Regular"/>
                <a:sym typeface="Sofia Pro Regular"/>
              </a:defRPr>
            </a:pPr>
            <a:r>
              <a:rPr kumimoji="0" sz="700" b="0" i="0" u="none" strike="noStrike" kern="0" cap="none" spc="0" normalizeH="0" baseline="0" noProof="0" dirty="0">
                <a:ln>
                  <a:noFill/>
                </a:ln>
                <a:solidFill>
                  <a:srgbClr val="FFFFFF"/>
                </a:solidFill>
                <a:effectLst/>
                <a:uLnTx/>
                <a:uFillTx/>
                <a:latin typeface="Sofia Pro Regular"/>
                <a:sym typeface="Sofia Pro Regular"/>
              </a:rPr>
              <a:t>Greet </a:t>
            </a:r>
            <a:r>
              <a:rPr kumimoji="0" sz="700" b="0" i="0" u="none" strike="noStrike" kern="0" cap="none" spc="0" normalizeH="0" baseline="0" noProof="0" dirty="0" err="1">
                <a:ln>
                  <a:noFill/>
                </a:ln>
                <a:solidFill>
                  <a:srgbClr val="FFFFFF"/>
                </a:solidFill>
                <a:effectLst/>
                <a:uLnTx/>
                <a:uFillTx/>
                <a:latin typeface="Sofia Pro Regular"/>
                <a:sym typeface="Sofia Pro Regular"/>
              </a:rPr>
              <a:t>Dekocker</a:t>
            </a:r>
            <a:endParaRPr kumimoji="0" sz="700" b="0" i="0" u="none" strike="noStrike" kern="0" cap="none" spc="0" normalizeH="0" baseline="0" noProof="0" dirty="0">
              <a:ln>
                <a:noFill/>
              </a:ln>
              <a:solidFill>
                <a:srgbClr val="FFFFFF"/>
              </a:solidFill>
              <a:effectLst/>
              <a:uLnTx/>
              <a:uFillTx/>
              <a:latin typeface="Sofia Pro Regular"/>
              <a:sym typeface="Sofia Pro Regula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1100">
                <a:solidFill>
                  <a:srgbClr val="FFFFFF"/>
                </a:solidFill>
                <a:latin typeface="Sofia Pro Regular"/>
                <a:ea typeface="Sofia Pro Regular"/>
                <a:cs typeface="Sofia Pro Regular"/>
                <a:sym typeface="Sofia Pro Regular"/>
              </a:defRPr>
            </a:pPr>
            <a:r>
              <a:rPr kumimoji="0" sz="700" b="0" i="0" u="none" strike="noStrike" kern="0" cap="none" spc="0" normalizeH="0" baseline="0" noProof="0" dirty="0">
                <a:ln>
                  <a:noFill/>
                </a:ln>
                <a:solidFill>
                  <a:srgbClr val="FFFFFF"/>
                </a:solidFill>
                <a:effectLst/>
                <a:uLnTx/>
                <a:uFillTx/>
                <a:latin typeface="Sofia Pro Regular"/>
                <a:sym typeface="Sofia Pro Regular"/>
              </a:rPr>
              <a:t>Managing Director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1100">
                <a:solidFill>
                  <a:srgbClr val="FFFFFF"/>
                </a:solidFill>
                <a:latin typeface="Sofia Pro Regular"/>
                <a:ea typeface="Sofia Pro Regular"/>
                <a:cs typeface="Sofia Pro Regular"/>
                <a:sym typeface="Sofia Pro Regular"/>
              </a:defRPr>
            </a:pPr>
            <a:r>
              <a:rPr kumimoji="0" sz="700" b="0" i="0" u="none" strike="noStrike" kern="0" cap="none" spc="0" normalizeH="0" baseline="0" noProof="0" dirty="0" err="1">
                <a:ln>
                  <a:noFill/>
                </a:ln>
                <a:solidFill>
                  <a:srgbClr val="FFFFFF"/>
                </a:solidFill>
                <a:effectLst/>
                <a:uLnTx/>
                <a:uFillTx/>
                <a:latin typeface="Sofia Pro Regular"/>
                <a:sym typeface="Sofia Pro Regular"/>
              </a:rPr>
              <a:t>SafeShops.be</a:t>
            </a:r>
            <a:endParaRPr kumimoji="0" sz="700" b="0" i="0" u="none" strike="noStrike" kern="0" cap="none" spc="0" normalizeH="0" baseline="0" noProof="0" dirty="0">
              <a:ln>
                <a:noFill/>
              </a:ln>
              <a:solidFill>
                <a:srgbClr val="FFFFFF"/>
              </a:solidFill>
              <a:effectLst/>
              <a:uLnTx/>
              <a:uFillTx/>
              <a:latin typeface="Sofia Pro Regular"/>
              <a:sym typeface="Sofia Pro Regular"/>
            </a:endParaRPr>
          </a:p>
        </p:txBody>
      </p:sp>
      <p:sp>
        <p:nvSpPr>
          <p:cNvPr id="151" name="2021: Het jaar van de Os voor  de Belgische e-commerce"/>
          <p:cNvSpPr txBox="1"/>
          <p:nvPr/>
        </p:nvSpPr>
        <p:spPr>
          <a:xfrm>
            <a:off x="2349598" y="2167977"/>
            <a:ext cx="6087690" cy="2654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700" b="0" i="0" u="none" strike="noStrike" kern="0" cap="none" spc="-64" normalizeH="0" baseline="0" noProof="0" dirty="0">
                <a:ln>
                  <a:noFill/>
                </a:ln>
                <a:solidFill>
                  <a:srgbClr val="000000"/>
                </a:solidFill>
                <a:effectLst/>
                <a:uLnTx/>
                <a:uFillTx/>
                <a:latin typeface="Montserrat Bold"/>
                <a:sym typeface="Montserrat Bold"/>
              </a:rPr>
              <a:t>Who’s BeCommerce/SafeShops?</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endParaRPr kumimoji="0" lang="nl-BE" sz="2700" b="0" i="0" u="none" strike="noStrike" kern="0" cap="none" spc="-64" normalizeH="0" baseline="0" noProof="0" dirty="0">
              <a:ln>
                <a:noFill/>
              </a:ln>
              <a:solidFill>
                <a:srgbClr val="000000"/>
              </a:solidFill>
              <a:effectLst/>
              <a:uLnTx/>
              <a:uFillTx/>
              <a:latin typeface="Montserrat Bold"/>
              <a:sym typeface="Montserrat Bold"/>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000" b="0" i="0" u="none" strike="noStrike" kern="0" cap="none" spc="-64" normalizeH="0" baseline="0" noProof="0" dirty="0">
                <a:ln>
                  <a:noFill/>
                </a:ln>
                <a:solidFill>
                  <a:srgbClr val="000000"/>
                </a:solidFill>
                <a:effectLst/>
                <a:uLnTx/>
                <a:uFillTx/>
                <a:latin typeface="Montserrat Bold"/>
                <a:sym typeface="Montserrat Bold"/>
              </a:rPr>
              <a:t>Belgian E-commerce federation.</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000" b="0" i="0" u="none" strike="noStrike" kern="0" cap="none" spc="-64" normalizeH="0" baseline="0" noProof="0" dirty="0">
                <a:ln>
                  <a:noFill/>
                </a:ln>
                <a:solidFill>
                  <a:srgbClr val="296072"/>
                </a:solidFill>
                <a:effectLst/>
                <a:uLnTx/>
                <a:uFillTx/>
                <a:latin typeface="Montserrat Bold"/>
                <a:sym typeface="Montserrat Bold"/>
              </a:rPr>
              <a:t>Stimulate E-commerce Growth in Belgium. </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000" b="0" i="0" u="none" strike="noStrike" kern="0" cap="none" spc="-64" normalizeH="0" baseline="0" noProof="0" dirty="0">
                <a:ln>
                  <a:noFill/>
                </a:ln>
                <a:solidFill>
                  <a:srgbClr val="000000"/>
                </a:solidFill>
                <a:effectLst/>
                <a:uLnTx/>
                <a:uFillTx/>
                <a:latin typeface="Montserrat Bold"/>
                <a:sym typeface="Montserrat Bold"/>
              </a:rPr>
              <a:t>	</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000" b="0" i="0" u="none" strike="noStrike" kern="0" cap="none" spc="-64" normalizeH="0" baseline="0" noProof="0" dirty="0">
                <a:ln>
                  <a:noFill/>
                </a:ln>
                <a:solidFill>
                  <a:srgbClr val="000000"/>
                </a:solidFill>
                <a:effectLst/>
                <a:uLnTx/>
                <a:uFillTx/>
                <a:latin typeface="Montserrat Bold"/>
                <a:sym typeface="Montserrat Bold"/>
              </a:rPr>
              <a:t>How?	</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000" b="0" i="0" u="none" strike="noStrike" kern="0" cap="none" spc="-64" normalizeH="0" baseline="0" noProof="0" dirty="0">
                <a:ln>
                  <a:noFill/>
                </a:ln>
                <a:solidFill>
                  <a:srgbClr val="3A3A3C">
                    <a:lumMod val="50000"/>
                  </a:srgbClr>
                </a:solidFill>
                <a:effectLst/>
                <a:uLnTx/>
                <a:uFillTx/>
                <a:latin typeface="Montserrat Bold"/>
                <a:sym typeface="Montserrat Bold"/>
              </a:rPr>
              <a:t>On a Sustainable, Reliable, Secure way.</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000" b="0" i="0" u="none" strike="noStrike" kern="0" cap="none" spc="-64" normalizeH="0" baseline="0" noProof="0" dirty="0">
                <a:ln>
                  <a:noFill/>
                </a:ln>
                <a:solidFill>
                  <a:srgbClr val="000000"/>
                </a:solidFill>
                <a:effectLst/>
                <a:uLnTx/>
                <a:uFillTx/>
                <a:latin typeface="Montserrat Bold"/>
                <a:sym typeface="Montserrat Bold"/>
              </a:rPr>
              <a:t>	</a:t>
            </a:r>
            <a:endParaRPr kumimoji="0" sz="3200" b="0" i="0" u="none" strike="noStrike" kern="0" cap="none" spc="-64" normalizeH="0" baseline="0" noProof="0" dirty="0">
              <a:ln>
                <a:noFill/>
              </a:ln>
              <a:solidFill>
                <a:srgbClr val="000000"/>
              </a:solidFill>
              <a:effectLst/>
              <a:uLnTx/>
              <a:uFillTx/>
              <a:latin typeface="Montserrat Bold"/>
              <a:sym typeface="Montserrat Bold"/>
            </a:endParaRPr>
          </a:p>
        </p:txBody>
      </p:sp>
      <p:pic>
        <p:nvPicPr>
          <p:cNvPr id="153" name="Afbeelding" descr="Afbeelding"/>
          <p:cNvPicPr>
            <a:picLocks noChangeAspect="1"/>
          </p:cNvPicPr>
          <p:nvPr/>
        </p:nvPicPr>
        <p:blipFill>
          <a:blip r:embed="rId3"/>
          <a:stretch>
            <a:fillRect/>
          </a:stretch>
        </p:blipFill>
        <p:spPr>
          <a:xfrm>
            <a:off x="9091919" y="1562243"/>
            <a:ext cx="204813" cy="245248"/>
          </a:xfrm>
          <a:prstGeom prst="rect">
            <a:avLst/>
          </a:prstGeom>
          <a:ln w="12700">
            <a:miter lim="400000"/>
          </a:ln>
        </p:spPr>
      </p:pic>
      <p:pic>
        <p:nvPicPr>
          <p:cNvPr id="2" name="Afbeelding" descr="Afbeelding">
            <a:extLst>
              <a:ext uri="{FF2B5EF4-FFF2-40B4-BE49-F238E27FC236}">
                <a16:creationId xmlns:a16="http://schemas.microsoft.com/office/drawing/2014/main" id="{C056F2E2-428D-F81C-86F7-604F7AC13F2E}"/>
              </a:ext>
            </a:extLst>
          </p:cNvPr>
          <p:cNvPicPr>
            <a:picLocks noChangeAspect="1"/>
          </p:cNvPicPr>
          <p:nvPr/>
        </p:nvPicPr>
        <p:blipFill>
          <a:blip r:embed="rId4">
            <a:duotone>
              <a:prstClr val="black"/>
              <a:schemeClr val="tx2">
                <a:tint val="45000"/>
                <a:satMod val="400000"/>
              </a:schemeClr>
            </a:duotone>
          </a:blip>
          <a:stretch>
            <a:fillRect/>
          </a:stretch>
        </p:blipFill>
        <p:spPr>
          <a:xfrm>
            <a:off x="1339237" y="1807491"/>
            <a:ext cx="622892" cy="654300"/>
          </a:xfrm>
          <a:prstGeom prst="rect">
            <a:avLst/>
          </a:prstGeom>
          <a:ln w="12700">
            <a:miter lim="400000"/>
          </a:ln>
        </p:spPr>
      </p:pic>
      <p:pic>
        <p:nvPicPr>
          <p:cNvPr id="3" name="B2C-B2B-WSP-BP-SP_bg.png" descr="B2C-B2B-WSP-BP-SP_bg.png">
            <a:extLst>
              <a:ext uri="{FF2B5EF4-FFF2-40B4-BE49-F238E27FC236}">
                <a16:creationId xmlns:a16="http://schemas.microsoft.com/office/drawing/2014/main" id="{9F4F91E9-BAEE-5889-C253-446918A1E3A3}"/>
              </a:ext>
            </a:extLst>
          </p:cNvPr>
          <p:cNvPicPr>
            <a:picLocks noChangeAspect="1"/>
          </p:cNvPicPr>
          <p:nvPr/>
        </p:nvPicPr>
        <p:blipFill>
          <a:blip r:embed="rId5"/>
          <a:stretch>
            <a:fillRect/>
          </a:stretch>
        </p:blipFill>
        <p:spPr>
          <a:xfrm>
            <a:off x="481932" y="6486525"/>
            <a:ext cx="257176" cy="257176"/>
          </a:xfrm>
          <a:prstGeom prst="rect">
            <a:avLst/>
          </a:prstGeom>
          <a:ln w="12700">
            <a:miter lim="400000"/>
          </a:ln>
        </p:spPr>
      </p:pic>
    </p:spTree>
    <p:extLst>
      <p:ext uri="{BB962C8B-B14F-4D97-AF65-F5344CB8AC3E}">
        <p14:creationId xmlns:p14="http://schemas.microsoft.com/office/powerpoint/2010/main" val="213209999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Shape 821"/>
        <p:cNvGrpSpPr/>
        <p:nvPr/>
      </p:nvGrpSpPr>
      <p:grpSpPr>
        <a:xfrm>
          <a:off x="0" y="0"/>
          <a:ext cx="0" cy="0"/>
          <a:chOff x="0" y="0"/>
          <a:chExt cx="0" cy="0"/>
        </a:xfrm>
      </p:grpSpPr>
      <p:pic>
        <p:nvPicPr>
          <p:cNvPr id="822" name="Google Shape;822;p82"/>
          <p:cNvPicPr preferRelativeResize="0">
            <a:picLocks noGrp="1"/>
          </p:cNvPicPr>
          <p:nvPr>
            <p:ph type="body" idx="1"/>
          </p:nvPr>
        </p:nvPicPr>
        <p:blipFill rotWithShape="1">
          <a:blip r:embed="rId3">
            <a:alphaModFix/>
          </a:blip>
          <a:srcRect/>
          <a:stretch/>
        </p:blipFill>
        <p:spPr>
          <a:xfrm>
            <a:off x="1615855" y="388307"/>
            <a:ext cx="8718117" cy="6081386"/>
          </a:xfrm>
          <a:prstGeom prst="rect">
            <a:avLst/>
          </a:prstGeom>
          <a:noFill/>
          <a:ln>
            <a:noFill/>
          </a:ln>
        </p:spPr>
      </p:pic>
    </p:spTree>
    <p:extLst>
      <p:ext uri="{BB962C8B-B14F-4D97-AF65-F5344CB8AC3E}">
        <p14:creationId xmlns:p14="http://schemas.microsoft.com/office/powerpoint/2010/main" val="980780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4" name="Google Shape;564;p52">
            <a:extLst>
              <a:ext uri="{FF2B5EF4-FFF2-40B4-BE49-F238E27FC236}">
                <a16:creationId xmlns:a16="http://schemas.microsoft.com/office/drawing/2014/main" id="{CFDBAD92-9752-8C6C-EB6A-E969B885EEB8}"/>
              </a:ext>
            </a:extLst>
          </p:cNvPr>
          <p:cNvPicPr preferRelativeResize="0"/>
          <p:nvPr/>
        </p:nvPicPr>
        <p:blipFill rotWithShape="1">
          <a:blip r:embed="rId3">
            <a:alphaModFix/>
          </a:blip>
          <a:srcRect/>
          <a:stretch/>
        </p:blipFill>
        <p:spPr>
          <a:xfrm>
            <a:off x="9950183" y="6000638"/>
            <a:ext cx="1695748" cy="432415"/>
          </a:xfrm>
          <a:prstGeom prst="rect">
            <a:avLst/>
          </a:prstGeom>
          <a:noFill/>
          <a:ln>
            <a:noFill/>
          </a:ln>
        </p:spPr>
      </p:pic>
      <p:sp>
        <p:nvSpPr>
          <p:cNvPr id="5" name="Rechthoek 4">
            <a:extLst>
              <a:ext uri="{FF2B5EF4-FFF2-40B4-BE49-F238E27FC236}">
                <a16:creationId xmlns:a16="http://schemas.microsoft.com/office/drawing/2014/main" id="{CDB5F6BE-B100-8A79-D022-5EC7B1B5610D}"/>
              </a:ext>
            </a:extLst>
          </p:cNvPr>
          <p:cNvSpPr/>
          <p:nvPr/>
        </p:nvSpPr>
        <p:spPr>
          <a:xfrm>
            <a:off x="0" y="-100013"/>
            <a:ext cx="12192000" cy="6958013"/>
          </a:xfrm>
          <a:prstGeom prst="rect">
            <a:avLst/>
          </a:prstGeom>
          <a:solidFill>
            <a:srgbClr val="29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Google Shape;329;p20">
            <a:extLst>
              <a:ext uri="{FF2B5EF4-FFF2-40B4-BE49-F238E27FC236}">
                <a16:creationId xmlns:a16="http://schemas.microsoft.com/office/drawing/2014/main" id="{F6D72227-4F81-FF42-1F39-BE8B56EA7878}"/>
              </a:ext>
            </a:extLst>
          </p:cNvPr>
          <p:cNvSpPr txBox="1">
            <a:spLocks noGrp="1"/>
          </p:cNvSpPr>
          <p:nvPr>
            <p:ph type="title"/>
          </p:nvPr>
        </p:nvSpPr>
        <p:spPr>
          <a:xfrm>
            <a:off x="2584465" y="2399114"/>
            <a:ext cx="3651467" cy="18395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nl-NL" sz="2400" b="1" dirty="0">
                <a:solidFill>
                  <a:schemeClr val="bg1"/>
                </a:solidFill>
                <a:latin typeface="Montserrat" pitchFamily="2" charset="77"/>
                <a:sym typeface="Calibri"/>
              </a:rPr>
              <a:t>FULLFILMENT</a:t>
            </a:r>
            <a:endParaRPr b="1" dirty="0">
              <a:solidFill>
                <a:schemeClr val="bg1"/>
              </a:solidFill>
              <a:latin typeface="Montserrat" pitchFamily="2" charset="77"/>
            </a:endParaRPr>
          </a:p>
        </p:txBody>
      </p:sp>
      <p:pic>
        <p:nvPicPr>
          <p:cNvPr id="9" name="Graphic 8">
            <a:extLst>
              <a:ext uri="{FF2B5EF4-FFF2-40B4-BE49-F238E27FC236}">
                <a16:creationId xmlns:a16="http://schemas.microsoft.com/office/drawing/2014/main" id="{AAA4642F-D275-6EFA-5835-6552F3D6A5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2535" y="285638"/>
            <a:ext cx="5715000" cy="5715000"/>
          </a:xfrm>
          <a:prstGeom prst="rect">
            <a:avLst/>
          </a:prstGeom>
        </p:spPr>
      </p:pic>
      <p:pic>
        <p:nvPicPr>
          <p:cNvPr id="2" name="Afbeelding" descr="Afbeelding">
            <a:extLst>
              <a:ext uri="{FF2B5EF4-FFF2-40B4-BE49-F238E27FC236}">
                <a16:creationId xmlns:a16="http://schemas.microsoft.com/office/drawing/2014/main" id="{16DC4D84-3526-883B-FDB8-5B84D9E42629}"/>
              </a:ext>
            </a:extLst>
          </p:cNvPr>
          <p:cNvPicPr>
            <a:picLocks noChangeAspect="1"/>
          </p:cNvPicPr>
          <p:nvPr/>
        </p:nvPicPr>
        <p:blipFill>
          <a:blip r:embed="rId6"/>
          <a:srcRect r="63381"/>
          <a:stretch>
            <a:fillRect/>
          </a:stretch>
        </p:blipFill>
        <p:spPr>
          <a:xfrm>
            <a:off x="29593" y="6316745"/>
            <a:ext cx="388489" cy="383009"/>
          </a:xfrm>
          <a:prstGeom prst="rect">
            <a:avLst/>
          </a:prstGeom>
        </p:spPr>
      </p:pic>
      <p:pic>
        <p:nvPicPr>
          <p:cNvPr id="3" name="B2C-B2B-WSP-BP-SP_bg.png" descr="B2C-B2B-WSP-BP-SP_bg.png">
            <a:extLst>
              <a:ext uri="{FF2B5EF4-FFF2-40B4-BE49-F238E27FC236}">
                <a16:creationId xmlns:a16="http://schemas.microsoft.com/office/drawing/2014/main" id="{CEA071D5-D88F-B9F9-96FD-4D88712BD75C}"/>
              </a:ext>
            </a:extLst>
          </p:cNvPr>
          <p:cNvPicPr>
            <a:picLocks noChangeAspect="1"/>
          </p:cNvPicPr>
          <p:nvPr/>
        </p:nvPicPr>
        <p:blipFill>
          <a:blip r:embed="rId7"/>
          <a:stretch>
            <a:fillRect/>
          </a:stretch>
        </p:blipFill>
        <p:spPr>
          <a:xfrm>
            <a:off x="418082" y="6387099"/>
            <a:ext cx="285048" cy="285048"/>
          </a:xfrm>
          <a:prstGeom prst="rect">
            <a:avLst/>
          </a:prstGeom>
          <a:ln w="12700">
            <a:miter lim="400000"/>
          </a:ln>
        </p:spPr>
      </p:pic>
    </p:spTree>
    <p:extLst>
      <p:ext uri="{BB962C8B-B14F-4D97-AF65-F5344CB8AC3E}">
        <p14:creationId xmlns:p14="http://schemas.microsoft.com/office/powerpoint/2010/main" val="1889310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58"/>
          <p:cNvSpPr txBox="1">
            <a:spLocks noGrp="1"/>
          </p:cNvSpPr>
          <p:nvPr>
            <p:ph type="title"/>
          </p:nvPr>
        </p:nvSpPr>
        <p:spPr>
          <a:xfrm>
            <a:off x="100013" y="0"/>
            <a:ext cx="12192000" cy="1690208"/>
          </a:xfrm>
          <a:prstGeom prst="rect">
            <a:avLst/>
          </a:prstGeom>
          <a:solidFill>
            <a:srgbClr val="29607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Raleway Medium"/>
              <a:buNone/>
            </a:pPr>
            <a:r>
              <a:rPr lang="nl-NL" sz="3600" b="1" dirty="0">
                <a:solidFill>
                  <a:schemeClr val="lt1"/>
                </a:solidFill>
                <a:latin typeface="Montserrat" pitchFamily="2" charset="77"/>
                <a:ea typeface="Raleway Medium"/>
                <a:cs typeface="Raleway Medium"/>
                <a:sym typeface="Raleway Medium"/>
              </a:rPr>
              <a:t>	</a:t>
            </a:r>
            <a:r>
              <a:rPr lang="nl-NL" sz="3200" b="1" dirty="0">
                <a:solidFill>
                  <a:schemeClr val="lt1"/>
                </a:solidFill>
                <a:latin typeface="Montserrat" pitchFamily="2" charset="77"/>
                <a:ea typeface="Raleway Medium"/>
                <a:cs typeface="Raleway Medium"/>
                <a:sym typeface="Raleway Medium"/>
              </a:rPr>
              <a:t>  </a:t>
            </a:r>
            <a:r>
              <a:rPr lang="nl-NL" sz="2800" b="1" dirty="0">
                <a:solidFill>
                  <a:schemeClr val="lt1"/>
                </a:solidFill>
                <a:latin typeface="Montserrat" pitchFamily="2" charset="77"/>
                <a:ea typeface="Raleway Medium"/>
                <a:cs typeface="Raleway Medium"/>
                <a:sym typeface="Raleway Medium"/>
              </a:rPr>
              <a:t>FULLFILMENT </a:t>
            </a:r>
            <a:endParaRPr sz="3600" b="1" dirty="0">
              <a:latin typeface="Montserrat" pitchFamily="2" charset="77"/>
            </a:endParaRPr>
          </a:p>
        </p:txBody>
      </p:sp>
      <p:sp>
        <p:nvSpPr>
          <p:cNvPr id="618" name="Google Shape;618;p58"/>
          <p:cNvSpPr txBox="1">
            <a:spLocks noGrp="1"/>
          </p:cNvSpPr>
          <p:nvPr>
            <p:ph type="body" idx="1"/>
          </p:nvPr>
        </p:nvSpPr>
        <p:spPr>
          <a:xfrm>
            <a:off x="610606" y="1932596"/>
            <a:ext cx="10515600" cy="5038138"/>
          </a:xfrm>
          <a:prstGeom prst="rect">
            <a:avLst/>
          </a:prstGeom>
          <a:solidFill>
            <a:schemeClr val="lt1"/>
          </a:solidFill>
          <a:ln>
            <a:noFill/>
          </a:ln>
        </p:spPr>
        <p:txBody>
          <a:bodyPr spcFirstLastPara="1" wrap="square" lIns="91425" tIns="45700" rIns="91425" bIns="45700" anchor="t" anchorCtr="0">
            <a:normAutofit/>
          </a:bodyPr>
          <a:lstStyle/>
          <a:p>
            <a:pPr marL="457200" lvl="1" indent="0" algn="l" rtl="0">
              <a:lnSpc>
                <a:spcPct val="160000"/>
              </a:lnSpc>
              <a:spcBef>
                <a:spcPts val="0"/>
              </a:spcBef>
              <a:spcAft>
                <a:spcPts val="0"/>
              </a:spcAft>
              <a:buClr>
                <a:schemeClr val="dk1"/>
              </a:buClr>
              <a:buSzPts val="2400"/>
              <a:buNone/>
            </a:pPr>
            <a:r>
              <a:rPr lang="nl-NL" sz="1800" dirty="0">
                <a:latin typeface="Montserrat" pitchFamily="2" charset="77"/>
                <a:ea typeface="Raleway Medium"/>
                <a:cs typeface="Raleway Medium"/>
                <a:sym typeface="Raleway Medium"/>
              </a:rPr>
              <a:t>Opslag (schaalbaar)</a:t>
            </a:r>
            <a:endParaRPr sz="1800" dirty="0">
              <a:latin typeface="Montserrat" pitchFamily="2" charset="77"/>
            </a:endParaRPr>
          </a:p>
          <a:p>
            <a:pPr marL="457200" lvl="1" indent="0" algn="l" rtl="0">
              <a:lnSpc>
                <a:spcPct val="160000"/>
              </a:lnSpc>
              <a:spcBef>
                <a:spcPts val="0"/>
              </a:spcBef>
              <a:spcAft>
                <a:spcPts val="0"/>
              </a:spcAft>
              <a:buClr>
                <a:schemeClr val="dk1"/>
              </a:buClr>
              <a:buSzPts val="2400"/>
              <a:buNone/>
            </a:pPr>
            <a:r>
              <a:rPr lang="nl-NL" sz="1800" dirty="0" err="1">
                <a:latin typeface="Montserrat" pitchFamily="2" charset="77"/>
                <a:ea typeface="Raleway Medium"/>
                <a:cs typeface="Raleway Medium"/>
                <a:sym typeface="Raleway Medium"/>
              </a:rPr>
              <a:t>Picking</a:t>
            </a:r>
            <a:endParaRPr sz="1800" dirty="0">
              <a:latin typeface="Montserrat" pitchFamily="2" charset="77"/>
            </a:endParaRPr>
          </a:p>
          <a:p>
            <a:pPr marL="457200" lvl="1" indent="0" algn="l" rtl="0">
              <a:lnSpc>
                <a:spcPct val="160000"/>
              </a:lnSpc>
              <a:spcBef>
                <a:spcPts val="0"/>
              </a:spcBef>
              <a:spcAft>
                <a:spcPts val="0"/>
              </a:spcAft>
              <a:buClr>
                <a:schemeClr val="dk1"/>
              </a:buClr>
              <a:buSzPts val="2400"/>
              <a:buNone/>
            </a:pPr>
            <a:r>
              <a:rPr lang="nl-NL" sz="1800" dirty="0">
                <a:latin typeface="Montserrat" pitchFamily="2" charset="77"/>
                <a:ea typeface="Raleway Medium"/>
                <a:cs typeface="Raleway Medium"/>
                <a:sym typeface="Raleway Medium"/>
              </a:rPr>
              <a:t>Verpakking (Brandimpact, duurzaamheid, bescherming, retour…)</a:t>
            </a:r>
            <a:endParaRPr sz="1800" dirty="0">
              <a:latin typeface="Montserrat" pitchFamily="2" charset="77"/>
            </a:endParaRPr>
          </a:p>
          <a:p>
            <a:pPr marL="457200" lvl="1" indent="0" algn="l" rtl="0">
              <a:lnSpc>
                <a:spcPct val="160000"/>
              </a:lnSpc>
              <a:spcBef>
                <a:spcPts val="0"/>
              </a:spcBef>
              <a:spcAft>
                <a:spcPts val="0"/>
              </a:spcAft>
              <a:buClr>
                <a:schemeClr val="dk1"/>
              </a:buClr>
              <a:buSzPts val="2400"/>
              <a:buNone/>
            </a:pPr>
            <a:r>
              <a:rPr lang="nl-NL" sz="1800" dirty="0">
                <a:latin typeface="Montserrat" pitchFamily="2" charset="77"/>
                <a:ea typeface="Raleway Medium"/>
                <a:cs typeface="Raleway Medium"/>
                <a:sym typeface="Raleway Medium"/>
              </a:rPr>
              <a:t>Handeling (label kleven/vouwen) </a:t>
            </a:r>
          </a:p>
          <a:p>
            <a:pPr marL="457200" lvl="1" indent="0" algn="l" rtl="0">
              <a:lnSpc>
                <a:spcPct val="160000"/>
              </a:lnSpc>
              <a:spcBef>
                <a:spcPts val="0"/>
              </a:spcBef>
              <a:spcAft>
                <a:spcPts val="0"/>
              </a:spcAft>
              <a:buClr>
                <a:schemeClr val="dk1"/>
              </a:buClr>
              <a:buSzPts val="2400"/>
              <a:buNone/>
            </a:pPr>
            <a:r>
              <a:rPr lang="nl-NL" sz="1800" dirty="0">
                <a:latin typeface="Montserrat" pitchFamily="2" charset="77"/>
                <a:cs typeface="Raleway Medium"/>
                <a:sym typeface="Raleway Medium"/>
              </a:rPr>
              <a:t>Intern /extern?</a:t>
            </a:r>
            <a:endParaRPr sz="1800" dirty="0">
              <a:latin typeface="Montserrat" pitchFamily="2" charset="77"/>
            </a:endParaRPr>
          </a:p>
          <a:p>
            <a:pPr marL="457200" lvl="1" indent="0" algn="l" rtl="0">
              <a:lnSpc>
                <a:spcPct val="160000"/>
              </a:lnSpc>
              <a:spcBef>
                <a:spcPts val="0"/>
              </a:spcBef>
              <a:spcAft>
                <a:spcPts val="0"/>
              </a:spcAft>
              <a:buClr>
                <a:schemeClr val="dk1"/>
              </a:buClr>
              <a:buSzPts val="2400"/>
              <a:buNone/>
            </a:pPr>
            <a:r>
              <a:rPr lang="nl-NL" sz="1800" dirty="0">
                <a:latin typeface="Montserrat" pitchFamily="2" charset="77"/>
                <a:ea typeface="Raleway Medium"/>
                <a:cs typeface="Raleway Medium"/>
                <a:sym typeface="Raleway Medium"/>
              </a:rPr>
              <a:t>Retour</a:t>
            </a:r>
          </a:p>
        </p:txBody>
      </p:sp>
      <p:pic>
        <p:nvPicPr>
          <p:cNvPr id="619" name="Google Shape;619;p58"/>
          <p:cNvPicPr preferRelativeResize="0"/>
          <p:nvPr/>
        </p:nvPicPr>
        <p:blipFill rotWithShape="1">
          <a:blip r:embed="rId3">
            <a:alphaModFix/>
          </a:blip>
          <a:srcRect/>
          <a:stretch/>
        </p:blipFill>
        <p:spPr>
          <a:xfrm>
            <a:off x="3779610" y="4860447"/>
            <a:ext cx="1388088" cy="525745"/>
          </a:xfrm>
          <a:prstGeom prst="rect">
            <a:avLst/>
          </a:prstGeom>
          <a:noFill/>
          <a:ln>
            <a:noFill/>
          </a:ln>
        </p:spPr>
      </p:pic>
      <p:pic>
        <p:nvPicPr>
          <p:cNvPr id="620" name="Google Shape;620;p58"/>
          <p:cNvPicPr preferRelativeResize="0"/>
          <p:nvPr/>
        </p:nvPicPr>
        <p:blipFill rotWithShape="1">
          <a:blip r:embed="rId4">
            <a:alphaModFix/>
          </a:blip>
          <a:srcRect/>
          <a:stretch/>
        </p:blipFill>
        <p:spPr>
          <a:xfrm>
            <a:off x="2548174" y="4860447"/>
            <a:ext cx="1046796" cy="432509"/>
          </a:xfrm>
          <a:prstGeom prst="rect">
            <a:avLst/>
          </a:prstGeom>
          <a:noFill/>
          <a:ln>
            <a:noFill/>
          </a:ln>
        </p:spPr>
      </p:pic>
      <p:pic>
        <p:nvPicPr>
          <p:cNvPr id="621" name="Google Shape;621;p58"/>
          <p:cNvPicPr preferRelativeResize="0"/>
          <p:nvPr/>
        </p:nvPicPr>
        <p:blipFill rotWithShape="1">
          <a:blip r:embed="rId5">
            <a:alphaModFix/>
          </a:blip>
          <a:srcRect/>
          <a:stretch/>
        </p:blipFill>
        <p:spPr>
          <a:xfrm>
            <a:off x="1065794" y="4860447"/>
            <a:ext cx="1297740" cy="432509"/>
          </a:xfrm>
          <a:prstGeom prst="rect">
            <a:avLst/>
          </a:prstGeom>
          <a:noFill/>
          <a:ln>
            <a:noFill/>
          </a:ln>
        </p:spPr>
      </p:pic>
      <p:pic>
        <p:nvPicPr>
          <p:cNvPr id="622" name="Google Shape;622;p58"/>
          <p:cNvPicPr preferRelativeResize="0"/>
          <p:nvPr/>
        </p:nvPicPr>
        <p:blipFill rotWithShape="1">
          <a:blip r:embed="rId6">
            <a:alphaModFix/>
          </a:blip>
          <a:srcRect/>
          <a:stretch/>
        </p:blipFill>
        <p:spPr>
          <a:xfrm>
            <a:off x="5352338" y="4860446"/>
            <a:ext cx="1648581" cy="525745"/>
          </a:xfrm>
          <a:prstGeom prst="rect">
            <a:avLst/>
          </a:prstGeom>
          <a:noFill/>
          <a:ln>
            <a:noFill/>
          </a:ln>
        </p:spPr>
      </p:pic>
      <p:pic>
        <p:nvPicPr>
          <p:cNvPr id="623" name="Google Shape;623;p58" descr="Afbeelding met tekening, tafel&#10;&#10;Automatisch gegenereerde beschrijving"/>
          <p:cNvPicPr preferRelativeResize="0"/>
          <p:nvPr/>
        </p:nvPicPr>
        <p:blipFill rotWithShape="1">
          <a:blip r:embed="rId7">
            <a:alphaModFix/>
          </a:blip>
          <a:srcRect/>
          <a:stretch/>
        </p:blipFill>
        <p:spPr>
          <a:xfrm>
            <a:off x="7051446" y="4687715"/>
            <a:ext cx="2066289" cy="753990"/>
          </a:xfrm>
          <a:prstGeom prst="rect">
            <a:avLst/>
          </a:prstGeom>
          <a:noFill/>
          <a:ln>
            <a:noFill/>
          </a:ln>
        </p:spPr>
      </p:pic>
      <p:pic>
        <p:nvPicPr>
          <p:cNvPr id="3" name="Afbeelding 2" descr="Afbeelding met tekst&#10;&#10;Automatisch gegenereerde beschrijving">
            <a:extLst>
              <a:ext uri="{FF2B5EF4-FFF2-40B4-BE49-F238E27FC236}">
                <a16:creationId xmlns:a16="http://schemas.microsoft.com/office/drawing/2014/main" id="{2EC526DF-55F2-3042-B2EA-B7D8D3E736BB}"/>
              </a:ext>
            </a:extLst>
          </p:cNvPr>
          <p:cNvPicPr>
            <a:picLocks noChangeAspect="1"/>
          </p:cNvPicPr>
          <p:nvPr/>
        </p:nvPicPr>
        <p:blipFill>
          <a:blip r:embed="rId8"/>
          <a:stretch>
            <a:fillRect/>
          </a:stretch>
        </p:blipFill>
        <p:spPr>
          <a:xfrm>
            <a:off x="9258680" y="4643558"/>
            <a:ext cx="1301500" cy="84269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Shape 551"/>
        <p:cNvGrpSpPr/>
        <p:nvPr/>
      </p:nvGrpSpPr>
      <p:grpSpPr>
        <a:xfrm>
          <a:off x="0" y="0"/>
          <a:ext cx="0" cy="0"/>
          <a:chOff x="0" y="0"/>
          <a:chExt cx="0" cy="0"/>
        </a:xfrm>
      </p:grpSpPr>
      <p:sp>
        <p:nvSpPr>
          <p:cNvPr id="5" name="Rechthoek 4">
            <a:extLst>
              <a:ext uri="{FF2B5EF4-FFF2-40B4-BE49-F238E27FC236}">
                <a16:creationId xmlns:a16="http://schemas.microsoft.com/office/drawing/2014/main" id="{CDB5F6BE-B100-8A79-D022-5EC7B1B5610D}"/>
              </a:ext>
            </a:extLst>
          </p:cNvPr>
          <p:cNvSpPr/>
          <p:nvPr/>
        </p:nvSpPr>
        <p:spPr>
          <a:xfrm>
            <a:off x="0" y="-112734"/>
            <a:ext cx="12192000" cy="6970734"/>
          </a:xfrm>
          <a:prstGeom prst="rect">
            <a:avLst/>
          </a:prstGeom>
          <a:solidFill>
            <a:srgbClr val="29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Google Shape;329;p20">
            <a:extLst>
              <a:ext uri="{FF2B5EF4-FFF2-40B4-BE49-F238E27FC236}">
                <a16:creationId xmlns:a16="http://schemas.microsoft.com/office/drawing/2014/main" id="{F6D72227-4F81-FF42-1F39-BE8B56EA7878}"/>
              </a:ext>
            </a:extLst>
          </p:cNvPr>
          <p:cNvSpPr txBox="1">
            <a:spLocks noGrp="1"/>
          </p:cNvSpPr>
          <p:nvPr>
            <p:ph type="title"/>
          </p:nvPr>
        </p:nvSpPr>
        <p:spPr>
          <a:xfrm>
            <a:off x="2831422" y="2452846"/>
            <a:ext cx="3651467" cy="18395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nl-NL" sz="2400" b="1" dirty="0">
                <a:solidFill>
                  <a:schemeClr val="bg1"/>
                </a:solidFill>
                <a:latin typeface="Montserrat" pitchFamily="2" charset="77"/>
                <a:sym typeface="Calibri"/>
              </a:rPr>
              <a:t>DELIVERY</a:t>
            </a:r>
            <a:endParaRPr b="1" dirty="0">
              <a:solidFill>
                <a:schemeClr val="bg1"/>
              </a:solidFill>
              <a:latin typeface="Montserrat" pitchFamily="2" charset="77"/>
            </a:endParaRPr>
          </a:p>
        </p:txBody>
      </p:sp>
      <p:pic>
        <p:nvPicPr>
          <p:cNvPr id="8" name="Graphic 7">
            <a:extLst>
              <a:ext uri="{FF2B5EF4-FFF2-40B4-BE49-F238E27FC236}">
                <a16:creationId xmlns:a16="http://schemas.microsoft.com/office/drawing/2014/main" id="{431D92D2-014C-7805-EFB0-BBFB97959D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2067" y="388307"/>
            <a:ext cx="5715000" cy="5715000"/>
          </a:xfrm>
          <a:prstGeom prst="rect">
            <a:avLst/>
          </a:prstGeom>
        </p:spPr>
      </p:pic>
      <p:pic>
        <p:nvPicPr>
          <p:cNvPr id="9" name="Afbeelding" descr="Afbeelding">
            <a:extLst>
              <a:ext uri="{FF2B5EF4-FFF2-40B4-BE49-F238E27FC236}">
                <a16:creationId xmlns:a16="http://schemas.microsoft.com/office/drawing/2014/main" id="{9EDF5B16-9EA9-97A8-FB6E-008B67CDCBD4}"/>
              </a:ext>
            </a:extLst>
          </p:cNvPr>
          <p:cNvPicPr>
            <a:picLocks noChangeAspect="1"/>
          </p:cNvPicPr>
          <p:nvPr/>
        </p:nvPicPr>
        <p:blipFill>
          <a:blip r:embed="rId5"/>
          <a:srcRect r="63381"/>
          <a:stretch>
            <a:fillRect/>
          </a:stretch>
        </p:blipFill>
        <p:spPr>
          <a:xfrm>
            <a:off x="11252540" y="6203168"/>
            <a:ext cx="388489" cy="383009"/>
          </a:xfrm>
          <a:prstGeom prst="rect">
            <a:avLst/>
          </a:prstGeom>
        </p:spPr>
      </p:pic>
      <p:pic>
        <p:nvPicPr>
          <p:cNvPr id="2" name="B2C-B2B-WSP-BP-SP_bg.png" descr="B2C-B2B-WSP-BP-SP_bg.png">
            <a:extLst>
              <a:ext uri="{FF2B5EF4-FFF2-40B4-BE49-F238E27FC236}">
                <a16:creationId xmlns:a16="http://schemas.microsoft.com/office/drawing/2014/main" id="{DC606495-24B8-98F6-4F37-4D5C46A27D50}"/>
              </a:ext>
            </a:extLst>
          </p:cNvPr>
          <p:cNvPicPr>
            <a:picLocks noChangeAspect="1"/>
          </p:cNvPicPr>
          <p:nvPr/>
        </p:nvPicPr>
        <p:blipFill>
          <a:blip r:embed="rId6"/>
          <a:stretch>
            <a:fillRect/>
          </a:stretch>
        </p:blipFill>
        <p:spPr>
          <a:xfrm>
            <a:off x="383265" y="6393084"/>
            <a:ext cx="285048" cy="285048"/>
          </a:xfrm>
          <a:prstGeom prst="rect">
            <a:avLst/>
          </a:prstGeom>
          <a:ln w="12700">
            <a:miter lim="400000"/>
          </a:ln>
        </p:spPr>
      </p:pic>
      <p:pic>
        <p:nvPicPr>
          <p:cNvPr id="3" name="Afbeelding" descr="Afbeelding">
            <a:extLst>
              <a:ext uri="{FF2B5EF4-FFF2-40B4-BE49-F238E27FC236}">
                <a16:creationId xmlns:a16="http://schemas.microsoft.com/office/drawing/2014/main" id="{CBFCD424-DD47-6463-B220-344FBAB83DCA}"/>
              </a:ext>
            </a:extLst>
          </p:cNvPr>
          <p:cNvPicPr>
            <a:picLocks noChangeAspect="1"/>
          </p:cNvPicPr>
          <p:nvPr/>
        </p:nvPicPr>
        <p:blipFill>
          <a:blip r:embed="rId5"/>
          <a:srcRect r="63381"/>
          <a:stretch>
            <a:fillRect/>
          </a:stretch>
        </p:blipFill>
        <p:spPr>
          <a:xfrm>
            <a:off x="29593" y="6316745"/>
            <a:ext cx="388489" cy="383009"/>
          </a:xfrm>
          <a:prstGeom prst="rect">
            <a:avLst/>
          </a:prstGeom>
        </p:spPr>
      </p:pic>
    </p:spTree>
    <p:extLst>
      <p:ext uri="{BB962C8B-B14F-4D97-AF65-F5344CB8AC3E}">
        <p14:creationId xmlns:p14="http://schemas.microsoft.com/office/powerpoint/2010/main" val="2065146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0544A5B3-D46E-D641-B239-3D8D31FEDA8F}" type="slidenum">
              <a:rPr lang="en-GB" smtClean="0"/>
              <a:pPr/>
              <a:t>55</a:t>
            </a:fld>
            <a:endParaRPr lang="en-GB"/>
          </a:p>
        </p:txBody>
      </p:sp>
      <p:sp>
        <p:nvSpPr>
          <p:cNvPr id="5" name="Titel 4"/>
          <p:cNvSpPr>
            <a:spLocks noGrp="1"/>
          </p:cNvSpPr>
          <p:nvPr>
            <p:ph type="title"/>
          </p:nvPr>
        </p:nvSpPr>
        <p:spPr>
          <a:xfrm>
            <a:off x="1275489" y="179951"/>
            <a:ext cx="9320116" cy="645482"/>
          </a:xfrm>
        </p:spPr>
        <p:txBody>
          <a:bodyPr>
            <a:normAutofit/>
          </a:bodyPr>
          <a:lstStyle/>
          <a:p>
            <a:r>
              <a:rPr lang="en-GB" dirty="0">
                <a:solidFill>
                  <a:srgbClr val="296072"/>
                </a:solidFill>
              </a:rPr>
              <a:t>Ideal web shop – </a:t>
            </a:r>
            <a:r>
              <a:rPr lang="en-GB" dirty="0">
                <a:solidFill>
                  <a:schemeClr val="tx1"/>
                </a:solidFill>
              </a:rPr>
              <a:t>Most important elements</a:t>
            </a:r>
          </a:p>
        </p:txBody>
      </p:sp>
      <p:sp>
        <p:nvSpPr>
          <p:cNvPr id="6" name="Tijdelijke aanduiding voor tekst 5"/>
          <p:cNvSpPr>
            <a:spLocks noGrp="1"/>
          </p:cNvSpPr>
          <p:nvPr>
            <p:ph type="body" sz="quarter" idx="20"/>
          </p:nvPr>
        </p:nvSpPr>
        <p:spPr/>
        <p:txBody>
          <a:bodyPr/>
          <a:lstStyle/>
          <a:p>
            <a:r>
              <a:rPr lang="en-GB"/>
              <a:t>04</a:t>
            </a:r>
          </a:p>
          <a:p>
            <a:r>
              <a:rPr lang="en-GB"/>
              <a:t>1</a:t>
            </a:r>
          </a:p>
        </p:txBody>
      </p:sp>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169" y="5748580"/>
            <a:ext cx="469861" cy="468381"/>
          </a:xfrm>
          <a:prstGeom prst="rect">
            <a:avLst/>
          </a:prstGeom>
        </p:spPr>
      </p:pic>
      <p:sp>
        <p:nvSpPr>
          <p:cNvPr id="19" name="Tekstvak 18"/>
          <p:cNvSpPr txBox="1"/>
          <p:nvPr/>
        </p:nvSpPr>
        <p:spPr>
          <a:xfrm>
            <a:off x="890376" y="6461143"/>
            <a:ext cx="9396624" cy="400110"/>
          </a:xfrm>
          <a:prstGeom prst="rect">
            <a:avLst/>
          </a:prstGeom>
          <a:noFill/>
        </p:spPr>
        <p:txBody>
          <a:bodyPr wrap="square" rtlCol="0">
            <a:spAutoFit/>
          </a:bodyPr>
          <a:lstStyle/>
          <a:p>
            <a:r>
              <a:rPr lang="en-GB" sz="1000">
                <a:solidFill>
                  <a:srgbClr val="1A462A"/>
                </a:solidFill>
              </a:rPr>
              <a:t>Q3.1 Which of the following elements are important to you when discerning between good and bad webshops? Top 2 (important to very important)</a:t>
            </a:r>
          </a:p>
          <a:p>
            <a:r>
              <a:rPr lang="en-GB" sz="1000">
                <a:solidFill>
                  <a:srgbClr val="1A462A"/>
                </a:solidFill>
              </a:rPr>
              <a:t>Base: Total sample 2022 (N=1015)</a:t>
            </a:r>
          </a:p>
        </p:txBody>
      </p:sp>
      <p:graphicFrame>
        <p:nvGraphicFramePr>
          <p:cNvPr id="16" name="Grafiek 15">
            <a:extLst>
              <a:ext uri="{FF2B5EF4-FFF2-40B4-BE49-F238E27FC236}">
                <a16:creationId xmlns:a16="http://schemas.microsoft.com/office/drawing/2014/main" id="{7B6ED9C8-876B-4EFD-A46C-90C000190BF5}"/>
              </a:ext>
            </a:extLst>
          </p:cNvPr>
          <p:cNvGraphicFramePr/>
          <p:nvPr>
            <p:custDataLst>
              <p:tags r:id="rId1"/>
            </p:custDataLst>
            <p:extLst>
              <p:ext uri="{D42A27DB-BD31-4B8C-83A1-F6EECF244321}">
                <p14:modId xmlns:p14="http://schemas.microsoft.com/office/powerpoint/2010/main" val="4153280832"/>
              </p:ext>
            </p:extLst>
          </p:nvPr>
        </p:nvGraphicFramePr>
        <p:xfrm>
          <a:off x="460245" y="723234"/>
          <a:ext cx="6033509" cy="5747784"/>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hthoek 19">
            <a:extLst>
              <a:ext uri="{FF2B5EF4-FFF2-40B4-BE49-F238E27FC236}">
                <a16:creationId xmlns:a16="http://schemas.microsoft.com/office/drawing/2014/main" id="{D2C6B2E2-3647-43CA-AEA0-9ECCEB5C95D3}"/>
              </a:ext>
            </a:extLst>
          </p:cNvPr>
          <p:cNvSpPr/>
          <p:nvPr/>
        </p:nvSpPr>
        <p:spPr>
          <a:xfrm>
            <a:off x="9919329" y="4387347"/>
            <a:ext cx="809183" cy="1570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900" i="1">
                <a:solidFill>
                  <a:schemeClr val="tx1"/>
                </a:solidFill>
              </a:rPr>
              <a:t>*</a:t>
            </a:r>
          </a:p>
        </p:txBody>
      </p:sp>
      <p:sp>
        <p:nvSpPr>
          <p:cNvPr id="17" name="Rechthoek 16">
            <a:extLst>
              <a:ext uri="{FF2B5EF4-FFF2-40B4-BE49-F238E27FC236}">
                <a16:creationId xmlns:a16="http://schemas.microsoft.com/office/drawing/2014/main" id="{BC114BA6-515F-4349-B7E5-A00A79FAE102}"/>
              </a:ext>
            </a:extLst>
          </p:cNvPr>
          <p:cNvSpPr/>
          <p:nvPr/>
        </p:nvSpPr>
        <p:spPr>
          <a:xfrm>
            <a:off x="10603227" y="1420467"/>
            <a:ext cx="809183" cy="1570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900" i="1">
                <a:solidFill>
                  <a:schemeClr val="tx1"/>
                </a:solidFill>
              </a:rPr>
              <a:t>*</a:t>
            </a:r>
          </a:p>
        </p:txBody>
      </p:sp>
      <p:grpSp>
        <p:nvGrpSpPr>
          <p:cNvPr id="11" name="Group 10">
            <a:extLst>
              <a:ext uri="{FF2B5EF4-FFF2-40B4-BE49-F238E27FC236}">
                <a16:creationId xmlns:a16="http://schemas.microsoft.com/office/drawing/2014/main" id="{9D94D47A-4298-E65A-B916-E79D0FD5CC3E}"/>
              </a:ext>
            </a:extLst>
          </p:cNvPr>
          <p:cNvGrpSpPr/>
          <p:nvPr/>
        </p:nvGrpSpPr>
        <p:grpSpPr>
          <a:xfrm>
            <a:off x="9482371" y="4396723"/>
            <a:ext cx="2556460" cy="1997855"/>
            <a:chOff x="7397166" y="1068054"/>
            <a:chExt cx="2556460" cy="1997855"/>
          </a:xfrm>
        </p:grpSpPr>
        <p:sp>
          <p:nvSpPr>
            <p:cNvPr id="21" name="Tekstvak 14">
              <a:extLst>
                <a:ext uri="{FF2B5EF4-FFF2-40B4-BE49-F238E27FC236}">
                  <a16:creationId xmlns:a16="http://schemas.microsoft.com/office/drawing/2014/main" id="{B20D31AA-797E-87E2-E2A8-5496CEF5178C}"/>
                </a:ext>
              </a:extLst>
            </p:cNvPr>
            <p:cNvSpPr txBox="1"/>
            <p:nvPr/>
          </p:nvSpPr>
          <p:spPr>
            <a:xfrm>
              <a:off x="7569796" y="1068054"/>
              <a:ext cx="2383830" cy="1997855"/>
            </a:xfrm>
            <a:prstGeom prst="rect">
              <a:avLst/>
            </a:prstGeom>
            <a:noFill/>
          </p:spPr>
          <p:txBody>
            <a:bodyPr wrap="square" rtlCol="0">
              <a:spAutoFit/>
            </a:bodyPr>
            <a:lstStyle/>
            <a:p>
              <a:pPr>
                <a:lnSpc>
                  <a:spcPct val="150000"/>
                </a:lnSpc>
              </a:pPr>
              <a:r>
                <a:rPr lang="en-US" sz="1400" dirty="0">
                  <a:solidFill>
                    <a:srgbClr val="296072"/>
                  </a:solidFill>
                  <a:latin typeface="Arial Black" panose="020B0A04020102020204" pitchFamily="34" charset="0"/>
                </a:rPr>
                <a:t>Logistics</a:t>
              </a:r>
            </a:p>
            <a:p>
              <a:pPr>
                <a:lnSpc>
                  <a:spcPct val="150000"/>
                </a:lnSpc>
              </a:pPr>
              <a:r>
                <a:rPr lang="en-US" sz="1400" dirty="0">
                  <a:solidFill>
                    <a:srgbClr val="296072"/>
                  </a:solidFill>
                  <a:latin typeface="Arial Black" panose="020B0A04020102020204" pitchFamily="34" charset="0"/>
                </a:rPr>
                <a:t>Customer service</a:t>
              </a:r>
            </a:p>
            <a:p>
              <a:pPr>
                <a:lnSpc>
                  <a:spcPct val="150000"/>
                </a:lnSpc>
              </a:pPr>
              <a:r>
                <a:rPr lang="en-US" sz="1400" dirty="0">
                  <a:solidFill>
                    <a:srgbClr val="296072"/>
                  </a:solidFill>
                  <a:latin typeface="Arial Black" panose="020B0A04020102020204" pitchFamily="34" charset="0"/>
                </a:rPr>
                <a:t>Payments</a:t>
              </a:r>
            </a:p>
            <a:p>
              <a:pPr>
                <a:lnSpc>
                  <a:spcPct val="150000"/>
                </a:lnSpc>
              </a:pPr>
              <a:r>
                <a:rPr lang="en-US" sz="1400" dirty="0">
                  <a:solidFill>
                    <a:srgbClr val="296072"/>
                  </a:solidFill>
                  <a:latin typeface="Arial Black" panose="020B0A04020102020204" pitchFamily="34" charset="0"/>
                </a:rPr>
                <a:t>Concept</a:t>
              </a:r>
            </a:p>
            <a:p>
              <a:pPr>
                <a:lnSpc>
                  <a:spcPct val="150000"/>
                </a:lnSpc>
              </a:pPr>
              <a:r>
                <a:rPr lang="en-US" sz="1400" dirty="0">
                  <a:solidFill>
                    <a:srgbClr val="296072"/>
                  </a:solidFill>
                  <a:latin typeface="Arial Black" panose="020B0A04020102020204" pitchFamily="34" charset="0"/>
                </a:rPr>
                <a:t>Sustainability</a:t>
              </a:r>
            </a:p>
            <a:p>
              <a:pPr>
                <a:lnSpc>
                  <a:spcPct val="150000"/>
                </a:lnSpc>
              </a:pPr>
              <a:r>
                <a:rPr lang="en-US" sz="1400" dirty="0">
                  <a:solidFill>
                    <a:srgbClr val="296072"/>
                  </a:solidFill>
                  <a:latin typeface="Arial Black" panose="020B0A04020102020204" pitchFamily="34" charset="0"/>
                </a:rPr>
                <a:t>Safety</a:t>
              </a:r>
            </a:p>
          </p:txBody>
        </p:sp>
        <p:sp>
          <p:nvSpPr>
            <p:cNvPr id="10" name="Rectangle 9">
              <a:extLst>
                <a:ext uri="{FF2B5EF4-FFF2-40B4-BE49-F238E27FC236}">
                  <a16:creationId xmlns:a16="http://schemas.microsoft.com/office/drawing/2014/main" id="{A4442006-3C54-2EB2-1243-00D6A162DD88}"/>
                </a:ext>
              </a:extLst>
            </p:cNvPr>
            <p:cNvSpPr/>
            <p:nvPr/>
          </p:nvSpPr>
          <p:spPr>
            <a:xfrm>
              <a:off x="7397166" y="1184339"/>
              <a:ext cx="172630" cy="172630"/>
            </a:xfrm>
            <a:prstGeom prst="rect">
              <a:avLst/>
            </a:prstGeom>
            <a:solidFill>
              <a:schemeClr val="accent3"/>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tangle 21">
              <a:extLst>
                <a:ext uri="{FF2B5EF4-FFF2-40B4-BE49-F238E27FC236}">
                  <a16:creationId xmlns:a16="http://schemas.microsoft.com/office/drawing/2014/main" id="{20AD3A2E-BB50-0AF1-E7E7-F927917E39BE}"/>
                </a:ext>
              </a:extLst>
            </p:cNvPr>
            <p:cNvSpPr/>
            <p:nvPr/>
          </p:nvSpPr>
          <p:spPr>
            <a:xfrm>
              <a:off x="7397166" y="1507213"/>
              <a:ext cx="172630" cy="172630"/>
            </a:xfrm>
            <a:prstGeom prst="rect">
              <a:avLst/>
            </a:prstGeom>
            <a:solidFill>
              <a:schemeClr val="accent4"/>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tangle 22">
              <a:extLst>
                <a:ext uri="{FF2B5EF4-FFF2-40B4-BE49-F238E27FC236}">
                  <a16:creationId xmlns:a16="http://schemas.microsoft.com/office/drawing/2014/main" id="{C2A9D5C6-785B-64F2-8882-2512BAA8013F}"/>
                </a:ext>
              </a:extLst>
            </p:cNvPr>
            <p:cNvSpPr/>
            <p:nvPr/>
          </p:nvSpPr>
          <p:spPr>
            <a:xfrm>
              <a:off x="7397166" y="1830087"/>
              <a:ext cx="172630" cy="172630"/>
            </a:xfrm>
            <a:prstGeom prst="rect">
              <a:avLst/>
            </a:prstGeom>
            <a:solidFill>
              <a:schemeClr val="accent5"/>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tangle 23">
              <a:extLst>
                <a:ext uri="{FF2B5EF4-FFF2-40B4-BE49-F238E27FC236}">
                  <a16:creationId xmlns:a16="http://schemas.microsoft.com/office/drawing/2014/main" id="{20943F1B-BCC8-1731-3E0E-474077AB42DC}"/>
                </a:ext>
              </a:extLst>
            </p:cNvPr>
            <p:cNvSpPr/>
            <p:nvPr/>
          </p:nvSpPr>
          <p:spPr>
            <a:xfrm>
              <a:off x="7397166" y="2152961"/>
              <a:ext cx="172630" cy="172630"/>
            </a:xfrm>
            <a:prstGeom prst="rect">
              <a:avLst/>
            </a:prstGeom>
            <a:solidFill>
              <a:srgbClr val="C000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tangle 24">
              <a:extLst>
                <a:ext uri="{FF2B5EF4-FFF2-40B4-BE49-F238E27FC236}">
                  <a16:creationId xmlns:a16="http://schemas.microsoft.com/office/drawing/2014/main" id="{3E3B2C13-6C94-3EA3-588A-1F2C59FF8096}"/>
                </a:ext>
              </a:extLst>
            </p:cNvPr>
            <p:cNvSpPr/>
            <p:nvPr/>
          </p:nvSpPr>
          <p:spPr>
            <a:xfrm>
              <a:off x="7397166" y="2475835"/>
              <a:ext cx="172630" cy="172630"/>
            </a:xfrm>
            <a:prstGeom prst="rect">
              <a:avLst/>
            </a:prstGeom>
            <a:solidFill>
              <a:schemeClr val="tx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tangle 25">
              <a:extLst>
                <a:ext uri="{FF2B5EF4-FFF2-40B4-BE49-F238E27FC236}">
                  <a16:creationId xmlns:a16="http://schemas.microsoft.com/office/drawing/2014/main" id="{C188F9A4-DEF6-F216-F02B-CBB590C78339}"/>
                </a:ext>
              </a:extLst>
            </p:cNvPr>
            <p:cNvSpPr/>
            <p:nvPr/>
          </p:nvSpPr>
          <p:spPr>
            <a:xfrm>
              <a:off x="7397166" y="2798708"/>
              <a:ext cx="172630" cy="172630"/>
            </a:xfrm>
            <a:prstGeom prst="rect">
              <a:avLst/>
            </a:prstGeom>
            <a:solidFill>
              <a:schemeClr val="accent6"/>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7" name="Tekstvak 14">
            <a:extLst>
              <a:ext uri="{FF2B5EF4-FFF2-40B4-BE49-F238E27FC236}">
                <a16:creationId xmlns:a16="http://schemas.microsoft.com/office/drawing/2014/main" id="{BCBD2519-46CF-13BF-FEFB-42E850685D03}"/>
              </a:ext>
            </a:extLst>
          </p:cNvPr>
          <p:cNvSpPr txBox="1"/>
          <p:nvPr/>
        </p:nvSpPr>
        <p:spPr>
          <a:xfrm>
            <a:off x="6512195" y="1013478"/>
            <a:ext cx="1806817" cy="954107"/>
          </a:xfrm>
          <a:prstGeom prst="rect">
            <a:avLst/>
          </a:prstGeom>
          <a:noFill/>
        </p:spPr>
        <p:txBody>
          <a:bodyPr wrap="square" rtlCol="0">
            <a:spAutoFit/>
          </a:bodyPr>
          <a:lstStyle/>
          <a:p>
            <a:pPr algn="ctr"/>
            <a:r>
              <a:rPr lang="en-US" sz="1400" dirty="0">
                <a:solidFill>
                  <a:srgbClr val="296072"/>
                </a:solidFill>
                <a:latin typeface="Arial Black" panose="020B0A04020102020204" pitchFamily="34" charset="0"/>
              </a:rPr>
              <a:t>General expectations for web shops</a:t>
            </a:r>
          </a:p>
          <a:p>
            <a:pPr algn="ctr"/>
            <a:r>
              <a:rPr lang="en-US" sz="1400" dirty="0">
                <a:latin typeface="Arial Black" panose="020B0A04020102020204" pitchFamily="34" charset="0"/>
              </a:rPr>
              <a:t>“Must have”</a:t>
            </a:r>
            <a:endParaRPr lang="en-US" sz="300" dirty="0"/>
          </a:p>
        </p:txBody>
      </p:sp>
      <p:sp>
        <p:nvSpPr>
          <p:cNvPr id="28" name="Tekstvak 14">
            <a:extLst>
              <a:ext uri="{FF2B5EF4-FFF2-40B4-BE49-F238E27FC236}">
                <a16:creationId xmlns:a16="http://schemas.microsoft.com/office/drawing/2014/main" id="{92604786-9397-D826-9892-72FD624C665D}"/>
              </a:ext>
            </a:extLst>
          </p:cNvPr>
          <p:cNvSpPr txBox="1"/>
          <p:nvPr/>
        </p:nvSpPr>
        <p:spPr>
          <a:xfrm>
            <a:off x="6512195" y="5580892"/>
            <a:ext cx="1806817" cy="523220"/>
          </a:xfrm>
          <a:prstGeom prst="rect">
            <a:avLst/>
          </a:prstGeom>
          <a:noFill/>
        </p:spPr>
        <p:txBody>
          <a:bodyPr wrap="square" rtlCol="0">
            <a:spAutoFit/>
          </a:bodyPr>
          <a:lstStyle/>
          <a:p>
            <a:pPr algn="ctr"/>
            <a:r>
              <a:rPr lang="en-US" sz="1400" dirty="0">
                <a:solidFill>
                  <a:srgbClr val="296072"/>
                </a:solidFill>
                <a:latin typeface="Arial Black" panose="020B0A04020102020204" pitchFamily="34" charset="0"/>
              </a:rPr>
              <a:t>Potential differentiators</a:t>
            </a:r>
            <a:endParaRPr lang="en-US" sz="300" dirty="0">
              <a:solidFill>
                <a:srgbClr val="296072"/>
              </a:solidFill>
            </a:endParaRPr>
          </a:p>
        </p:txBody>
      </p:sp>
      <p:cxnSp>
        <p:nvCxnSpPr>
          <p:cNvPr id="29" name="Straight Arrow Connector 28">
            <a:extLst>
              <a:ext uri="{FF2B5EF4-FFF2-40B4-BE49-F238E27FC236}">
                <a16:creationId xmlns:a16="http://schemas.microsoft.com/office/drawing/2014/main" id="{1B5E425D-A9D7-1452-CBC6-F11AD47DFD7D}"/>
              </a:ext>
            </a:extLst>
          </p:cNvPr>
          <p:cNvCxnSpPr/>
          <p:nvPr/>
        </p:nvCxnSpPr>
        <p:spPr>
          <a:xfrm>
            <a:off x="7415603" y="1941606"/>
            <a:ext cx="0" cy="345404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kstvak 14">
            <a:extLst>
              <a:ext uri="{FF2B5EF4-FFF2-40B4-BE49-F238E27FC236}">
                <a16:creationId xmlns:a16="http://schemas.microsoft.com/office/drawing/2014/main" id="{D9E56DD7-742E-365D-735E-40C3E91889BB}"/>
              </a:ext>
            </a:extLst>
          </p:cNvPr>
          <p:cNvSpPr txBox="1"/>
          <p:nvPr/>
        </p:nvSpPr>
        <p:spPr>
          <a:xfrm>
            <a:off x="7921290" y="2021379"/>
            <a:ext cx="3599281" cy="1938992"/>
          </a:xfrm>
          <a:prstGeom prst="rect">
            <a:avLst/>
          </a:prstGeom>
          <a:noFill/>
        </p:spPr>
        <p:txBody>
          <a:bodyPr wrap="square" rtlCol="0">
            <a:spAutoFit/>
          </a:bodyPr>
          <a:lstStyle/>
          <a:p>
            <a:pPr algn="ctr"/>
            <a:r>
              <a:rPr lang="en-US" sz="2000" dirty="0">
                <a:solidFill>
                  <a:srgbClr val="296072"/>
                </a:solidFill>
                <a:latin typeface="Arial Black" panose="020B0A04020102020204" pitchFamily="34" charset="0"/>
              </a:rPr>
              <a:t>Transparency (pricing, costs &amp; personal data), logistics &amp; payment are the most important elements of a good web shop </a:t>
            </a:r>
            <a:endParaRPr lang="en-US" sz="2000" dirty="0">
              <a:solidFill>
                <a:srgbClr val="296072"/>
              </a:solidFill>
            </a:endParaRPr>
          </a:p>
        </p:txBody>
      </p:sp>
      <p:sp>
        <p:nvSpPr>
          <p:cNvPr id="2" name="Tekstvak 1">
            <a:extLst>
              <a:ext uri="{FF2B5EF4-FFF2-40B4-BE49-F238E27FC236}">
                <a16:creationId xmlns:a16="http://schemas.microsoft.com/office/drawing/2014/main" id="{7509E35C-ACCE-19BD-2427-71D2223E04FF}"/>
              </a:ext>
            </a:extLst>
          </p:cNvPr>
          <p:cNvSpPr txBox="1"/>
          <p:nvPr/>
        </p:nvSpPr>
        <p:spPr>
          <a:xfrm>
            <a:off x="8754894" y="830828"/>
            <a:ext cx="3054485" cy="646331"/>
          </a:xfrm>
          <a:prstGeom prst="rect">
            <a:avLst/>
          </a:prstGeom>
          <a:noFill/>
        </p:spPr>
        <p:txBody>
          <a:bodyPr wrap="square" rtlCol="0">
            <a:spAutoFit/>
          </a:bodyPr>
          <a:lstStyle/>
          <a:p>
            <a:r>
              <a:rPr lang="nl-BE" sz="1200" dirty="0">
                <a:solidFill>
                  <a:srgbClr val="296072"/>
                </a:solidFill>
              </a:rPr>
              <a:t>In </a:t>
            </a:r>
            <a:r>
              <a:rPr lang="nl-BE" sz="1200" dirty="0" err="1">
                <a:solidFill>
                  <a:srgbClr val="296072"/>
                </a:solidFill>
              </a:rPr>
              <a:t>general</a:t>
            </a:r>
            <a:r>
              <a:rPr lang="nl-BE" sz="1200" dirty="0">
                <a:solidFill>
                  <a:srgbClr val="296072"/>
                </a:solidFill>
              </a:rPr>
              <a:t> </a:t>
            </a:r>
            <a:r>
              <a:rPr lang="nl-BE" sz="1200" b="1" dirty="0">
                <a:solidFill>
                  <a:srgbClr val="296072"/>
                </a:solidFill>
              </a:rPr>
              <a:t>Dutch </a:t>
            </a:r>
            <a:r>
              <a:rPr lang="nl-BE" sz="1200" b="1" dirty="0" err="1">
                <a:solidFill>
                  <a:srgbClr val="296072"/>
                </a:solidFill>
              </a:rPr>
              <a:t>speaking</a:t>
            </a:r>
            <a:r>
              <a:rPr lang="nl-BE" sz="1200" b="1" dirty="0">
                <a:solidFill>
                  <a:srgbClr val="296072"/>
                </a:solidFill>
              </a:rPr>
              <a:t> </a:t>
            </a:r>
            <a:r>
              <a:rPr lang="nl-BE" sz="1200" b="1" dirty="0" err="1">
                <a:solidFill>
                  <a:srgbClr val="296072"/>
                </a:solidFill>
              </a:rPr>
              <a:t>people</a:t>
            </a:r>
            <a:r>
              <a:rPr lang="nl-BE" sz="1200" b="1" dirty="0">
                <a:solidFill>
                  <a:srgbClr val="296072"/>
                </a:solidFill>
              </a:rPr>
              <a:t> </a:t>
            </a:r>
            <a:r>
              <a:rPr lang="nl-BE" sz="1200" dirty="0" err="1">
                <a:solidFill>
                  <a:srgbClr val="296072"/>
                </a:solidFill>
              </a:rPr>
              <a:t>attach</a:t>
            </a:r>
            <a:r>
              <a:rPr lang="nl-BE" sz="1200" dirty="0">
                <a:solidFill>
                  <a:srgbClr val="296072"/>
                </a:solidFill>
              </a:rPr>
              <a:t> </a:t>
            </a:r>
            <a:r>
              <a:rPr lang="nl-BE" sz="1200" b="1" dirty="0">
                <a:solidFill>
                  <a:srgbClr val="296072"/>
                </a:solidFill>
              </a:rPr>
              <a:t>more </a:t>
            </a:r>
            <a:r>
              <a:rPr lang="nl-BE" sz="1200" b="1" dirty="0" err="1">
                <a:solidFill>
                  <a:srgbClr val="296072"/>
                </a:solidFill>
              </a:rPr>
              <a:t>importance</a:t>
            </a:r>
            <a:r>
              <a:rPr lang="nl-BE" sz="1200" b="1" dirty="0">
                <a:solidFill>
                  <a:srgbClr val="296072"/>
                </a:solidFill>
              </a:rPr>
              <a:t> </a:t>
            </a:r>
            <a:r>
              <a:rPr lang="nl-BE" sz="1200" dirty="0" err="1">
                <a:solidFill>
                  <a:srgbClr val="296072"/>
                </a:solidFill>
              </a:rPr>
              <a:t>to</a:t>
            </a:r>
            <a:r>
              <a:rPr lang="nl-BE" sz="1200" dirty="0">
                <a:solidFill>
                  <a:srgbClr val="296072"/>
                </a:solidFill>
              </a:rPr>
              <a:t> </a:t>
            </a:r>
            <a:r>
              <a:rPr lang="nl-BE" sz="1200" dirty="0" err="1">
                <a:solidFill>
                  <a:srgbClr val="296072"/>
                </a:solidFill>
              </a:rPr>
              <a:t>each</a:t>
            </a:r>
            <a:r>
              <a:rPr lang="nl-BE" sz="1200" dirty="0">
                <a:solidFill>
                  <a:srgbClr val="296072"/>
                </a:solidFill>
              </a:rPr>
              <a:t> of these </a:t>
            </a:r>
            <a:r>
              <a:rPr lang="nl-BE" sz="1200" dirty="0" err="1">
                <a:solidFill>
                  <a:srgbClr val="296072"/>
                </a:solidFill>
              </a:rPr>
              <a:t>elements</a:t>
            </a:r>
            <a:r>
              <a:rPr lang="nl-BE" sz="1200" dirty="0">
                <a:solidFill>
                  <a:srgbClr val="296072"/>
                </a:solidFill>
              </a:rPr>
              <a:t>.  </a:t>
            </a:r>
          </a:p>
        </p:txBody>
      </p:sp>
      <p:sp>
        <p:nvSpPr>
          <p:cNvPr id="30" name="Tekstvak 29">
            <a:extLst>
              <a:ext uri="{FF2B5EF4-FFF2-40B4-BE49-F238E27FC236}">
                <a16:creationId xmlns:a16="http://schemas.microsoft.com/office/drawing/2014/main" id="{9FAAE8F2-D039-132C-32A6-B05F9D3FC413}"/>
              </a:ext>
            </a:extLst>
          </p:cNvPr>
          <p:cNvSpPr txBox="1"/>
          <p:nvPr/>
        </p:nvSpPr>
        <p:spPr>
          <a:xfrm>
            <a:off x="8754894" y="1418691"/>
            <a:ext cx="3054485" cy="461665"/>
          </a:xfrm>
          <a:prstGeom prst="rect">
            <a:avLst/>
          </a:prstGeom>
          <a:noFill/>
        </p:spPr>
        <p:txBody>
          <a:bodyPr wrap="square" rtlCol="0">
            <a:spAutoFit/>
          </a:bodyPr>
          <a:lstStyle/>
          <a:p>
            <a:r>
              <a:rPr lang="nl-BE" sz="1200" b="1" dirty="0" err="1">
                <a:solidFill>
                  <a:srgbClr val="296072"/>
                </a:solidFill>
              </a:rPr>
              <a:t>Reliability</a:t>
            </a:r>
            <a:r>
              <a:rPr lang="nl-BE" sz="1200" b="1" dirty="0">
                <a:solidFill>
                  <a:srgbClr val="296072"/>
                </a:solidFill>
              </a:rPr>
              <a:t> of delivery </a:t>
            </a:r>
            <a:r>
              <a:rPr lang="nl-BE" sz="1200" dirty="0">
                <a:solidFill>
                  <a:srgbClr val="296072"/>
                </a:solidFill>
              </a:rPr>
              <a:t>is </a:t>
            </a:r>
            <a:r>
              <a:rPr lang="nl-BE" sz="1200" b="1" dirty="0">
                <a:solidFill>
                  <a:srgbClr val="296072"/>
                </a:solidFill>
              </a:rPr>
              <a:t>more important </a:t>
            </a:r>
            <a:r>
              <a:rPr lang="nl-BE" sz="1200" dirty="0" err="1">
                <a:solidFill>
                  <a:srgbClr val="296072"/>
                </a:solidFill>
              </a:rPr>
              <a:t>than</a:t>
            </a:r>
            <a:r>
              <a:rPr lang="nl-BE" sz="1200" dirty="0">
                <a:solidFill>
                  <a:srgbClr val="296072"/>
                </a:solidFill>
              </a:rPr>
              <a:t> </a:t>
            </a:r>
            <a:r>
              <a:rPr lang="nl-BE" sz="1200" b="1" dirty="0">
                <a:solidFill>
                  <a:srgbClr val="296072"/>
                </a:solidFill>
              </a:rPr>
              <a:t>speed</a:t>
            </a:r>
            <a:r>
              <a:rPr lang="nl-BE" sz="1200" dirty="0">
                <a:solidFill>
                  <a:srgbClr val="296072"/>
                </a:solidFill>
              </a:rPr>
              <a:t> of delivery. </a:t>
            </a:r>
          </a:p>
        </p:txBody>
      </p:sp>
    </p:spTree>
    <p:extLst>
      <p:ext uri="{BB962C8B-B14F-4D97-AF65-F5344CB8AC3E}">
        <p14:creationId xmlns:p14="http://schemas.microsoft.com/office/powerpoint/2010/main" val="836693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 name="Rechthoek 4">
            <a:extLst>
              <a:ext uri="{FF2B5EF4-FFF2-40B4-BE49-F238E27FC236}">
                <a16:creationId xmlns:a16="http://schemas.microsoft.com/office/drawing/2014/main" id="{CDB5F6BE-B100-8A79-D022-5EC7B1B5610D}"/>
              </a:ext>
            </a:extLst>
          </p:cNvPr>
          <p:cNvSpPr/>
          <p:nvPr/>
        </p:nvSpPr>
        <p:spPr>
          <a:xfrm>
            <a:off x="0" y="0"/>
            <a:ext cx="12192000" cy="6970734"/>
          </a:xfrm>
          <a:prstGeom prst="rect">
            <a:avLst/>
          </a:prstGeom>
          <a:solidFill>
            <a:srgbClr val="29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Google Shape;329;p20">
            <a:extLst>
              <a:ext uri="{FF2B5EF4-FFF2-40B4-BE49-F238E27FC236}">
                <a16:creationId xmlns:a16="http://schemas.microsoft.com/office/drawing/2014/main" id="{F6D72227-4F81-FF42-1F39-BE8B56EA7878}"/>
              </a:ext>
            </a:extLst>
          </p:cNvPr>
          <p:cNvSpPr txBox="1">
            <a:spLocks noGrp="1"/>
          </p:cNvSpPr>
          <p:nvPr>
            <p:ph type="title"/>
          </p:nvPr>
        </p:nvSpPr>
        <p:spPr>
          <a:xfrm>
            <a:off x="3382569" y="1252108"/>
            <a:ext cx="3651467" cy="18395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nl-NL" sz="2400" b="1" dirty="0">
                <a:solidFill>
                  <a:schemeClr val="bg1"/>
                </a:solidFill>
                <a:latin typeface="Montserrat" pitchFamily="2" charset="77"/>
                <a:sym typeface="Calibri"/>
              </a:rPr>
              <a:t>DELIVERY</a:t>
            </a:r>
            <a:endParaRPr b="1" dirty="0">
              <a:solidFill>
                <a:schemeClr val="bg1"/>
              </a:solidFill>
              <a:latin typeface="Montserrat" pitchFamily="2" charset="77"/>
            </a:endParaRPr>
          </a:p>
        </p:txBody>
      </p:sp>
      <p:sp>
        <p:nvSpPr>
          <p:cNvPr id="2" name="Google Shape;640;p60">
            <a:extLst>
              <a:ext uri="{FF2B5EF4-FFF2-40B4-BE49-F238E27FC236}">
                <a16:creationId xmlns:a16="http://schemas.microsoft.com/office/drawing/2014/main" id="{48541897-84CD-10F5-CE7C-8552C5BCDA3D}"/>
              </a:ext>
            </a:extLst>
          </p:cNvPr>
          <p:cNvSpPr txBox="1">
            <a:spLocks/>
          </p:cNvSpPr>
          <p:nvPr/>
        </p:nvSpPr>
        <p:spPr>
          <a:xfrm>
            <a:off x="3382569" y="2982912"/>
            <a:ext cx="6271178" cy="89217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EF8526"/>
              </a:buClr>
              <a:buSzPct val="100000"/>
            </a:pPr>
            <a:r>
              <a:rPr lang="nl-NL" sz="2400" b="1" dirty="0">
                <a:solidFill>
                  <a:schemeClr val="bg1"/>
                </a:solidFill>
                <a:latin typeface="Montserrat" pitchFamily="2" charset="77"/>
              </a:rPr>
              <a:t>Convenience  </a:t>
            </a:r>
            <a:br>
              <a:rPr lang="nl-NL" sz="2400" b="1" dirty="0">
                <a:solidFill>
                  <a:schemeClr val="bg1"/>
                </a:solidFill>
                <a:latin typeface="Montserrat" pitchFamily="2" charset="77"/>
              </a:rPr>
            </a:br>
            <a:r>
              <a:rPr lang="nl-NL" sz="2400" b="1" dirty="0">
                <a:solidFill>
                  <a:schemeClr val="bg1"/>
                </a:solidFill>
                <a:latin typeface="Montserrat" pitchFamily="2" charset="77"/>
              </a:rPr>
              <a:t>Speed </a:t>
            </a:r>
            <a:br>
              <a:rPr lang="nl-NL" sz="2400" b="1" dirty="0">
                <a:solidFill>
                  <a:schemeClr val="bg1"/>
                </a:solidFill>
                <a:latin typeface="Montserrat" pitchFamily="2" charset="77"/>
              </a:rPr>
            </a:br>
            <a:r>
              <a:rPr lang="nl-NL" sz="2400" b="1" dirty="0">
                <a:solidFill>
                  <a:schemeClr val="bg1"/>
                </a:solidFill>
                <a:latin typeface="Montserrat" pitchFamily="2" charset="77"/>
              </a:rPr>
              <a:t>Late </a:t>
            </a:r>
            <a:r>
              <a:rPr lang="nl-NL" sz="2400" b="1" dirty="0" err="1">
                <a:solidFill>
                  <a:schemeClr val="bg1"/>
                </a:solidFill>
                <a:latin typeface="Montserrat" pitchFamily="2" charset="77"/>
              </a:rPr>
              <a:t>cut-off</a:t>
            </a:r>
            <a:r>
              <a:rPr lang="nl-NL" sz="2400" b="1" dirty="0">
                <a:solidFill>
                  <a:schemeClr val="bg1"/>
                </a:solidFill>
                <a:latin typeface="Montserrat" pitchFamily="2" charset="77"/>
              </a:rPr>
              <a:t> time</a:t>
            </a:r>
            <a:br>
              <a:rPr lang="nl-NL" sz="2400" b="1" dirty="0">
                <a:solidFill>
                  <a:schemeClr val="bg1"/>
                </a:solidFill>
                <a:latin typeface="Montserrat" pitchFamily="2" charset="77"/>
              </a:rPr>
            </a:br>
            <a:r>
              <a:rPr lang="nl-NL" sz="2400" b="1" dirty="0">
                <a:solidFill>
                  <a:schemeClr val="bg1"/>
                </a:solidFill>
                <a:latin typeface="Montserrat" pitchFamily="2" charset="77"/>
              </a:rPr>
              <a:t>Information</a:t>
            </a:r>
          </a:p>
          <a:p>
            <a:pPr>
              <a:buClr>
                <a:srgbClr val="EF8526"/>
              </a:buClr>
              <a:buSzPct val="100000"/>
            </a:pPr>
            <a:r>
              <a:rPr lang="nl-NL" sz="2400" b="1" dirty="0" err="1">
                <a:solidFill>
                  <a:schemeClr val="bg1"/>
                </a:solidFill>
                <a:latin typeface="Montserrat" pitchFamily="2" charset="77"/>
              </a:rPr>
              <a:t>Sustainable</a:t>
            </a:r>
            <a:endParaRPr lang="nl-NL" sz="2400" b="1" dirty="0">
              <a:solidFill>
                <a:schemeClr val="bg1"/>
              </a:solidFill>
              <a:latin typeface="Montserrat" pitchFamily="2" charset="77"/>
            </a:endParaRPr>
          </a:p>
        </p:txBody>
      </p:sp>
      <p:pic>
        <p:nvPicPr>
          <p:cNvPr id="4" name="Afbeelding 3">
            <a:extLst>
              <a:ext uri="{FF2B5EF4-FFF2-40B4-BE49-F238E27FC236}">
                <a16:creationId xmlns:a16="http://schemas.microsoft.com/office/drawing/2014/main" id="{7BF5FD7F-140E-4ECB-4CC5-DDFCF0A2D5D1}"/>
              </a:ext>
            </a:extLst>
          </p:cNvPr>
          <p:cNvPicPr>
            <a:picLocks noChangeAspect="1"/>
          </p:cNvPicPr>
          <p:nvPr/>
        </p:nvPicPr>
        <p:blipFill>
          <a:blip r:embed="rId3"/>
          <a:stretch>
            <a:fillRect/>
          </a:stretch>
        </p:blipFill>
        <p:spPr>
          <a:xfrm>
            <a:off x="4445696" y="58616"/>
            <a:ext cx="6858000" cy="6858000"/>
          </a:xfrm>
          <a:prstGeom prst="rect">
            <a:avLst/>
          </a:prstGeom>
        </p:spPr>
      </p:pic>
    </p:spTree>
    <p:extLst>
      <p:ext uri="{BB962C8B-B14F-4D97-AF65-F5344CB8AC3E}">
        <p14:creationId xmlns:p14="http://schemas.microsoft.com/office/powerpoint/2010/main" val="2456010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62"/>
          <p:cNvPicPr preferRelativeResize="0"/>
          <p:nvPr/>
        </p:nvPicPr>
        <p:blipFill rotWithShape="1">
          <a:blip r:embed="rId3">
            <a:alphaModFix/>
          </a:blip>
          <a:srcRect/>
          <a:stretch/>
        </p:blipFill>
        <p:spPr>
          <a:xfrm>
            <a:off x="9647790" y="6267129"/>
            <a:ext cx="1717678" cy="321694"/>
          </a:xfrm>
          <a:prstGeom prst="rect">
            <a:avLst/>
          </a:prstGeom>
          <a:noFill/>
          <a:ln>
            <a:noFill/>
          </a:ln>
        </p:spPr>
      </p:pic>
      <p:pic>
        <p:nvPicPr>
          <p:cNvPr id="654" name="Google Shape;654;p62"/>
          <p:cNvPicPr preferRelativeResize="0"/>
          <p:nvPr/>
        </p:nvPicPr>
        <p:blipFill rotWithShape="1">
          <a:blip r:embed="rId4">
            <a:alphaModFix/>
          </a:blip>
          <a:srcRect/>
          <a:stretch/>
        </p:blipFill>
        <p:spPr>
          <a:xfrm>
            <a:off x="5185253" y="590871"/>
            <a:ext cx="6180215" cy="3503064"/>
          </a:xfrm>
          <a:prstGeom prst="rect">
            <a:avLst/>
          </a:prstGeom>
          <a:noFill/>
          <a:ln>
            <a:noFill/>
          </a:ln>
        </p:spPr>
      </p:pic>
      <p:pic>
        <p:nvPicPr>
          <p:cNvPr id="5" name="Afbeelding 4">
            <a:extLst>
              <a:ext uri="{FF2B5EF4-FFF2-40B4-BE49-F238E27FC236}">
                <a16:creationId xmlns:a16="http://schemas.microsoft.com/office/drawing/2014/main" id="{4D9B8F75-FAE5-61C6-126D-5279A3368F02}"/>
              </a:ext>
            </a:extLst>
          </p:cNvPr>
          <p:cNvPicPr>
            <a:picLocks noChangeAspect="1"/>
          </p:cNvPicPr>
          <p:nvPr/>
        </p:nvPicPr>
        <p:blipFill>
          <a:blip r:embed="rId5"/>
          <a:stretch>
            <a:fillRect/>
          </a:stretch>
        </p:blipFill>
        <p:spPr>
          <a:xfrm>
            <a:off x="754693" y="843468"/>
            <a:ext cx="4177391" cy="2997870"/>
          </a:xfrm>
          <a:prstGeom prst="rect">
            <a:avLst/>
          </a:prstGeom>
        </p:spPr>
      </p:pic>
      <p:pic>
        <p:nvPicPr>
          <p:cNvPr id="7" name="Afbeelding 6">
            <a:extLst>
              <a:ext uri="{FF2B5EF4-FFF2-40B4-BE49-F238E27FC236}">
                <a16:creationId xmlns:a16="http://schemas.microsoft.com/office/drawing/2014/main" id="{3FC60079-8ADA-5409-13DA-38DBB01C2450}"/>
              </a:ext>
            </a:extLst>
          </p:cNvPr>
          <p:cNvPicPr>
            <a:picLocks noChangeAspect="1"/>
          </p:cNvPicPr>
          <p:nvPr/>
        </p:nvPicPr>
        <p:blipFill>
          <a:blip r:embed="rId6"/>
          <a:stretch>
            <a:fillRect/>
          </a:stretch>
        </p:blipFill>
        <p:spPr>
          <a:xfrm>
            <a:off x="754692" y="4093935"/>
            <a:ext cx="4177391" cy="1966270"/>
          </a:xfrm>
          <a:prstGeom prst="rect">
            <a:avLst/>
          </a:prstGeom>
        </p:spPr>
      </p:pic>
      <p:pic>
        <p:nvPicPr>
          <p:cNvPr id="9" name="Afbeelding 8">
            <a:extLst>
              <a:ext uri="{FF2B5EF4-FFF2-40B4-BE49-F238E27FC236}">
                <a16:creationId xmlns:a16="http://schemas.microsoft.com/office/drawing/2014/main" id="{754D1BE4-8798-FC61-B0E3-C62EC13C547D}"/>
              </a:ext>
            </a:extLst>
          </p:cNvPr>
          <p:cNvPicPr>
            <a:picLocks noChangeAspect="1"/>
          </p:cNvPicPr>
          <p:nvPr/>
        </p:nvPicPr>
        <p:blipFill>
          <a:blip r:embed="rId7"/>
          <a:stretch>
            <a:fillRect/>
          </a:stretch>
        </p:blipFill>
        <p:spPr>
          <a:xfrm>
            <a:off x="5491946" y="4093935"/>
            <a:ext cx="2943080" cy="1954732"/>
          </a:xfrm>
          <a:prstGeom prst="rect">
            <a:avLst/>
          </a:prstGeom>
        </p:spPr>
      </p:pic>
      <p:pic>
        <p:nvPicPr>
          <p:cNvPr id="11" name="Afbeelding 10">
            <a:extLst>
              <a:ext uri="{FF2B5EF4-FFF2-40B4-BE49-F238E27FC236}">
                <a16:creationId xmlns:a16="http://schemas.microsoft.com/office/drawing/2014/main" id="{A87FB21D-0BFB-6138-FC32-4A59EFBE9764}"/>
              </a:ext>
            </a:extLst>
          </p:cNvPr>
          <p:cNvPicPr>
            <a:picLocks noChangeAspect="1"/>
          </p:cNvPicPr>
          <p:nvPr/>
        </p:nvPicPr>
        <p:blipFill>
          <a:blip r:embed="rId8"/>
          <a:stretch>
            <a:fillRect/>
          </a:stretch>
        </p:blipFill>
        <p:spPr>
          <a:xfrm>
            <a:off x="8741718" y="4093935"/>
            <a:ext cx="2623751" cy="1954732"/>
          </a:xfrm>
          <a:prstGeom prst="rect">
            <a:avLst/>
          </a:prstGeom>
        </p:spPr>
      </p:pic>
      <p:pic>
        <p:nvPicPr>
          <p:cNvPr id="3" name="B2C-B2B-WSP-BP-SP_bg.png" descr="B2C-B2B-WSP-BP-SP_bg.png">
            <a:extLst>
              <a:ext uri="{FF2B5EF4-FFF2-40B4-BE49-F238E27FC236}">
                <a16:creationId xmlns:a16="http://schemas.microsoft.com/office/drawing/2014/main" id="{44FD47B5-777E-7B76-E85F-EB8060986D48}"/>
              </a:ext>
            </a:extLst>
          </p:cNvPr>
          <p:cNvPicPr>
            <a:picLocks noChangeAspect="1"/>
          </p:cNvPicPr>
          <p:nvPr/>
        </p:nvPicPr>
        <p:blipFill>
          <a:blip r:embed="rId9"/>
          <a:stretch>
            <a:fillRect/>
          </a:stretch>
        </p:blipFill>
        <p:spPr>
          <a:xfrm>
            <a:off x="383265" y="6393084"/>
            <a:ext cx="285048" cy="285048"/>
          </a:xfrm>
          <a:prstGeom prst="rect">
            <a:avLst/>
          </a:prstGeom>
          <a:ln w="12700">
            <a:miter lim="400000"/>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61"/>
          <p:cNvSpPr txBox="1">
            <a:spLocks noGrp="1"/>
          </p:cNvSpPr>
          <p:nvPr>
            <p:ph type="title"/>
          </p:nvPr>
        </p:nvSpPr>
        <p:spPr>
          <a:xfrm>
            <a:off x="-82447" y="0"/>
            <a:ext cx="12356891" cy="1325563"/>
          </a:xfrm>
          <a:prstGeom prst="rect">
            <a:avLst/>
          </a:prstGeom>
          <a:solidFill>
            <a:srgbClr val="29607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Raleway Medium"/>
              <a:buNone/>
            </a:pPr>
            <a:r>
              <a:rPr lang="nl-NL" dirty="0">
                <a:solidFill>
                  <a:schemeClr val="lt1"/>
                </a:solidFill>
                <a:latin typeface="Raleway Medium"/>
                <a:ea typeface="Raleway Medium"/>
                <a:cs typeface="Raleway Medium"/>
                <a:sym typeface="Raleway Medium"/>
              </a:rPr>
              <a:t>	</a:t>
            </a:r>
            <a:r>
              <a:rPr lang="nl-NL" sz="3600" b="1" dirty="0" err="1">
                <a:solidFill>
                  <a:schemeClr val="lt1"/>
                </a:solidFill>
                <a:latin typeface="Montserrat" pitchFamily="2" charset="77"/>
                <a:ea typeface="Raleway Medium"/>
                <a:cs typeface="Raleway Medium"/>
                <a:sym typeface="Raleway Medium"/>
              </a:rPr>
              <a:t>Sending</a:t>
            </a:r>
            <a:r>
              <a:rPr lang="nl-NL" sz="3600" b="1" dirty="0">
                <a:solidFill>
                  <a:schemeClr val="lt1"/>
                </a:solidFill>
                <a:latin typeface="Montserrat" pitchFamily="2" charset="77"/>
                <a:ea typeface="Raleway Medium"/>
                <a:cs typeface="Raleway Medium"/>
                <a:sym typeface="Raleway Medium"/>
              </a:rPr>
              <a:t> – </a:t>
            </a:r>
            <a:r>
              <a:rPr lang="nl-NL" sz="3600" b="1" dirty="0" err="1">
                <a:solidFill>
                  <a:schemeClr val="lt1"/>
                </a:solidFill>
                <a:latin typeface="Montserrat" pitchFamily="2" charset="77"/>
                <a:ea typeface="Raleway Medium"/>
                <a:cs typeface="Raleway Medium"/>
                <a:sym typeface="Raleway Medium"/>
              </a:rPr>
              <a:t>with</a:t>
            </a:r>
            <a:r>
              <a:rPr lang="nl-NL" sz="3600" b="1" dirty="0">
                <a:solidFill>
                  <a:schemeClr val="lt1"/>
                </a:solidFill>
                <a:latin typeface="Montserrat" pitchFamily="2" charset="77"/>
                <a:ea typeface="Raleway Medium"/>
                <a:cs typeface="Raleway Medium"/>
                <a:sym typeface="Raleway Medium"/>
              </a:rPr>
              <a:t> </a:t>
            </a:r>
            <a:r>
              <a:rPr lang="nl-NL" sz="3600" b="1" dirty="0" err="1">
                <a:solidFill>
                  <a:schemeClr val="lt1"/>
                </a:solidFill>
                <a:latin typeface="Montserrat" pitchFamily="2" charset="77"/>
                <a:ea typeface="Raleway Medium"/>
                <a:cs typeface="Raleway Medium"/>
                <a:sym typeface="Raleway Medium"/>
              </a:rPr>
              <a:t>who</a:t>
            </a:r>
            <a:r>
              <a:rPr lang="nl-NL" sz="3600" b="1" dirty="0">
                <a:solidFill>
                  <a:schemeClr val="lt1"/>
                </a:solidFill>
                <a:latin typeface="Montserrat" pitchFamily="2" charset="77"/>
                <a:ea typeface="Raleway Medium"/>
                <a:cs typeface="Raleway Medium"/>
                <a:sym typeface="Raleway Medium"/>
              </a:rPr>
              <a:t>?</a:t>
            </a:r>
            <a:endParaRPr b="1" dirty="0">
              <a:latin typeface="Montserrat" pitchFamily="2" charset="77"/>
            </a:endParaRPr>
          </a:p>
        </p:txBody>
      </p:sp>
      <p:sp>
        <p:nvSpPr>
          <p:cNvPr id="646" name="Google Shape;646;p61"/>
          <p:cNvSpPr txBox="1">
            <a:spLocks noGrp="1"/>
          </p:cNvSpPr>
          <p:nvPr>
            <p:ph type="body" idx="1"/>
          </p:nvPr>
        </p:nvSpPr>
        <p:spPr>
          <a:xfrm>
            <a:off x="428571" y="1819862"/>
            <a:ext cx="11334857" cy="5038138"/>
          </a:xfrm>
          <a:prstGeom prst="rect">
            <a:avLst/>
          </a:prstGeom>
          <a:solidFill>
            <a:schemeClr val="lt1"/>
          </a:solidFill>
          <a:ln>
            <a:noFill/>
          </a:ln>
        </p:spPr>
        <p:txBody>
          <a:bodyPr spcFirstLastPara="1" wrap="square" lIns="91425" tIns="45700" rIns="91425" bIns="45700" anchor="t" anchorCtr="0">
            <a:normAutofit fontScale="55000" lnSpcReduction="20000"/>
          </a:bodyPr>
          <a:lstStyle/>
          <a:p>
            <a:pPr marL="457200" lvl="1" indent="0" algn="l" rtl="0">
              <a:lnSpc>
                <a:spcPct val="160000"/>
              </a:lnSpc>
              <a:spcBef>
                <a:spcPts val="0"/>
              </a:spcBef>
              <a:spcAft>
                <a:spcPts val="0"/>
              </a:spcAft>
              <a:buClr>
                <a:schemeClr val="dk1"/>
              </a:buClr>
              <a:buSzPct val="100000"/>
              <a:buNone/>
            </a:pPr>
            <a:r>
              <a:rPr lang="nl-NL" b="1" dirty="0">
                <a:latin typeface="Montserrat" pitchFamily="2" charset="77"/>
                <a:ea typeface="Raleway Medium"/>
                <a:cs typeface="Raleway Medium"/>
                <a:sym typeface="Raleway Medium"/>
              </a:rPr>
              <a:t>Start </a:t>
            </a:r>
            <a:r>
              <a:rPr lang="nl-NL" b="1" dirty="0" err="1">
                <a:latin typeface="Montserrat" pitchFamily="2" charset="77"/>
                <a:ea typeface="Raleway Medium"/>
                <a:cs typeface="Raleway Medium"/>
                <a:sym typeface="Raleway Medium"/>
              </a:rPr>
              <a:t>to</a:t>
            </a:r>
            <a:r>
              <a:rPr lang="nl-NL" b="1" dirty="0">
                <a:latin typeface="Montserrat" pitchFamily="2" charset="77"/>
                <a:ea typeface="Raleway Medium"/>
                <a:cs typeface="Raleway Medium"/>
                <a:sym typeface="Raleway Medium"/>
              </a:rPr>
              <a:t> </a:t>
            </a:r>
            <a:r>
              <a:rPr lang="nl-NL" b="1" dirty="0" err="1">
                <a:latin typeface="Montserrat" pitchFamily="2" charset="77"/>
                <a:ea typeface="Raleway Medium"/>
                <a:cs typeface="Raleway Medium"/>
                <a:sym typeface="Raleway Medium"/>
              </a:rPr>
              <a:t>send</a:t>
            </a:r>
            <a:r>
              <a:rPr lang="nl-NL" b="1" dirty="0">
                <a:latin typeface="Montserrat" pitchFamily="2" charset="77"/>
                <a:ea typeface="Raleway Medium"/>
                <a:cs typeface="Raleway Medium"/>
                <a:sym typeface="Raleway Medium"/>
              </a:rPr>
              <a:t>? </a:t>
            </a:r>
            <a:endParaRPr b="1" dirty="0">
              <a:latin typeface="Montserrat" pitchFamily="2" charset="77"/>
            </a:endParaRPr>
          </a:p>
          <a:p>
            <a:pPr marL="914400" lvl="2" indent="0" algn="l" rtl="0">
              <a:lnSpc>
                <a:spcPct val="160000"/>
              </a:lnSpc>
              <a:spcBef>
                <a:spcPts val="0"/>
              </a:spcBef>
              <a:spcAft>
                <a:spcPts val="0"/>
              </a:spcAft>
              <a:buClr>
                <a:schemeClr val="dk1"/>
              </a:buClr>
              <a:buSzPct val="100000"/>
              <a:buNone/>
            </a:pPr>
            <a:r>
              <a:rPr lang="nl-NL" dirty="0" err="1">
                <a:latin typeface="Montserrat" pitchFamily="2" charset="77"/>
                <a:ea typeface="Raleway Medium"/>
                <a:cs typeface="Raleway Medium"/>
                <a:sym typeface="Raleway Medium"/>
              </a:rPr>
              <a:t>bpost</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Postnl</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Dpd</a:t>
            </a:r>
            <a:r>
              <a:rPr lang="nl-NL" dirty="0">
                <a:latin typeface="Montserrat" pitchFamily="2" charset="77"/>
                <a:ea typeface="Raleway Medium"/>
                <a:cs typeface="Raleway Medium"/>
                <a:sym typeface="Raleway Medium"/>
              </a:rPr>
              <a:t>, GLS…</a:t>
            </a:r>
            <a:endParaRPr dirty="0">
              <a:latin typeface="Montserrat" pitchFamily="2" charset="77"/>
            </a:endParaRPr>
          </a:p>
          <a:p>
            <a:pPr marL="457200" lvl="1" indent="0" algn="l" rtl="0">
              <a:lnSpc>
                <a:spcPct val="160000"/>
              </a:lnSpc>
              <a:spcBef>
                <a:spcPts val="0"/>
              </a:spcBef>
              <a:spcAft>
                <a:spcPts val="0"/>
              </a:spcAft>
              <a:buClr>
                <a:schemeClr val="dk1"/>
              </a:buClr>
              <a:buSzPct val="100000"/>
              <a:buNone/>
            </a:pPr>
            <a:r>
              <a:rPr lang="nl-NL" b="1" dirty="0">
                <a:latin typeface="Montserrat" pitchFamily="2" charset="77"/>
                <a:ea typeface="Raleway Medium"/>
                <a:cs typeface="Raleway Medium"/>
                <a:sym typeface="Raleway Medium"/>
              </a:rPr>
              <a:t>Productafhankelijk: </a:t>
            </a:r>
            <a:endParaRPr b="1" dirty="0">
              <a:latin typeface="Montserrat" pitchFamily="2" charset="77"/>
            </a:endParaRPr>
          </a:p>
          <a:p>
            <a:pPr marL="914400" lvl="2" indent="0" algn="l" rtl="0">
              <a:lnSpc>
                <a:spcPct val="160000"/>
              </a:lnSpc>
              <a:spcBef>
                <a:spcPts val="0"/>
              </a:spcBef>
              <a:spcAft>
                <a:spcPts val="0"/>
              </a:spcAft>
              <a:buClr>
                <a:schemeClr val="dk1"/>
              </a:buClr>
              <a:buSzPct val="100000"/>
              <a:buNone/>
            </a:pPr>
            <a:r>
              <a:rPr lang="nl-NL" dirty="0">
                <a:latin typeface="Montserrat" pitchFamily="2" charset="77"/>
                <a:ea typeface="Raleway Medium"/>
                <a:cs typeface="Raleway Medium"/>
                <a:sym typeface="Raleway Medium"/>
              </a:rPr>
              <a:t>Large </a:t>
            </a:r>
            <a:r>
              <a:rPr lang="nl-NL" dirty="0" err="1">
                <a:latin typeface="Montserrat" pitchFamily="2" charset="77"/>
                <a:ea typeface="Raleway Medium"/>
                <a:cs typeface="Raleway Medium"/>
                <a:sym typeface="Raleway Medium"/>
              </a:rPr>
              <a:t>goods</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postnl@home</a:t>
            </a:r>
            <a:r>
              <a:rPr lang="nl-NL" dirty="0">
                <a:latin typeface="Montserrat" pitchFamily="2" charset="77"/>
                <a:ea typeface="Raleway Medium"/>
                <a:cs typeface="Raleway Medium"/>
                <a:sym typeface="Raleway Medium"/>
              </a:rPr>
              <a:t> / </a:t>
            </a:r>
            <a:r>
              <a:rPr lang="nl-NL" dirty="0" err="1">
                <a:latin typeface="Montserrat" pitchFamily="2" charset="77"/>
                <a:ea typeface="Raleway Medium"/>
                <a:cs typeface="Raleway Medium"/>
                <a:sym typeface="Raleway Medium"/>
              </a:rPr>
              <a:t>dynalogic</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bpost</a:t>
            </a:r>
            <a:r>
              <a:rPr lang="nl-NL" dirty="0">
                <a:latin typeface="Montserrat" pitchFamily="2" charset="77"/>
                <a:ea typeface="Raleway Medium"/>
                <a:cs typeface="Raleway Medium"/>
                <a:sym typeface="Raleway Medium"/>
              </a:rPr>
              <a:t>)/ BD </a:t>
            </a:r>
            <a:r>
              <a:rPr lang="nl-NL" dirty="0" err="1">
                <a:latin typeface="Montserrat" pitchFamily="2" charset="77"/>
                <a:ea typeface="Raleway Medium"/>
                <a:cs typeface="Raleway Medium"/>
                <a:sym typeface="Raleway Medium"/>
              </a:rPr>
              <a:t>Logistics</a:t>
            </a:r>
            <a:r>
              <a:rPr lang="nl-NL" dirty="0">
                <a:latin typeface="Montserrat" pitchFamily="2" charset="77"/>
                <a:ea typeface="Raleway Medium"/>
                <a:cs typeface="Raleway Medium"/>
                <a:sym typeface="Raleway Medium"/>
              </a:rPr>
              <a:t>…)</a:t>
            </a:r>
            <a:endParaRPr dirty="0">
              <a:latin typeface="Montserrat" pitchFamily="2" charset="77"/>
            </a:endParaRPr>
          </a:p>
          <a:p>
            <a:pPr marL="914400" lvl="2" indent="0" algn="l" rtl="0">
              <a:lnSpc>
                <a:spcPct val="160000"/>
              </a:lnSpc>
              <a:spcBef>
                <a:spcPts val="0"/>
              </a:spcBef>
              <a:spcAft>
                <a:spcPts val="0"/>
              </a:spcAft>
              <a:buClr>
                <a:schemeClr val="dk1"/>
              </a:buClr>
              <a:buSzPct val="100000"/>
              <a:buNone/>
            </a:pPr>
            <a:r>
              <a:rPr lang="nl-NL" dirty="0" err="1">
                <a:latin typeface="Montserrat" pitchFamily="2" charset="77"/>
                <a:ea typeface="Raleway Medium"/>
                <a:cs typeface="Raleway Medium"/>
                <a:sym typeface="Raleway Medium"/>
              </a:rPr>
              <a:t>Perishable</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goods</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Dynalogics</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Dpd</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fresh</a:t>
            </a:r>
            <a:r>
              <a:rPr lang="nl-NL" dirty="0">
                <a:latin typeface="Montserrat" pitchFamily="2" charset="77"/>
                <a:ea typeface="Raleway Medium"/>
                <a:cs typeface="Raleway Medium"/>
                <a:sym typeface="Raleway Medium"/>
              </a:rPr>
              <a:t>/BD </a:t>
            </a:r>
            <a:r>
              <a:rPr lang="nl-NL" dirty="0" err="1">
                <a:latin typeface="Montserrat" pitchFamily="2" charset="77"/>
                <a:ea typeface="Raleway Medium"/>
                <a:cs typeface="Raleway Medium"/>
                <a:sym typeface="Raleway Medium"/>
              </a:rPr>
              <a:t>fresh</a:t>
            </a:r>
            <a:r>
              <a:rPr lang="nl-NL" dirty="0">
                <a:latin typeface="Montserrat" pitchFamily="2" charset="77"/>
                <a:ea typeface="Raleway Medium"/>
                <a:cs typeface="Raleway Medium"/>
                <a:sym typeface="Raleway Medium"/>
              </a:rPr>
              <a:t>…</a:t>
            </a:r>
            <a:endParaRPr dirty="0">
              <a:latin typeface="Montserrat" pitchFamily="2" charset="77"/>
            </a:endParaRPr>
          </a:p>
          <a:p>
            <a:pPr marL="457200" lvl="1" indent="0" algn="l" rtl="0">
              <a:lnSpc>
                <a:spcPct val="160000"/>
              </a:lnSpc>
              <a:spcBef>
                <a:spcPts val="0"/>
              </a:spcBef>
              <a:spcAft>
                <a:spcPts val="0"/>
              </a:spcAft>
              <a:buClr>
                <a:schemeClr val="dk1"/>
              </a:buClr>
              <a:buSzPct val="100000"/>
              <a:buNone/>
            </a:pPr>
            <a:r>
              <a:rPr lang="nl-NL" b="1" dirty="0">
                <a:latin typeface="Montserrat" pitchFamily="2" charset="77"/>
                <a:ea typeface="Raleway Medium"/>
                <a:cs typeface="Raleway Medium"/>
                <a:sym typeface="Raleway Medium"/>
              </a:rPr>
              <a:t>Technical</a:t>
            </a:r>
            <a:endParaRPr b="1" dirty="0">
              <a:latin typeface="Montserrat" pitchFamily="2" charset="77"/>
            </a:endParaRPr>
          </a:p>
          <a:p>
            <a:pPr marL="914400" lvl="2" indent="0" algn="l" rtl="0">
              <a:lnSpc>
                <a:spcPct val="160000"/>
              </a:lnSpc>
              <a:spcBef>
                <a:spcPts val="0"/>
              </a:spcBef>
              <a:spcAft>
                <a:spcPts val="0"/>
              </a:spcAft>
              <a:buClr>
                <a:schemeClr val="dk1"/>
              </a:buClr>
              <a:buSzPct val="100000"/>
              <a:buNone/>
            </a:pPr>
            <a:r>
              <a:rPr lang="nl-NL" dirty="0">
                <a:latin typeface="Montserrat" pitchFamily="2" charset="77"/>
                <a:ea typeface="Raleway Medium"/>
                <a:cs typeface="Raleway Medium"/>
                <a:sym typeface="Raleway Medium"/>
              </a:rPr>
              <a:t>Integration </a:t>
            </a:r>
            <a:r>
              <a:rPr lang="nl-NL" dirty="0" err="1">
                <a:latin typeface="Montserrat" pitchFamily="2" charset="77"/>
                <a:ea typeface="Raleway Medium"/>
                <a:cs typeface="Raleway Medium"/>
                <a:sym typeface="Raleway Medium"/>
              </a:rPr>
              <a:t>with</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own</a:t>
            </a:r>
            <a:r>
              <a:rPr lang="nl-NL" dirty="0">
                <a:latin typeface="Montserrat" pitchFamily="2" charset="77"/>
                <a:ea typeface="Raleway Medium"/>
                <a:cs typeface="Raleway Medium"/>
                <a:sym typeface="Raleway Medium"/>
              </a:rPr>
              <a:t> webshop</a:t>
            </a:r>
            <a:endParaRPr dirty="0">
              <a:latin typeface="Montserrat" pitchFamily="2" charset="77"/>
            </a:endParaRPr>
          </a:p>
          <a:p>
            <a:pPr marL="457200" lvl="1" indent="0" algn="l" rtl="0">
              <a:lnSpc>
                <a:spcPct val="160000"/>
              </a:lnSpc>
              <a:spcBef>
                <a:spcPts val="0"/>
              </a:spcBef>
              <a:spcAft>
                <a:spcPts val="0"/>
              </a:spcAft>
              <a:buClr>
                <a:schemeClr val="dk1"/>
              </a:buClr>
              <a:buSzPct val="100000"/>
              <a:buNone/>
            </a:pPr>
            <a:r>
              <a:rPr lang="nl-BE" b="1" dirty="0">
                <a:latin typeface="Montserrat" pitchFamily="2" charset="77"/>
                <a:ea typeface="Raleway Medium"/>
                <a:cs typeface="Raleway Medium"/>
                <a:sym typeface="Raleway Medium"/>
              </a:rPr>
              <a:t>Number of orders</a:t>
            </a:r>
            <a:endParaRPr b="1" dirty="0">
              <a:latin typeface="Montserrat" pitchFamily="2" charset="77"/>
            </a:endParaRPr>
          </a:p>
          <a:p>
            <a:pPr marL="914400" lvl="2" indent="0" algn="l" rtl="0">
              <a:lnSpc>
                <a:spcPct val="160000"/>
              </a:lnSpc>
              <a:spcBef>
                <a:spcPts val="0"/>
              </a:spcBef>
              <a:spcAft>
                <a:spcPts val="0"/>
              </a:spcAft>
              <a:buClr>
                <a:schemeClr val="dk1"/>
              </a:buClr>
              <a:buSzPct val="100000"/>
              <a:buNone/>
            </a:pP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Sending</a:t>
            </a:r>
            <a:r>
              <a:rPr lang="nl-NL" dirty="0">
                <a:latin typeface="Montserrat" pitchFamily="2" charset="77"/>
                <a:ea typeface="Raleway Medium"/>
                <a:cs typeface="Raleway Medium"/>
                <a:sym typeface="Raleway Medium"/>
              </a:rPr>
              <a:t> tool : </a:t>
            </a:r>
            <a:r>
              <a:rPr lang="nl-NL" dirty="0" err="1">
                <a:latin typeface="Montserrat" pitchFamily="2" charset="77"/>
                <a:ea typeface="Raleway Medium"/>
                <a:cs typeface="Raleway Medium"/>
                <a:sym typeface="Raleway Medium"/>
              </a:rPr>
              <a:t>Sendcloud</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myparcel</a:t>
            </a:r>
            <a:r>
              <a:rPr lang="nl-NL" dirty="0">
                <a:latin typeface="Montserrat" pitchFamily="2" charset="77"/>
                <a:ea typeface="Raleway Medium"/>
                <a:cs typeface="Raleway Medium"/>
                <a:sym typeface="Raleway Medium"/>
              </a:rPr>
              <a:t>…</a:t>
            </a:r>
            <a:endParaRPr dirty="0">
              <a:latin typeface="Montserrat" pitchFamily="2" charset="77"/>
            </a:endParaRPr>
          </a:p>
          <a:p>
            <a:pPr marL="457200" lvl="1" indent="0" algn="l" rtl="0">
              <a:lnSpc>
                <a:spcPct val="160000"/>
              </a:lnSpc>
              <a:spcBef>
                <a:spcPts val="0"/>
              </a:spcBef>
              <a:spcAft>
                <a:spcPts val="0"/>
              </a:spcAft>
              <a:buClr>
                <a:schemeClr val="dk1"/>
              </a:buClr>
              <a:buSzPct val="100000"/>
              <a:buNone/>
            </a:pPr>
            <a:r>
              <a:rPr lang="nl-NL" b="1" dirty="0">
                <a:latin typeface="Montserrat" pitchFamily="2" charset="77"/>
                <a:ea typeface="Raleway Medium"/>
                <a:cs typeface="Raleway Medium"/>
                <a:sym typeface="Raleway Medium"/>
              </a:rPr>
              <a:t>Speed (Express /Same </a:t>
            </a:r>
            <a:r>
              <a:rPr lang="nl-NL" b="1" dirty="0" err="1">
                <a:latin typeface="Montserrat" pitchFamily="2" charset="77"/>
                <a:ea typeface="Raleway Medium"/>
                <a:cs typeface="Raleway Medium"/>
                <a:sym typeface="Raleway Medium"/>
              </a:rPr>
              <a:t>day</a:t>
            </a:r>
            <a:r>
              <a:rPr lang="nl-NL" b="1" dirty="0">
                <a:latin typeface="Montserrat" pitchFamily="2" charset="77"/>
                <a:ea typeface="Raleway Medium"/>
                <a:cs typeface="Raleway Medium"/>
                <a:sym typeface="Raleway Medium"/>
              </a:rPr>
              <a:t> Delivery)</a:t>
            </a:r>
            <a:endParaRPr b="1" dirty="0">
              <a:latin typeface="Montserrat" pitchFamily="2" charset="77"/>
            </a:endParaRPr>
          </a:p>
          <a:p>
            <a:pPr marL="914400" lvl="2" indent="0" algn="l" rtl="0">
              <a:lnSpc>
                <a:spcPct val="160000"/>
              </a:lnSpc>
              <a:spcBef>
                <a:spcPts val="0"/>
              </a:spcBef>
              <a:spcAft>
                <a:spcPts val="0"/>
              </a:spcAft>
              <a:buClr>
                <a:schemeClr val="dk1"/>
              </a:buClr>
              <a:buSzPct val="100000"/>
              <a:buNone/>
            </a:pPr>
            <a:r>
              <a:rPr lang="nl-NL" dirty="0">
                <a:latin typeface="Montserrat" pitchFamily="2" charset="77"/>
                <a:ea typeface="Raleway Medium"/>
                <a:cs typeface="Raleway Medium"/>
                <a:sym typeface="Raleway Medium"/>
              </a:rPr>
              <a:t>DHL Express/ UPS/ Trans Force </a:t>
            </a:r>
            <a:r>
              <a:rPr lang="nl-NL" dirty="0" err="1">
                <a:latin typeface="Montserrat" pitchFamily="2" charset="77"/>
                <a:ea typeface="Raleway Medium"/>
                <a:cs typeface="Raleway Medium"/>
                <a:sym typeface="Raleway Medium"/>
              </a:rPr>
              <a:t>Logistisc</a:t>
            </a:r>
            <a:r>
              <a:rPr lang="nl-NL" dirty="0">
                <a:latin typeface="Montserrat" pitchFamily="2" charset="77"/>
                <a:ea typeface="Raleway Medium"/>
                <a:cs typeface="Raleway Medium"/>
                <a:sym typeface="Raleway Medium"/>
              </a:rPr>
              <a:t>/ </a:t>
            </a:r>
            <a:endParaRPr dirty="0">
              <a:latin typeface="Montserrat" pitchFamily="2" charset="77"/>
            </a:endParaRPr>
          </a:p>
          <a:p>
            <a:pPr marL="457200" lvl="1" indent="0" algn="l" rtl="0">
              <a:lnSpc>
                <a:spcPct val="160000"/>
              </a:lnSpc>
              <a:spcBef>
                <a:spcPts val="0"/>
              </a:spcBef>
              <a:spcAft>
                <a:spcPts val="0"/>
              </a:spcAft>
              <a:buClr>
                <a:schemeClr val="dk1"/>
              </a:buClr>
              <a:buSzPct val="100000"/>
              <a:buNone/>
            </a:pPr>
            <a:r>
              <a:rPr lang="nl-NL" b="1" dirty="0" err="1">
                <a:latin typeface="Montserrat" pitchFamily="2" charset="77"/>
                <a:ea typeface="Raleway Medium"/>
                <a:cs typeface="Raleway Medium"/>
                <a:sym typeface="Raleway Medium"/>
              </a:rPr>
              <a:t>Location</a:t>
            </a:r>
            <a:endParaRPr b="1" dirty="0">
              <a:latin typeface="Montserrat" pitchFamily="2" charset="77"/>
            </a:endParaRPr>
          </a:p>
          <a:p>
            <a:pPr marL="914400" lvl="2" indent="0" algn="l" rtl="0">
              <a:lnSpc>
                <a:spcPct val="160000"/>
              </a:lnSpc>
              <a:spcBef>
                <a:spcPts val="0"/>
              </a:spcBef>
              <a:spcAft>
                <a:spcPts val="0"/>
              </a:spcAft>
              <a:buClr>
                <a:schemeClr val="dk1"/>
              </a:buClr>
              <a:buSzPct val="100000"/>
              <a:buNone/>
            </a:pPr>
            <a:r>
              <a:rPr lang="nl-NL" dirty="0">
                <a:latin typeface="Montserrat" pitchFamily="2" charset="77"/>
                <a:ea typeface="Raleway Medium"/>
                <a:cs typeface="Raleway Medium"/>
                <a:sym typeface="Raleway Medium"/>
              </a:rPr>
              <a:t>Internationale </a:t>
            </a:r>
            <a:r>
              <a:rPr lang="nl-NL" dirty="0" err="1">
                <a:latin typeface="Montserrat" pitchFamily="2" charset="77"/>
                <a:ea typeface="Raleway Medium"/>
                <a:cs typeface="Raleway Medium"/>
                <a:sym typeface="Raleway Medium"/>
              </a:rPr>
              <a:t>specialisation</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Asendia</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fr</a:t>
            </a:r>
            <a:r>
              <a:rPr lang="nl-NL" dirty="0">
                <a:latin typeface="Montserrat" pitchFamily="2" charset="77"/>
                <a:ea typeface="Raleway Medium"/>
                <a:cs typeface="Raleway Medium"/>
                <a:sym typeface="Raleway Medium"/>
              </a:rPr>
              <a:t>/</a:t>
            </a:r>
            <a:r>
              <a:rPr lang="nl-NL" dirty="0" err="1">
                <a:latin typeface="Montserrat" pitchFamily="2" charset="77"/>
                <a:ea typeface="Raleway Medium"/>
                <a:cs typeface="Raleway Medium"/>
                <a:sym typeface="Raleway Medium"/>
              </a:rPr>
              <a:t>swiss</a:t>
            </a:r>
            <a:r>
              <a:rPr lang="nl-NL" dirty="0">
                <a:latin typeface="Montserrat" pitchFamily="2" charset="77"/>
                <a:ea typeface="Raleway Medium"/>
                <a:cs typeface="Raleway Medium"/>
                <a:sym typeface="Raleway Medium"/>
              </a:rPr>
              <a:t> // DHL: Duitsland // UPS/ </a:t>
            </a:r>
            <a:r>
              <a:rPr lang="nl-NL" dirty="0" err="1">
                <a:latin typeface="Montserrat" pitchFamily="2" charset="77"/>
                <a:ea typeface="Raleway Medium"/>
                <a:cs typeface="Raleway Medium"/>
                <a:sym typeface="Raleway Medium"/>
              </a:rPr>
              <a:t>DHl</a:t>
            </a:r>
            <a:r>
              <a:rPr lang="nl-NL" dirty="0">
                <a:latin typeface="Montserrat" pitchFamily="2" charset="77"/>
                <a:ea typeface="Raleway Medium"/>
                <a:cs typeface="Raleway Medium"/>
                <a:sym typeface="Raleway Medium"/>
              </a:rPr>
              <a:t>: worldwide…)</a:t>
            </a:r>
            <a:endParaRPr dirty="0">
              <a:latin typeface="Montserrat" pitchFamily="2" charset="77"/>
            </a:endParaRPr>
          </a:p>
          <a:p>
            <a:pPr marL="457200" lvl="1" indent="0" algn="l" rtl="0">
              <a:lnSpc>
                <a:spcPct val="160000"/>
              </a:lnSpc>
              <a:spcBef>
                <a:spcPts val="0"/>
              </a:spcBef>
              <a:spcAft>
                <a:spcPts val="0"/>
              </a:spcAft>
              <a:buClr>
                <a:schemeClr val="dk1"/>
              </a:buClr>
              <a:buSzPct val="100000"/>
              <a:buNone/>
            </a:pPr>
            <a:r>
              <a:rPr lang="nl-BE" b="1" dirty="0">
                <a:latin typeface="Montserrat" pitchFamily="2" charset="77"/>
                <a:ea typeface="Raleway Medium"/>
                <a:cs typeface="Raleway Medium"/>
                <a:sym typeface="Raleway Medium"/>
              </a:rPr>
              <a:t>Sustainable</a:t>
            </a:r>
            <a:endParaRPr b="1" dirty="0">
              <a:latin typeface="Montserrat" pitchFamily="2" charset="77"/>
            </a:endParaRPr>
          </a:p>
          <a:p>
            <a:pPr marL="914400" lvl="2" indent="0" algn="l" rtl="0">
              <a:lnSpc>
                <a:spcPct val="160000"/>
              </a:lnSpc>
              <a:spcBef>
                <a:spcPts val="0"/>
              </a:spcBef>
              <a:spcAft>
                <a:spcPts val="0"/>
              </a:spcAft>
              <a:buClr>
                <a:schemeClr val="dk1"/>
              </a:buClr>
              <a:buSzPct val="100000"/>
              <a:buNone/>
            </a:pPr>
            <a:r>
              <a:rPr lang="nl-NL" dirty="0">
                <a:latin typeface="Montserrat" pitchFamily="2" charset="77"/>
                <a:ea typeface="Raleway Medium"/>
                <a:cs typeface="Raleway Medium"/>
                <a:sym typeface="Raleway Medium"/>
              </a:rPr>
              <a:t>Bike (</a:t>
            </a:r>
            <a:r>
              <a:rPr lang="nl-NL" dirty="0" err="1">
                <a:latin typeface="Montserrat" pitchFamily="2" charset="77"/>
                <a:ea typeface="Raleway Medium"/>
                <a:cs typeface="Raleway Medium"/>
                <a:sym typeface="Raleway Medium"/>
              </a:rPr>
              <a:t>bvb</a:t>
            </a:r>
            <a:r>
              <a:rPr lang="nl-NL" dirty="0">
                <a:latin typeface="Montserrat" pitchFamily="2" charset="77"/>
                <a:ea typeface="Raleway Medium"/>
                <a:cs typeface="Raleway Medium"/>
                <a:sym typeface="Raleway Medium"/>
              </a:rPr>
              <a:t>. Cargovelo,..) </a:t>
            </a:r>
            <a:endParaRPr dirty="0">
              <a:latin typeface="Montserrat" pitchFamily="2" charset="77"/>
            </a:endParaRPr>
          </a:p>
          <a:p>
            <a:pPr marL="914400" lvl="2" indent="0" algn="l" rtl="0">
              <a:lnSpc>
                <a:spcPct val="160000"/>
              </a:lnSpc>
              <a:spcBef>
                <a:spcPts val="0"/>
              </a:spcBef>
              <a:spcAft>
                <a:spcPts val="0"/>
              </a:spcAft>
              <a:buClr>
                <a:schemeClr val="dk1"/>
              </a:buClr>
              <a:buSzPct val="100000"/>
              <a:buNone/>
            </a:pPr>
            <a:r>
              <a:rPr lang="nl-NL" dirty="0" err="1">
                <a:latin typeface="Montserrat" pitchFamily="2" charset="77"/>
                <a:ea typeface="Raleway Medium"/>
                <a:cs typeface="Raleway Medium"/>
                <a:sym typeface="Raleway Medium"/>
              </a:rPr>
              <a:t>Budbee</a:t>
            </a:r>
            <a:r>
              <a:rPr lang="nl-NL" dirty="0">
                <a:latin typeface="Montserrat" pitchFamily="2" charset="77"/>
                <a:ea typeface="Raleway Medium"/>
                <a:cs typeface="Raleway Medium"/>
                <a:sym typeface="Raleway Medium"/>
              </a:rPr>
              <a:t>: </a:t>
            </a:r>
            <a:r>
              <a:rPr lang="nl-NL" dirty="0" err="1">
                <a:latin typeface="Montserrat" pitchFamily="2" charset="77"/>
                <a:ea typeface="Raleway Medium"/>
                <a:cs typeface="Raleway Medium"/>
                <a:sym typeface="Raleway Medium"/>
              </a:rPr>
              <a:t>sustainable</a:t>
            </a:r>
            <a:r>
              <a:rPr lang="nl-NL" dirty="0">
                <a:latin typeface="Montserrat" pitchFamily="2" charset="77"/>
                <a:ea typeface="Raleway Medium"/>
                <a:cs typeface="Raleway Medium"/>
                <a:sym typeface="Raleway Medium"/>
              </a:rPr>
              <a:t> evening delivery (timeframe)</a:t>
            </a:r>
          </a:p>
          <a:p>
            <a:pPr marL="914400" lvl="2" indent="0" algn="l" rtl="0">
              <a:lnSpc>
                <a:spcPct val="160000"/>
              </a:lnSpc>
              <a:spcBef>
                <a:spcPts val="0"/>
              </a:spcBef>
              <a:spcAft>
                <a:spcPts val="0"/>
              </a:spcAft>
              <a:buClr>
                <a:schemeClr val="dk1"/>
              </a:buClr>
              <a:buSzPct val="100000"/>
              <a:buNone/>
            </a:pPr>
            <a:r>
              <a:rPr lang="nl-NL" dirty="0" err="1">
                <a:latin typeface="Montserrat" pitchFamily="2" charset="77"/>
                <a:cs typeface="Raleway Medium"/>
                <a:sym typeface="Raleway Medium"/>
              </a:rPr>
              <a:t>Ciy</a:t>
            </a:r>
            <a:r>
              <a:rPr lang="nl-NL" dirty="0">
                <a:latin typeface="Montserrat" pitchFamily="2" charset="77"/>
                <a:cs typeface="Raleway Medium"/>
                <a:sym typeface="Raleway Medium"/>
              </a:rPr>
              <a:t> </a:t>
            </a:r>
            <a:r>
              <a:rPr lang="nl-NL" dirty="0" err="1">
                <a:latin typeface="Montserrat" pitchFamily="2" charset="77"/>
                <a:cs typeface="Raleway Medium"/>
                <a:sym typeface="Raleway Medium"/>
              </a:rPr>
              <a:t>distribution</a:t>
            </a:r>
            <a:r>
              <a:rPr lang="nl-NL" dirty="0">
                <a:latin typeface="Montserrat" pitchFamily="2" charset="77"/>
                <a:cs typeface="Raleway Medium"/>
                <a:sym typeface="Raleway Medium"/>
              </a:rPr>
              <a:t> (</a:t>
            </a:r>
            <a:r>
              <a:rPr lang="nl-NL" dirty="0" err="1">
                <a:latin typeface="Montserrat" pitchFamily="2" charset="77"/>
                <a:cs typeface="Raleway Medium"/>
                <a:sym typeface="Raleway Medium"/>
              </a:rPr>
              <a:t>Citydepot</a:t>
            </a:r>
            <a:r>
              <a:rPr lang="nl-NL" dirty="0">
                <a:latin typeface="Montserrat" pitchFamily="2" charset="77"/>
                <a:cs typeface="Raleway Medium"/>
                <a:sym typeface="Raleway Medium"/>
              </a:rPr>
              <a:t>)</a:t>
            </a:r>
          </a:p>
          <a:p>
            <a:pPr marL="914400" lvl="2" indent="0" algn="l" rtl="0">
              <a:lnSpc>
                <a:spcPct val="160000"/>
              </a:lnSpc>
              <a:spcBef>
                <a:spcPts val="0"/>
              </a:spcBef>
              <a:spcAft>
                <a:spcPts val="0"/>
              </a:spcAft>
              <a:buClr>
                <a:schemeClr val="dk1"/>
              </a:buClr>
              <a:buSzPct val="100000"/>
              <a:buNone/>
            </a:pPr>
            <a:r>
              <a:rPr lang="nl-NL" dirty="0" err="1">
                <a:latin typeface="Montserrat" pitchFamily="2" charset="77"/>
                <a:cs typeface="Raleway Medium"/>
                <a:sym typeface="Raleway Medium"/>
              </a:rPr>
              <a:t>Ecozone</a:t>
            </a:r>
            <a:r>
              <a:rPr lang="nl-NL" dirty="0">
                <a:latin typeface="Montserrat" pitchFamily="2" charset="77"/>
                <a:cs typeface="Raleway Medium"/>
                <a:sym typeface="Raleway Medium"/>
              </a:rPr>
              <a:t> </a:t>
            </a:r>
            <a:r>
              <a:rPr lang="nl-NL" dirty="0" err="1">
                <a:latin typeface="Montserrat" pitchFamily="2" charset="77"/>
                <a:cs typeface="Raleway Medium"/>
                <a:sym typeface="Raleway Medium"/>
              </a:rPr>
              <a:t>bpost</a:t>
            </a:r>
            <a:endParaRPr dirty="0">
              <a:latin typeface="Montserrat" pitchFamily="2" charset="77"/>
            </a:endParaRPr>
          </a:p>
          <a:p>
            <a:pPr marL="457200" lvl="1" indent="0" algn="l" rtl="0">
              <a:lnSpc>
                <a:spcPct val="160000"/>
              </a:lnSpc>
              <a:spcBef>
                <a:spcPts val="0"/>
              </a:spcBef>
              <a:spcAft>
                <a:spcPts val="0"/>
              </a:spcAft>
              <a:buClr>
                <a:schemeClr val="dk1"/>
              </a:buClr>
              <a:buSzPct val="100000"/>
              <a:buNone/>
            </a:pPr>
            <a:endParaRPr dirty="0">
              <a:latin typeface="Montserrat" pitchFamily="2" charset="77"/>
              <a:ea typeface="Raleway Medium"/>
              <a:cs typeface="Raleway Medium"/>
              <a:sym typeface="Raleway Medium"/>
            </a:endParaRPr>
          </a:p>
          <a:p>
            <a:pPr marL="685800" lvl="1" indent="-133350" algn="l" rtl="0">
              <a:lnSpc>
                <a:spcPct val="160000"/>
              </a:lnSpc>
              <a:spcBef>
                <a:spcPts val="0"/>
              </a:spcBef>
              <a:spcAft>
                <a:spcPts val="0"/>
              </a:spcAft>
              <a:buClr>
                <a:schemeClr val="dk1"/>
              </a:buClr>
              <a:buSzPct val="100000"/>
              <a:buNone/>
            </a:pPr>
            <a:endParaRPr dirty="0">
              <a:latin typeface="Raleway Medium"/>
              <a:ea typeface="Raleway Medium"/>
              <a:cs typeface="Raleway Medium"/>
              <a:sym typeface="Raleway Medium"/>
            </a:endParaRPr>
          </a:p>
          <a:p>
            <a:pPr marL="228600" lvl="0" indent="-117475" algn="l" rtl="0">
              <a:lnSpc>
                <a:spcPct val="160000"/>
              </a:lnSpc>
              <a:spcBef>
                <a:spcPts val="0"/>
              </a:spcBef>
              <a:spcAft>
                <a:spcPts val="0"/>
              </a:spcAft>
              <a:buClr>
                <a:schemeClr val="dk1"/>
              </a:buClr>
              <a:buSzPct val="100000"/>
              <a:buNone/>
            </a:pPr>
            <a:endParaRPr dirty="0">
              <a:latin typeface="Raleway Medium"/>
              <a:ea typeface="Raleway Medium"/>
              <a:cs typeface="Raleway Medium"/>
              <a:sym typeface="Raleway Medium"/>
            </a:endParaRPr>
          </a:p>
        </p:txBody>
      </p:sp>
      <p:sp>
        <p:nvSpPr>
          <p:cNvPr id="647" name="Google Shape;647;p61"/>
          <p:cNvSpPr/>
          <p:nvPr/>
        </p:nvSpPr>
        <p:spPr>
          <a:xfrm>
            <a:off x="3595244" y="1231590"/>
            <a:ext cx="9528748" cy="479940"/>
          </a:xfrm>
          <a:prstGeom prst="rect">
            <a:avLst/>
          </a:prstGeom>
          <a:noFill/>
          <a:ln>
            <a:noFill/>
          </a:ln>
        </p:spPr>
        <p:txBody>
          <a:bodyPr spcFirstLastPara="1" wrap="square" lIns="91425" tIns="45700" rIns="91425" bIns="45700" anchor="t" anchorCtr="0">
            <a:spAutoFit/>
          </a:bodyPr>
          <a:lstStyle/>
          <a:p>
            <a:pPr marL="457200" marR="0" lvl="1" indent="0" algn="l" rtl="0">
              <a:lnSpc>
                <a:spcPct val="160000"/>
              </a:lnSpc>
              <a:spcBef>
                <a:spcPts val="0"/>
              </a:spcBef>
              <a:spcAft>
                <a:spcPts val="0"/>
              </a:spcAft>
              <a:buNone/>
            </a:pPr>
            <a:r>
              <a:rPr lang="nl-NL" sz="1800" b="0" i="0" u="sng" strike="noStrike" cap="none" dirty="0">
                <a:solidFill>
                  <a:schemeClr val="dk1"/>
                </a:solidFill>
                <a:latin typeface="Raleway Medium"/>
                <a:ea typeface="Raleway Medium"/>
                <a:cs typeface="Raleway Medium"/>
                <a:sym typeface="Raleway Medium"/>
                <a:hlinkClick r:id="rId3">
                  <a:extLst>
                    <a:ext uri="{A12FA001-AC4F-418D-AE19-62706E023703}">
                      <ahyp:hlinkClr xmlns:ahyp="http://schemas.microsoft.com/office/drawing/2018/hyperlinkcolor" val="tx"/>
                    </a:ext>
                  </a:extLst>
                </a:hlinkClick>
              </a:rPr>
              <a:t>www.safeshops.be/nl/overzicht-verzenddiensten-voor-webshops</a:t>
            </a:r>
            <a:endParaRPr sz="1800" b="0" i="0" u="none" strike="noStrike" cap="none" dirty="0">
              <a:solidFill>
                <a:schemeClr val="dk1"/>
              </a:solidFill>
              <a:latin typeface="Raleway Medium"/>
              <a:ea typeface="Raleway Medium"/>
              <a:cs typeface="Raleway Medium"/>
              <a:sym typeface="Raleway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64"/>
          <p:cNvSpPr txBox="1">
            <a:spLocks noGrp="1"/>
          </p:cNvSpPr>
          <p:nvPr>
            <p:ph type="body" idx="1"/>
          </p:nvPr>
        </p:nvSpPr>
        <p:spPr>
          <a:xfrm>
            <a:off x="1023551" y="2131361"/>
            <a:ext cx="10515600"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400"/>
              <a:buFont typeface="Calibri"/>
              <a:buNone/>
            </a:pPr>
            <a:r>
              <a:rPr lang="nl-NL" sz="1800" dirty="0">
                <a:latin typeface="Montserrat" pitchFamily="2" charset="77"/>
              </a:rPr>
              <a:t>Standaard 14 dagen</a:t>
            </a:r>
            <a:endParaRPr sz="2000" dirty="0">
              <a:latin typeface="Montserrat" pitchFamily="2" charset="77"/>
            </a:endParaRPr>
          </a:p>
          <a:p>
            <a:pPr marL="0" marR="0" lvl="0" indent="0" algn="l" rtl="0">
              <a:lnSpc>
                <a:spcPct val="100000"/>
              </a:lnSpc>
              <a:spcBef>
                <a:spcPts val="0"/>
              </a:spcBef>
              <a:spcAft>
                <a:spcPts val="0"/>
              </a:spcAft>
              <a:buClr>
                <a:schemeClr val="dk1"/>
              </a:buClr>
              <a:buSzPts val="2400"/>
              <a:buFont typeface="Calibri"/>
              <a:buNone/>
            </a:pPr>
            <a:endParaRPr sz="1800" dirty="0">
              <a:latin typeface="Montserrat" pitchFamily="2" charset="77"/>
            </a:endParaRPr>
          </a:p>
          <a:p>
            <a:pPr marL="0" marR="0" lvl="0" indent="0" algn="l" rtl="0">
              <a:lnSpc>
                <a:spcPct val="100000"/>
              </a:lnSpc>
              <a:spcBef>
                <a:spcPts val="0"/>
              </a:spcBef>
              <a:spcAft>
                <a:spcPts val="0"/>
              </a:spcAft>
              <a:buClr>
                <a:schemeClr val="dk1"/>
              </a:buClr>
              <a:buSzPts val="2400"/>
              <a:buFont typeface="Calibri"/>
              <a:buNone/>
            </a:pPr>
            <a:r>
              <a:rPr lang="nl-NL" sz="1800" dirty="0">
                <a:latin typeface="Montserrat" pitchFamily="2" charset="77"/>
              </a:rPr>
              <a:t>Uitzonderingen op bedenktermijn (food / op maat / software/…)</a:t>
            </a:r>
            <a:endParaRPr sz="2000" dirty="0">
              <a:latin typeface="Montserrat" pitchFamily="2" charset="77"/>
            </a:endParaRPr>
          </a:p>
          <a:p>
            <a:pPr marL="0" marR="0" lvl="0" indent="0" algn="l" rtl="0">
              <a:lnSpc>
                <a:spcPct val="100000"/>
              </a:lnSpc>
              <a:spcBef>
                <a:spcPts val="0"/>
              </a:spcBef>
              <a:spcAft>
                <a:spcPts val="0"/>
              </a:spcAft>
              <a:buClr>
                <a:schemeClr val="dk1"/>
              </a:buClr>
              <a:buSzPts val="2400"/>
              <a:buFont typeface="Calibri"/>
              <a:buNone/>
            </a:pPr>
            <a:endParaRPr sz="1800" dirty="0">
              <a:latin typeface="Montserrat" pitchFamily="2" charset="77"/>
            </a:endParaRPr>
          </a:p>
          <a:p>
            <a:pPr marL="0" marR="0" lvl="0" indent="0" algn="l" rtl="0">
              <a:lnSpc>
                <a:spcPct val="100000"/>
              </a:lnSpc>
              <a:spcBef>
                <a:spcPts val="0"/>
              </a:spcBef>
              <a:spcAft>
                <a:spcPts val="0"/>
              </a:spcAft>
              <a:buClr>
                <a:schemeClr val="dk1"/>
              </a:buClr>
              <a:buSzPts val="2400"/>
              <a:buFont typeface="Calibri"/>
              <a:buNone/>
            </a:pPr>
            <a:r>
              <a:rPr lang="nl-NL" sz="1800" dirty="0">
                <a:latin typeface="Montserrat" pitchFamily="2" charset="77"/>
              </a:rPr>
              <a:t>Langere retourperiodes </a:t>
            </a:r>
            <a:endParaRPr sz="2000" dirty="0">
              <a:latin typeface="Montserrat" pitchFamily="2" charset="77"/>
            </a:endParaRPr>
          </a:p>
          <a:p>
            <a:pPr marL="0" marR="0" lvl="0" indent="0" algn="l" rtl="0">
              <a:lnSpc>
                <a:spcPct val="100000"/>
              </a:lnSpc>
              <a:spcBef>
                <a:spcPts val="0"/>
              </a:spcBef>
              <a:spcAft>
                <a:spcPts val="0"/>
              </a:spcAft>
              <a:buClr>
                <a:schemeClr val="dk1"/>
              </a:buClr>
              <a:buSzPts val="2400"/>
              <a:buFont typeface="Calibri"/>
              <a:buNone/>
            </a:pPr>
            <a:endParaRPr sz="1800" dirty="0">
              <a:latin typeface="Montserrat" pitchFamily="2" charset="77"/>
            </a:endParaRPr>
          </a:p>
          <a:p>
            <a:pPr marL="0" marR="0" lvl="0" indent="0" algn="l" rtl="0">
              <a:lnSpc>
                <a:spcPct val="100000"/>
              </a:lnSpc>
              <a:spcBef>
                <a:spcPts val="0"/>
              </a:spcBef>
              <a:spcAft>
                <a:spcPts val="0"/>
              </a:spcAft>
              <a:buClr>
                <a:schemeClr val="dk1"/>
              </a:buClr>
              <a:buSzPts val="2400"/>
              <a:buFont typeface="Calibri"/>
              <a:buNone/>
            </a:pPr>
            <a:r>
              <a:rPr lang="nl-NL" sz="1800" dirty="0">
                <a:latin typeface="Montserrat" pitchFamily="2" charset="77"/>
              </a:rPr>
              <a:t>Kostprijs. Voor consument?</a:t>
            </a:r>
            <a:endParaRPr sz="2000" dirty="0">
              <a:latin typeface="Montserrat" pitchFamily="2" charset="77"/>
            </a:endParaRPr>
          </a:p>
          <a:p>
            <a:pPr marL="0" marR="0" lvl="0" indent="0" algn="l" rtl="0">
              <a:lnSpc>
                <a:spcPct val="100000"/>
              </a:lnSpc>
              <a:spcBef>
                <a:spcPts val="0"/>
              </a:spcBef>
              <a:spcAft>
                <a:spcPts val="0"/>
              </a:spcAft>
              <a:buClr>
                <a:schemeClr val="dk1"/>
              </a:buClr>
              <a:buSzPts val="2400"/>
              <a:buFont typeface="Calibri"/>
              <a:buNone/>
            </a:pPr>
            <a:endParaRPr sz="1800" dirty="0">
              <a:latin typeface="Montserrat" pitchFamily="2" charset="77"/>
            </a:endParaRPr>
          </a:p>
          <a:p>
            <a:pPr marL="0" marR="0" lvl="0" indent="0" algn="l" rtl="0">
              <a:lnSpc>
                <a:spcPct val="100000"/>
              </a:lnSpc>
              <a:spcBef>
                <a:spcPts val="0"/>
              </a:spcBef>
              <a:spcAft>
                <a:spcPts val="0"/>
              </a:spcAft>
              <a:buClr>
                <a:schemeClr val="dk1"/>
              </a:buClr>
              <a:buSzPts val="2400"/>
              <a:buFont typeface="Calibri"/>
              <a:buNone/>
            </a:pPr>
            <a:r>
              <a:rPr lang="nl-NL" sz="1800" dirty="0">
                <a:latin typeface="Montserrat" pitchFamily="2" charset="77"/>
              </a:rPr>
              <a:t>Terug in stock (kwaliteitscontrole/ lost/ </a:t>
            </a:r>
            <a:r>
              <a:rPr lang="nl-NL" sz="1800" dirty="0" err="1">
                <a:latin typeface="Montserrat" pitchFamily="2" charset="77"/>
              </a:rPr>
              <a:t>Recupel</a:t>
            </a:r>
            <a:r>
              <a:rPr lang="nl-NL" sz="1800" dirty="0">
                <a:latin typeface="Montserrat" pitchFamily="2" charset="77"/>
              </a:rPr>
              <a:t>/ 2ekans)</a:t>
            </a:r>
          </a:p>
          <a:p>
            <a:pPr marL="0" marR="0" lvl="0" indent="0" algn="l" rtl="0">
              <a:lnSpc>
                <a:spcPct val="100000"/>
              </a:lnSpc>
              <a:spcBef>
                <a:spcPts val="0"/>
              </a:spcBef>
              <a:spcAft>
                <a:spcPts val="0"/>
              </a:spcAft>
              <a:buClr>
                <a:schemeClr val="dk1"/>
              </a:buClr>
              <a:buSzPts val="2400"/>
              <a:buFont typeface="Calibri"/>
              <a:buNone/>
            </a:pPr>
            <a:endParaRPr lang="nl-NL" sz="1800" dirty="0">
              <a:latin typeface="Montserrat" pitchFamily="2" charset="77"/>
            </a:endParaRPr>
          </a:p>
          <a:p>
            <a:pPr marL="0" marR="0" lvl="0" indent="0" algn="l" rtl="0">
              <a:lnSpc>
                <a:spcPct val="100000"/>
              </a:lnSpc>
              <a:spcBef>
                <a:spcPts val="0"/>
              </a:spcBef>
              <a:spcAft>
                <a:spcPts val="0"/>
              </a:spcAft>
              <a:buClr>
                <a:schemeClr val="dk1"/>
              </a:buClr>
              <a:buSzPts val="2400"/>
              <a:buFont typeface="Calibri"/>
              <a:buNone/>
            </a:pPr>
            <a:r>
              <a:rPr lang="nl-NL" sz="1800" b="1" dirty="0">
                <a:latin typeface="Montserrat" pitchFamily="2" charset="77"/>
              </a:rPr>
              <a:t>=&gt; Download </a:t>
            </a:r>
            <a:r>
              <a:rPr lang="nl-NL" sz="1800" b="1" dirty="0" err="1">
                <a:latin typeface="Montserrat" pitchFamily="2" charset="77"/>
              </a:rPr>
              <a:t>Study</a:t>
            </a:r>
            <a:r>
              <a:rPr lang="nl-NL" sz="1800" b="1" dirty="0">
                <a:latin typeface="Montserrat" pitchFamily="2" charset="77"/>
              </a:rPr>
              <a:t> ‘return </a:t>
            </a:r>
            <a:r>
              <a:rPr lang="nl-NL" sz="1800" b="1" dirty="0" err="1">
                <a:latin typeface="Montserrat" pitchFamily="2" charset="77"/>
              </a:rPr>
              <a:t>to</a:t>
            </a:r>
            <a:r>
              <a:rPr lang="nl-NL" sz="1800" b="1" dirty="0">
                <a:latin typeface="Montserrat" pitchFamily="2" charset="77"/>
              </a:rPr>
              <a:t> </a:t>
            </a:r>
            <a:r>
              <a:rPr lang="nl-NL" sz="1800" b="1" dirty="0" err="1">
                <a:latin typeface="Montserrat" pitchFamily="2" charset="77"/>
              </a:rPr>
              <a:t>sender</a:t>
            </a:r>
            <a:r>
              <a:rPr lang="nl-NL" sz="1800" b="1" dirty="0">
                <a:latin typeface="Montserrat" pitchFamily="2" charset="77"/>
              </a:rPr>
              <a:t>’ – </a:t>
            </a:r>
            <a:r>
              <a:rPr lang="nl-NL" sz="1800" b="1" dirty="0" err="1">
                <a:latin typeface="Montserrat" pitchFamily="2" charset="77"/>
              </a:rPr>
              <a:t>safeshops</a:t>
            </a:r>
            <a:r>
              <a:rPr lang="nl-NL" sz="1800" b="1" dirty="0">
                <a:latin typeface="Montserrat" pitchFamily="2" charset="77"/>
              </a:rPr>
              <a:t> kenniscentrum</a:t>
            </a:r>
            <a:endParaRPr sz="2000" b="1" dirty="0">
              <a:latin typeface="Montserrat" pitchFamily="2" charset="77"/>
            </a:endParaRPr>
          </a:p>
          <a:p>
            <a:pPr marL="0" marR="0" lvl="0" indent="0" algn="l" rtl="0">
              <a:lnSpc>
                <a:spcPct val="100000"/>
              </a:lnSpc>
              <a:spcBef>
                <a:spcPts val="0"/>
              </a:spcBef>
              <a:spcAft>
                <a:spcPts val="0"/>
              </a:spcAft>
              <a:buClr>
                <a:schemeClr val="dk1"/>
              </a:buClr>
              <a:buSzPts val="2800"/>
              <a:buFont typeface="Calibri"/>
              <a:buNone/>
            </a:pPr>
            <a:endParaRPr dirty="0"/>
          </a:p>
        </p:txBody>
      </p:sp>
      <p:pic>
        <p:nvPicPr>
          <p:cNvPr id="668" name="Google Shape;668;p64"/>
          <p:cNvPicPr preferRelativeResize="0"/>
          <p:nvPr/>
        </p:nvPicPr>
        <p:blipFill rotWithShape="1">
          <a:blip r:embed="rId3">
            <a:alphaModFix/>
          </a:blip>
          <a:srcRect/>
          <a:stretch/>
        </p:blipFill>
        <p:spPr>
          <a:xfrm>
            <a:off x="9377205" y="3716856"/>
            <a:ext cx="1976595" cy="2460107"/>
          </a:xfrm>
          <a:prstGeom prst="rect">
            <a:avLst/>
          </a:prstGeom>
          <a:noFill/>
          <a:ln>
            <a:noFill/>
          </a:ln>
        </p:spPr>
      </p:pic>
      <p:sp>
        <p:nvSpPr>
          <p:cNvPr id="669" name="Google Shape;669;p64"/>
          <p:cNvSpPr txBox="1"/>
          <p:nvPr/>
        </p:nvSpPr>
        <p:spPr>
          <a:xfrm>
            <a:off x="0" y="-125260"/>
            <a:ext cx="12192000" cy="1716065"/>
          </a:xfrm>
          <a:prstGeom prst="rect">
            <a:avLst/>
          </a:prstGeom>
          <a:solidFill>
            <a:srgbClr val="296072"/>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Raleway Medium"/>
              <a:buNone/>
            </a:pPr>
            <a:r>
              <a:rPr lang="nl-NL" sz="4400" dirty="0">
                <a:solidFill>
                  <a:schemeClr val="lt1"/>
                </a:solidFill>
                <a:latin typeface="Raleway Medium"/>
                <a:ea typeface="Raleway Medium"/>
                <a:cs typeface="Raleway Medium"/>
                <a:sym typeface="Raleway Medium"/>
              </a:rPr>
              <a:t>       </a:t>
            </a:r>
            <a:r>
              <a:rPr lang="nl-NL" sz="4400" b="1" dirty="0">
                <a:solidFill>
                  <a:schemeClr val="lt1"/>
                </a:solidFill>
                <a:latin typeface="Montserrat" pitchFamily="2" charset="77"/>
                <a:ea typeface="Calibri"/>
                <a:cs typeface="Calibri"/>
                <a:sym typeface="Calibri"/>
              </a:rPr>
              <a:t>Return </a:t>
            </a:r>
            <a:r>
              <a:rPr lang="nl-NL" sz="4400" b="1" dirty="0" err="1">
                <a:solidFill>
                  <a:schemeClr val="lt1"/>
                </a:solidFill>
                <a:latin typeface="Montserrat" pitchFamily="2" charset="77"/>
                <a:ea typeface="Calibri"/>
                <a:cs typeface="Calibri"/>
                <a:sym typeface="Calibri"/>
              </a:rPr>
              <a:t>to</a:t>
            </a:r>
            <a:r>
              <a:rPr lang="nl-NL" sz="4400" b="1" dirty="0">
                <a:solidFill>
                  <a:schemeClr val="lt1"/>
                </a:solidFill>
                <a:latin typeface="Montserrat" pitchFamily="2" charset="77"/>
                <a:ea typeface="Calibri"/>
                <a:cs typeface="Calibri"/>
                <a:sym typeface="Calibri"/>
              </a:rPr>
              <a:t> </a:t>
            </a:r>
            <a:r>
              <a:rPr lang="nl-NL" sz="4400" b="1" dirty="0" err="1">
                <a:solidFill>
                  <a:schemeClr val="lt1"/>
                </a:solidFill>
                <a:latin typeface="Montserrat" pitchFamily="2" charset="77"/>
                <a:ea typeface="Calibri"/>
                <a:cs typeface="Calibri"/>
                <a:sym typeface="Calibri"/>
              </a:rPr>
              <a:t>sender</a:t>
            </a:r>
            <a:endParaRPr b="1" dirty="0">
              <a:latin typeface="Montserrat" pitchFamily="2" charset="77"/>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Shape 679"/>
        <p:cNvGrpSpPr/>
        <p:nvPr/>
      </p:nvGrpSpPr>
      <p:grpSpPr>
        <a:xfrm>
          <a:off x="0" y="0"/>
          <a:ext cx="0" cy="0"/>
          <a:chOff x="0" y="0"/>
          <a:chExt cx="0" cy="0"/>
        </a:xfrm>
      </p:grpSpPr>
      <p:sp>
        <p:nvSpPr>
          <p:cNvPr id="2" name="Rechthoek 1">
            <a:extLst>
              <a:ext uri="{FF2B5EF4-FFF2-40B4-BE49-F238E27FC236}">
                <a16:creationId xmlns:a16="http://schemas.microsoft.com/office/drawing/2014/main" id="{9488672F-4D5F-E18B-B4E4-F48588149FA1}"/>
              </a:ext>
            </a:extLst>
          </p:cNvPr>
          <p:cNvSpPr/>
          <p:nvPr/>
        </p:nvSpPr>
        <p:spPr>
          <a:xfrm>
            <a:off x="0" y="-335355"/>
            <a:ext cx="12192000" cy="7412560"/>
          </a:xfrm>
          <a:prstGeom prst="rect">
            <a:avLst/>
          </a:prstGeom>
          <a:solidFill>
            <a:srgbClr val="29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81" name="Google Shape;681;p66"/>
          <p:cNvSpPr txBox="1">
            <a:spLocks noGrp="1"/>
          </p:cNvSpPr>
          <p:nvPr>
            <p:ph type="title"/>
          </p:nvPr>
        </p:nvSpPr>
        <p:spPr>
          <a:xfrm>
            <a:off x="3421562" y="2311711"/>
            <a:ext cx="3651467" cy="16766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nl-NL" sz="2400" b="1" dirty="0">
                <a:solidFill>
                  <a:schemeClr val="bg1"/>
                </a:solidFill>
                <a:latin typeface="Montserrat" pitchFamily="2" charset="77"/>
                <a:sym typeface="Calibri"/>
              </a:rPr>
              <a:t>MONEY</a:t>
            </a:r>
            <a:endParaRPr sz="2400" b="1" dirty="0">
              <a:solidFill>
                <a:schemeClr val="bg1"/>
              </a:solidFill>
              <a:latin typeface="Montserrat" pitchFamily="2" charset="77"/>
            </a:endParaRPr>
          </a:p>
        </p:txBody>
      </p:sp>
      <p:pic>
        <p:nvPicPr>
          <p:cNvPr id="4" name="Graphic 3">
            <a:extLst>
              <a:ext uri="{FF2B5EF4-FFF2-40B4-BE49-F238E27FC236}">
                <a16:creationId xmlns:a16="http://schemas.microsoft.com/office/drawing/2014/main" id="{C7631DD1-B425-D3A8-0935-3496AFDFDC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1562" y="-338203"/>
            <a:ext cx="5715000" cy="5715000"/>
          </a:xfrm>
          <a:prstGeom prst="rect">
            <a:avLst/>
          </a:prstGeom>
        </p:spPr>
      </p:pic>
      <p:pic>
        <p:nvPicPr>
          <p:cNvPr id="5" name="Afbeelding" descr="Afbeelding">
            <a:extLst>
              <a:ext uri="{FF2B5EF4-FFF2-40B4-BE49-F238E27FC236}">
                <a16:creationId xmlns:a16="http://schemas.microsoft.com/office/drawing/2014/main" id="{342A0539-60DA-12DD-CB23-D27D4EF3987C}"/>
              </a:ext>
            </a:extLst>
          </p:cNvPr>
          <p:cNvPicPr>
            <a:picLocks noChangeAspect="1"/>
          </p:cNvPicPr>
          <p:nvPr/>
        </p:nvPicPr>
        <p:blipFill>
          <a:blip r:embed="rId5"/>
          <a:srcRect r="63381"/>
          <a:stretch>
            <a:fillRect/>
          </a:stretch>
        </p:blipFill>
        <p:spPr>
          <a:xfrm>
            <a:off x="0" y="6643217"/>
            <a:ext cx="388489" cy="383009"/>
          </a:xfrm>
          <a:prstGeom prst="rect">
            <a:avLst/>
          </a:prstGeom>
        </p:spPr>
      </p:pic>
      <p:pic>
        <p:nvPicPr>
          <p:cNvPr id="3" name="B2C-B2B-WSP-BP-SP_bg.png" descr="B2C-B2B-WSP-BP-SP_bg.png">
            <a:extLst>
              <a:ext uri="{FF2B5EF4-FFF2-40B4-BE49-F238E27FC236}">
                <a16:creationId xmlns:a16="http://schemas.microsoft.com/office/drawing/2014/main" id="{FBB14841-AB49-4240-62A1-20B630A4EC1E}"/>
              </a:ext>
            </a:extLst>
          </p:cNvPr>
          <p:cNvPicPr>
            <a:picLocks noChangeAspect="1"/>
          </p:cNvPicPr>
          <p:nvPr/>
        </p:nvPicPr>
        <p:blipFill>
          <a:blip r:embed="rId6"/>
          <a:stretch>
            <a:fillRect/>
          </a:stretch>
        </p:blipFill>
        <p:spPr>
          <a:xfrm>
            <a:off x="388489" y="6709398"/>
            <a:ext cx="285048" cy="285048"/>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
        <p:cNvGrpSpPr/>
        <p:nvPr/>
      </p:nvGrpSpPr>
      <p:grpSpPr>
        <a:xfrm>
          <a:off x="0" y="0"/>
          <a:ext cx="0" cy="0"/>
          <a:chOff x="0" y="0"/>
          <a:chExt cx="0" cy="0"/>
        </a:xfrm>
      </p:grpSpPr>
      <p:pic>
        <p:nvPicPr>
          <p:cNvPr id="168" name="Afbeelding" descr="Afbeelding"/>
          <p:cNvPicPr>
            <a:picLocks noChangeAspect="1"/>
          </p:cNvPicPr>
          <p:nvPr/>
        </p:nvPicPr>
        <p:blipFill>
          <a:blip r:embed="rId2"/>
          <a:stretch>
            <a:fillRect/>
          </a:stretch>
        </p:blipFill>
        <p:spPr>
          <a:xfrm>
            <a:off x="4429634" y="1271038"/>
            <a:ext cx="1537799" cy="1636224"/>
          </a:xfrm>
          <a:prstGeom prst="rect">
            <a:avLst/>
          </a:prstGeom>
          <a:ln w="12700">
            <a:miter lim="400000"/>
          </a:ln>
        </p:spPr>
      </p:pic>
      <p:sp>
        <p:nvSpPr>
          <p:cNvPr id="169" name="Status Belgische e-commerce"/>
          <p:cNvSpPr txBox="1">
            <a:spLocks noGrp="1"/>
          </p:cNvSpPr>
          <p:nvPr>
            <p:ph type="body" idx="22"/>
          </p:nvPr>
        </p:nvSpPr>
        <p:spPr>
          <a:xfrm>
            <a:off x="3069369" y="3109831"/>
            <a:ext cx="6053262" cy="1681816"/>
          </a:xfrm>
          <a:prstGeom prst="rect">
            <a:avLst/>
          </a:prstGeom>
        </p:spPr>
        <p:txBody>
          <a:bodyPr/>
          <a:lstStyle/>
          <a:p>
            <a:pPr marL="50800" indent="0" algn="ctr">
              <a:buNone/>
            </a:pPr>
            <a:r>
              <a:rPr sz="4400" b="1" dirty="0">
                <a:latin typeface="Montserrat" pitchFamily="2" charset="77"/>
              </a:rPr>
              <a:t>Status </a:t>
            </a:r>
            <a:r>
              <a:rPr lang="nl-BE" sz="4400" b="1" dirty="0">
                <a:latin typeface="Montserrat" pitchFamily="2" charset="77"/>
              </a:rPr>
              <a:t>(</a:t>
            </a:r>
            <a:r>
              <a:rPr sz="4400" b="1" dirty="0" err="1">
                <a:latin typeface="Montserrat" pitchFamily="2" charset="77"/>
              </a:rPr>
              <a:t>Belgi</a:t>
            </a:r>
            <a:r>
              <a:rPr lang="nl-BE" sz="4400" b="1" dirty="0">
                <a:latin typeface="Montserrat" pitchFamily="2" charset="77"/>
              </a:rPr>
              <a:t>an)</a:t>
            </a:r>
          </a:p>
          <a:p>
            <a:pPr marL="50800" indent="0" algn="ctr">
              <a:buNone/>
            </a:pPr>
            <a:r>
              <a:rPr sz="4400" b="1" dirty="0">
                <a:latin typeface="Montserrat" pitchFamily="2" charset="77"/>
              </a:rPr>
              <a:t>e-commerce</a:t>
            </a:r>
          </a:p>
        </p:txBody>
      </p:sp>
      <p:pic>
        <p:nvPicPr>
          <p:cNvPr id="170" name="Afbeelding" descr="Afbeelding"/>
          <p:cNvPicPr>
            <a:picLocks noGrp="1" noChangeAspect="1"/>
          </p:cNvPicPr>
          <p:nvPr>
            <p:ph type="pic" idx="23"/>
          </p:nvPr>
        </p:nvPicPr>
        <p:blipFill>
          <a:blip r:embed="rId3"/>
          <a:srcRect r="63381"/>
          <a:stretch>
            <a:fillRect/>
          </a:stretch>
        </p:blipFill>
        <p:spPr>
          <a:xfrm>
            <a:off x="91850" y="6416110"/>
            <a:ext cx="388489" cy="383009"/>
          </a:xfrm>
          <a:prstGeom prst="rect">
            <a:avLst/>
          </a:prstGeom>
        </p:spPr>
      </p:pic>
      <p:pic>
        <p:nvPicPr>
          <p:cNvPr id="171" name="Afbeelding" descr="Afbeelding"/>
          <p:cNvPicPr>
            <a:picLocks noGrp="1" noChangeAspect="1"/>
          </p:cNvPicPr>
          <p:nvPr>
            <p:ph type="pic" idx="24"/>
          </p:nvPr>
        </p:nvPicPr>
        <p:blipFill>
          <a:blip r:embed="rId4"/>
          <a:stretch>
            <a:fillRect/>
          </a:stretch>
        </p:blipFill>
        <p:spPr>
          <a:prstGeom prst="rect">
            <a:avLst/>
          </a:prstGeom>
        </p:spPr>
      </p:pic>
      <p:pic>
        <p:nvPicPr>
          <p:cNvPr id="173" name="Afbeelding" descr="Afbeelding"/>
          <p:cNvPicPr>
            <a:picLocks noChangeAspect="1"/>
          </p:cNvPicPr>
          <p:nvPr/>
        </p:nvPicPr>
        <p:blipFill>
          <a:blip r:embed="rId5"/>
          <a:stretch>
            <a:fillRect/>
          </a:stretch>
        </p:blipFill>
        <p:spPr>
          <a:xfrm>
            <a:off x="2526774" y="5317848"/>
            <a:ext cx="1914519" cy="1573239"/>
          </a:xfrm>
          <a:prstGeom prst="rect">
            <a:avLst/>
          </a:prstGeom>
          <a:ln w="12700">
            <a:miter lim="400000"/>
          </a:ln>
        </p:spPr>
      </p:pic>
      <p:pic>
        <p:nvPicPr>
          <p:cNvPr id="174" name="Afbeelding" descr="Afbeelding"/>
          <p:cNvPicPr>
            <a:picLocks noChangeAspect="1"/>
          </p:cNvPicPr>
          <p:nvPr/>
        </p:nvPicPr>
        <p:blipFill>
          <a:blip r:embed="rId6"/>
          <a:stretch>
            <a:fillRect/>
          </a:stretch>
        </p:blipFill>
        <p:spPr>
          <a:xfrm flipH="1">
            <a:off x="9672266" y="2483003"/>
            <a:ext cx="2829669" cy="2027461"/>
          </a:xfrm>
          <a:prstGeom prst="rect">
            <a:avLst/>
          </a:prstGeom>
          <a:ln w="12700">
            <a:miter lim="400000"/>
          </a:ln>
        </p:spPr>
      </p:pic>
      <p:sp>
        <p:nvSpPr>
          <p:cNvPr id="3" name="Tijdelijke aanduiding voor tekst 2">
            <a:extLst>
              <a:ext uri="{FF2B5EF4-FFF2-40B4-BE49-F238E27FC236}">
                <a16:creationId xmlns:a16="http://schemas.microsoft.com/office/drawing/2014/main" id="{35099800-8FB4-1FA8-66E0-B8A719FBDA08}"/>
              </a:ext>
            </a:extLst>
          </p:cNvPr>
          <p:cNvSpPr>
            <a:spLocks noGrp="1"/>
          </p:cNvSpPr>
          <p:nvPr>
            <p:ph type="body" sz="quarter" idx="25"/>
          </p:nvPr>
        </p:nvSpPr>
        <p:spPr/>
        <p:txBody>
          <a:bodyPr/>
          <a:lstStyle/>
          <a:p>
            <a:endParaRPr lang="nl-BE"/>
          </a:p>
        </p:txBody>
      </p:sp>
      <p:pic>
        <p:nvPicPr>
          <p:cNvPr id="6" name="B2C-B2B-WSP-BP-SP_bg.png" descr="B2C-B2B-WSP-BP-SP_bg.png">
            <a:extLst>
              <a:ext uri="{FF2B5EF4-FFF2-40B4-BE49-F238E27FC236}">
                <a16:creationId xmlns:a16="http://schemas.microsoft.com/office/drawing/2014/main" id="{E69105FC-7BA7-7237-A24B-88E0A42A703F}"/>
              </a:ext>
            </a:extLst>
          </p:cNvPr>
          <p:cNvPicPr>
            <a:picLocks noChangeAspect="1"/>
          </p:cNvPicPr>
          <p:nvPr/>
        </p:nvPicPr>
        <p:blipFill>
          <a:blip r:embed="rId7"/>
          <a:stretch>
            <a:fillRect/>
          </a:stretch>
        </p:blipFill>
        <p:spPr>
          <a:xfrm>
            <a:off x="481932" y="6486525"/>
            <a:ext cx="257176" cy="257176"/>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Rechthoek"/>
          <p:cNvSpPr>
            <a:spLocks noGrp="1"/>
          </p:cNvSpPr>
          <p:nvPr>
            <p:ph type="body" idx="22"/>
          </p:nvPr>
        </p:nvSpPr>
        <p:spPr>
          <a:xfrm>
            <a:off x="6098117" y="0"/>
            <a:ext cx="6209272" cy="6858000"/>
          </a:xfrm>
          <a:prstGeom prst="rect">
            <a:avLst/>
          </a:prstGeom>
          <a:solidFill>
            <a:srgbClr val="DFDFE1"/>
          </a:solidFill>
        </p:spPr>
        <p:txBody>
          <a:bodyPr/>
          <a:lstStyle/>
          <a:p>
            <a:pPr algn="ctr">
              <a:defRPr sz="3200">
                <a:solidFill>
                  <a:srgbClr val="FFFFFF"/>
                </a:solidFill>
                <a:latin typeface="Helvetica Neue Medium"/>
                <a:ea typeface="Helvetica Neue Medium"/>
                <a:cs typeface="Helvetica Neue Medium"/>
                <a:sym typeface="Helvetica Neue Medium"/>
              </a:defRPr>
            </a:pPr>
            <a:endParaRPr dirty="0"/>
          </a:p>
        </p:txBody>
      </p:sp>
      <p:sp>
        <p:nvSpPr>
          <p:cNvPr id="397" name="Bancontact blijft favoriet bij uitstek"/>
          <p:cNvSpPr txBox="1">
            <a:spLocks noGrp="1"/>
          </p:cNvSpPr>
          <p:nvPr>
            <p:ph type="body" idx="26"/>
          </p:nvPr>
        </p:nvSpPr>
        <p:spPr>
          <a:xfrm>
            <a:off x="2043023" y="0"/>
            <a:ext cx="2764051" cy="2006601"/>
          </a:xfrm>
          <a:prstGeom prst="rect">
            <a:avLst/>
          </a:prstGeom>
        </p:spPr>
        <p:txBody>
          <a:bodyPr/>
          <a:lstStyle/>
          <a:p>
            <a:pPr marL="50800" indent="0">
              <a:buNone/>
            </a:pPr>
            <a:r>
              <a:rPr lang="nl-BE" b="1" dirty="0">
                <a:latin typeface="Montserrat" pitchFamily="2" charset="77"/>
              </a:rPr>
              <a:t>Bancontact favourite paying method of Belgian Consumer</a:t>
            </a:r>
            <a:endParaRPr b="1" dirty="0">
              <a:latin typeface="Montserrat" pitchFamily="2" charset="77"/>
            </a:endParaRPr>
          </a:p>
        </p:txBody>
      </p:sp>
      <p:sp>
        <p:nvSpPr>
          <p:cNvPr id="400" name="Betalingsmiddelen*"/>
          <p:cNvSpPr txBox="1"/>
          <p:nvPr/>
        </p:nvSpPr>
        <p:spPr>
          <a:xfrm>
            <a:off x="7437967" y="5676667"/>
            <a:ext cx="626775"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latin typeface="Sofia Pro Regular"/>
                <a:ea typeface="Sofia Pro Regular"/>
                <a:cs typeface="Sofia Pro Regular"/>
                <a:sym typeface="Sofia Pro Regular"/>
              </a:defRPr>
            </a:lvl1pPr>
          </a:lstStyle>
          <a:p>
            <a:r>
              <a:rPr lang="nl-BE" sz="550" dirty="0"/>
              <a:t>Paying Methods </a:t>
            </a:r>
            <a:r>
              <a:rPr sz="550" dirty="0"/>
              <a:t>*</a:t>
            </a:r>
          </a:p>
        </p:txBody>
      </p:sp>
      <p:pic>
        <p:nvPicPr>
          <p:cNvPr id="401" name="Afbeelding" descr="Afbeelding"/>
          <p:cNvPicPr>
            <a:picLocks noChangeAspect="1"/>
          </p:cNvPicPr>
          <p:nvPr/>
        </p:nvPicPr>
        <p:blipFill>
          <a:blip r:embed="rId2"/>
          <a:stretch>
            <a:fillRect/>
          </a:stretch>
        </p:blipFill>
        <p:spPr>
          <a:xfrm>
            <a:off x="6891712" y="5554115"/>
            <a:ext cx="381311" cy="381038"/>
          </a:xfrm>
          <a:prstGeom prst="rect">
            <a:avLst/>
          </a:prstGeom>
          <a:ln w="12700">
            <a:miter lim="400000"/>
          </a:ln>
        </p:spPr>
      </p:pic>
      <p:sp>
        <p:nvSpPr>
          <p:cNvPr id="402" name="Cirkel"/>
          <p:cNvSpPr/>
          <p:nvPr/>
        </p:nvSpPr>
        <p:spPr>
          <a:xfrm>
            <a:off x="8512116" y="5680016"/>
            <a:ext cx="129236" cy="129236"/>
          </a:xfrm>
          <a:prstGeom prst="ellipse">
            <a:avLst/>
          </a:prstGeom>
          <a:solidFill>
            <a:srgbClr val="000000"/>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03" name="Cirkel"/>
          <p:cNvSpPr/>
          <p:nvPr/>
        </p:nvSpPr>
        <p:spPr>
          <a:xfrm>
            <a:off x="9303364" y="5680016"/>
            <a:ext cx="129236" cy="129236"/>
          </a:xfrm>
          <a:prstGeom prst="ellipse">
            <a:avLst/>
          </a:prstGeom>
          <a:solidFill>
            <a:srgbClr val="9FC4CA"/>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04" name="Direct Debet"/>
          <p:cNvSpPr txBox="1"/>
          <p:nvPr/>
        </p:nvSpPr>
        <p:spPr>
          <a:xfrm>
            <a:off x="8699500" y="5676667"/>
            <a:ext cx="456856"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latin typeface="Sofia Pro Regular"/>
                <a:ea typeface="Sofia Pro Regular"/>
                <a:cs typeface="Sofia Pro Regular"/>
                <a:sym typeface="Sofia Pro Regular"/>
              </a:defRPr>
            </a:lvl1pPr>
          </a:lstStyle>
          <a:p>
            <a:r>
              <a:rPr sz="550"/>
              <a:t>Direct Debet</a:t>
            </a:r>
          </a:p>
        </p:txBody>
      </p:sp>
      <p:sp>
        <p:nvSpPr>
          <p:cNvPr id="405" name="Credit cards"/>
          <p:cNvSpPr txBox="1"/>
          <p:nvPr/>
        </p:nvSpPr>
        <p:spPr>
          <a:xfrm>
            <a:off x="9459247" y="5676667"/>
            <a:ext cx="447238"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latin typeface="Sofia Pro Regular"/>
                <a:ea typeface="Sofia Pro Regular"/>
                <a:cs typeface="Sofia Pro Regular"/>
                <a:sym typeface="Sofia Pro Regular"/>
              </a:defRPr>
            </a:lvl1pPr>
          </a:lstStyle>
          <a:p>
            <a:r>
              <a:rPr sz="550"/>
              <a:t>Credit cards</a:t>
            </a:r>
          </a:p>
        </p:txBody>
      </p:sp>
      <p:sp>
        <p:nvSpPr>
          <p:cNvPr id="406" name="Cirkel"/>
          <p:cNvSpPr/>
          <p:nvPr/>
        </p:nvSpPr>
        <p:spPr>
          <a:xfrm>
            <a:off x="10096228" y="5680016"/>
            <a:ext cx="129236" cy="129236"/>
          </a:xfrm>
          <a:prstGeom prst="ellipse">
            <a:avLst/>
          </a:prstGeom>
          <a:solidFill>
            <a:srgbClr val="296072"/>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07" name="Classic"/>
          <p:cNvSpPr txBox="1"/>
          <p:nvPr/>
        </p:nvSpPr>
        <p:spPr>
          <a:xfrm>
            <a:off x="10254897" y="5676667"/>
            <a:ext cx="275717"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latin typeface="Sofia Pro Regular"/>
                <a:ea typeface="Sofia Pro Regular"/>
                <a:cs typeface="Sofia Pro Regular"/>
                <a:sym typeface="Sofia Pro Regular"/>
              </a:defRPr>
            </a:lvl1pPr>
          </a:lstStyle>
          <a:p>
            <a:r>
              <a:rPr sz="550"/>
              <a:t>Classic</a:t>
            </a:r>
          </a:p>
        </p:txBody>
      </p:sp>
      <p:sp>
        <p:nvSpPr>
          <p:cNvPr id="408" name="Cirkel"/>
          <p:cNvSpPr/>
          <p:nvPr/>
        </p:nvSpPr>
        <p:spPr>
          <a:xfrm>
            <a:off x="10674517" y="5680016"/>
            <a:ext cx="129236" cy="129236"/>
          </a:xfrm>
          <a:prstGeom prst="ellipse">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09" name="New &amp; Special"/>
          <p:cNvSpPr txBox="1"/>
          <p:nvPr/>
        </p:nvSpPr>
        <p:spPr>
          <a:xfrm>
            <a:off x="10869871" y="5676667"/>
            <a:ext cx="512961"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latin typeface="Sofia Pro Regular"/>
                <a:ea typeface="Sofia Pro Regular"/>
                <a:cs typeface="Sofia Pro Regular"/>
                <a:sym typeface="Sofia Pro Regular"/>
              </a:defRPr>
            </a:lvl1pPr>
          </a:lstStyle>
          <a:p>
            <a:r>
              <a:rPr sz="550"/>
              <a:t>New &amp; Special</a:t>
            </a:r>
          </a:p>
        </p:txBody>
      </p:sp>
      <p:sp>
        <p:nvSpPr>
          <p:cNvPr id="410" name="Bancontact"/>
          <p:cNvSpPr txBox="1"/>
          <p:nvPr/>
        </p:nvSpPr>
        <p:spPr>
          <a:xfrm>
            <a:off x="7332039" y="645402"/>
            <a:ext cx="982641" cy="199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825500">
              <a:lnSpc>
                <a:spcPct val="70000"/>
              </a:lnSpc>
              <a:defRPr sz="2600">
                <a:solidFill>
                  <a:srgbClr val="000000"/>
                </a:solidFill>
                <a:latin typeface="Sofia Pro Bold"/>
                <a:ea typeface="Sofia Pro Bold"/>
                <a:cs typeface="Sofia Pro Bold"/>
                <a:sym typeface="Sofia Pro Bold"/>
              </a:defRPr>
            </a:lvl1pPr>
          </a:lstStyle>
          <a:p>
            <a:r>
              <a:rPr sz="1300"/>
              <a:t>Bancontact </a:t>
            </a:r>
          </a:p>
        </p:txBody>
      </p:sp>
      <p:pic>
        <p:nvPicPr>
          <p:cNvPr id="411" name="Afbeelding" descr="Afbeelding"/>
          <p:cNvPicPr>
            <a:picLocks noChangeAspect="1"/>
          </p:cNvPicPr>
          <p:nvPr/>
        </p:nvPicPr>
        <p:blipFill>
          <a:blip r:embed="rId3"/>
          <a:stretch>
            <a:fillRect/>
          </a:stretch>
        </p:blipFill>
        <p:spPr>
          <a:xfrm>
            <a:off x="6892279" y="632386"/>
            <a:ext cx="320722" cy="369295"/>
          </a:xfrm>
          <a:prstGeom prst="rect">
            <a:avLst/>
          </a:prstGeom>
          <a:ln w="12700">
            <a:miter lim="400000"/>
          </a:ln>
        </p:spPr>
      </p:pic>
      <p:sp>
        <p:nvSpPr>
          <p:cNvPr id="412" name="64.87%"/>
          <p:cNvSpPr txBox="1"/>
          <p:nvPr/>
        </p:nvSpPr>
        <p:spPr>
          <a:xfrm>
            <a:off x="7308336" y="851931"/>
            <a:ext cx="355867"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700"/>
              <a:t>64.87%</a:t>
            </a:r>
          </a:p>
        </p:txBody>
      </p:sp>
      <p:sp>
        <p:nvSpPr>
          <p:cNvPr id="413" name="*zie appendix"/>
          <p:cNvSpPr txBox="1"/>
          <p:nvPr/>
        </p:nvSpPr>
        <p:spPr>
          <a:xfrm>
            <a:off x="10875110" y="6539636"/>
            <a:ext cx="498534"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latin typeface="Sofia Pro Regular"/>
                <a:ea typeface="Sofia Pro Regular"/>
                <a:cs typeface="Sofia Pro Regular"/>
                <a:sym typeface="Sofia Pro Regular"/>
              </a:defRPr>
            </a:lvl1pPr>
          </a:lstStyle>
          <a:p>
            <a:r>
              <a:rPr sz="550"/>
              <a:t>*zie appendix</a:t>
            </a:r>
          </a:p>
        </p:txBody>
      </p:sp>
      <p:pic>
        <p:nvPicPr>
          <p:cNvPr id="414" name="Afbeelding" descr="Afbeelding"/>
          <p:cNvPicPr>
            <a:picLocks noChangeAspect="1"/>
          </p:cNvPicPr>
          <p:nvPr/>
        </p:nvPicPr>
        <p:blipFill>
          <a:blip r:embed="rId4"/>
          <a:stretch>
            <a:fillRect/>
          </a:stretch>
        </p:blipFill>
        <p:spPr>
          <a:xfrm>
            <a:off x="7470487" y="1670299"/>
            <a:ext cx="3517403" cy="3517402"/>
          </a:xfrm>
          <a:prstGeom prst="rect">
            <a:avLst/>
          </a:prstGeom>
          <a:ln w="12700">
            <a:miter lim="400000"/>
          </a:ln>
        </p:spPr>
      </p:pic>
      <p:sp>
        <p:nvSpPr>
          <p:cNvPr id="415" name="20.88%"/>
          <p:cNvSpPr txBox="1"/>
          <p:nvPr/>
        </p:nvSpPr>
        <p:spPr>
          <a:xfrm>
            <a:off x="7400082" y="2352654"/>
            <a:ext cx="355867"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700"/>
              <a:t>20.88%</a:t>
            </a:r>
          </a:p>
        </p:txBody>
      </p:sp>
      <p:sp>
        <p:nvSpPr>
          <p:cNvPr id="416" name="1.69%"/>
          <p:cNvSpPr txBox="1"/>
          <p:nvPr/>
        </p:nvSpPr>
        <p:spPr>
          <a:xfrm>
            <a:off x="8480318" y="1649921"/>
            <a:ext cx="306174"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700"/>
              <a:t>1.69%</a:t>
            </a:r>
          </a:p>
        </p:txBody>
      </p:sp>
      <p:sp>
        <p:nvSpPr>
          <p:cNvPr id="417" name="74,75%"/>
          <p:cNvSpPr txBox="1"/>
          <p:nvPr/>
        </p:nvSpPr>
        <p:spPr>
          <a:xfrm>
            <a:off x="10887704" y="3349491"/>
            <a:ext cx="355867"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700"/>
              <a:t>74,75%</a:t>
            </a:r>
          </a:p>
        </p:txBody>
      </p:sp>
      <p:sp>
        <p:nvSpPr>
          <p:cNvPr id="418" name="3.67%"/>
          <p:cNvSpPr txBox="1"/>
          <p:nvPr/>
        </p:nvSpPr>
        <p:spPr>
          <a:xfrm>
            <a:off x="8878591" y="1572536"/>
            <a:ext cx="306174"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700"/>
              <a:t>3.67%</a:t>
            </a:r>
          </a:p>
        </p:txBody>
      </p:sp>
      <p:sp>
        <p:nvSpPr>
          <p:cNvPr id="7" name="Tijdelijke aanduiding voor tekst 6">
            <a:extLst>
              <a:ext uri="{FF2B5EF4-FFF2-40B4-BE49-F238E27FC236}">
                <a16:creationId xmlns:a16="http://schemas.microsoft.com/office/drawing/2014/main" id="{06AC648C-605D-9B1D-9096-3E7B168A705C}"/>
              </a:ext>
            </a:extLst>
          </p:cNvPr>
          <p:cNvSpPr>
            <a:spLocks noGrp="1"/>
          </p:cNvSpPr>
          <p:nvPr>
            <p:ph type="body" sz="quarter" idx="23"/>
          </p:nvPr>
        </p:nvSpPr>
        <p:spPr/>
        <p:txBody>
          <a:bodyPr/>
          <a:lstStyle/>
          <a:p>
            <a:endParaRPr lang="nl-BE"/>
          </a:p>
        </p:txBody>
      </p:sp>
      <p:pic>
        <p:nvPicPr>
          <p:cNvPr id="8" name="B2C-B2B-WSP-BP-SP_bg.png" descr="B2C-B2B-WSP-BP-SP_bg.png">
            <a:extLst>
              <a:ext uri="{FF2B5EF4-FFF2-40B4-BE49-F238E27FC236}">
                <a16:creationId xmlns:a16="http://schemas.microsoft.com/office/drawing/2014/main" id="{45D50302-77CC-17EF-CD08-DF5BB7FE93E8}"/>
              </a:ext>
            </a:extLst>
          </p:cNvPr>
          <p:cNvPicPr>
            <a:picLocks noChangeAspect="1"/>
          </p:cNvPicPr>
          <p:nvPr/>
        </p:nvPicPr>
        <p:blipFill>
          <a:blip r:embed="rId5"/>
          <a:stretch>
            <a:fillRect/>
          </a:stretch>
        </p:blipFill>
        <p:spPr>
          <a:xfrm>
            <a:off x="476081" y="6516133"/>
            <a:ext cx="285048" cy="318875"/>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Shape 679"/>
        <p:cNvGrpSpPr/>
        <p:nvPr/>
      </p:nvGrpSpPr>
      <p:grpSpPr>
        <a:xfrm>
          <a:off x="0" y="0"/>
          <a:ext cx="0" cy="0"/>
          <a:chOff x="0" y="0"/>
          <a:chExt cx="0" cy="0"/>
        </a:xfrm>
      </p:grpSpPr>
      <p:sp>
        <p:nvSpPr>
          <p:cNvPr id="2" name="Rechthoek 1">
            <a:extLst>
              <a:ext uri="{FF2B5EF4-FFF2-40B4-BE49-F238E27FC236}">
                <a16:creationId xmlns:a16="http://schemas.microsoft.com/office/drawing/2014/main" id="{9488672F-4D5F-E18B-B4E4-F48588149FA1}"/>
              </a:ext>
            </a:extLst>
          </p:cNvPr>
          <p:cNvSpPr/>
          <p:nvPr/>
        </p:nvSpPr>
        <p:spPr>
          <a:xfrm>
            <a:off x="0" y="-277280"/>
            <a:ext cx="12192000" cy="7412560"/>
          </a:xfrm>
          <a:prstGeom prst="rect">
            <a:avLst/>
          </a:prstGeom>
          <a:solidFill>
            <a:srgbClr val="29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81" name="Google Shape;681;p66"/>
          <p:cNvSpPr txBox="1">
            <a:spLocks noGrp="1"/>
          </p:cNvSpPr>
          <p:nvPr>
            <p:ph type="title"/>
          </p:nvPr>
        </p:nvSpPr>
        <p:spPr>
          <a:xfrm>
            <a:off x="2444532" y="2532623"/>
            <a:ext cx="3651467" cy="16766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nl-NL" sz="2400" b="1" dirty="0">
                <a:solidFill>
                  <a:schemeClr val="bg1"/>
                </a:solidFill>
                <a:latin typeface="Montserrat" pitchFamily="2" charset="77"/>
                <a:sym typeface="Calibri"/>
              </a:rPr>
              <a:t>SUSTAINABILITY</a:t>
            </a:r>
            <a:endParaRPr sz="2400" b="1" dirty="0">
              <a:solidFill>
                <a:schemeClr val="bg1"/>
              </a:solidFill>
              <a:latin typeface="Montserrat" pitchFamily="2" charset="77"/>
            </a:endParaRPr>
          </a:p>
        </p:txBody>
      </p:sp>
      <p:pic>
        <p:nvPicPr>
          <p:cNvPr id="5" name="Afbeelding" descr="Afbeelding">
            <a:extLst>
              <a:ext uri="{FF2B5EF4-FFF2-40B4-BE49-F238E27FC236}">
                <a16:creationId xmlns:a16="http://schemas.microsoft.com/office/drawing/2014/main" id="{342A0539-60DA-12DD-CB23-D27D4EF3987C}"/>
              </a:ext>
            </a:extLst>
          </p:cNvPr>
          <p:cNvPicPr>
            <a:picLocks noChangeAspect="1"/>
          </p:cNvPicPr>
          <p:nvPr/>
        </p:nvPicPr>
        <p:blipFill>
          <a:blip r:embed="rId3"/>
          <a:srcRect r="63381"/>
          <a:stretch>
            <a:fillRect/>
          </a:stretch>
        </p:blipFill>
        <p:spPr>
          <a:xfrm>
            <a:off x="0" y="6654439"/>
            <a:ext cx="388489" cy="383009"/>
          </a:xfrm>
          <a:prstGeom prst="rect">
            <a:avLst/>
          </a:prstGeom>
        </p:spPr>
      </p:pic>
      <p:pic>
        <p:nvPicPr>
          <p:cNvPr id="3" name="B2C-B2B-WSP-BP-SP_bg.png" descr="B2C-B2B-WSP-BP-SP_bg.png">
            <a:extLst>
              <a:ext uri="{FF2B5EF4-FFF2-40B4-BE49-F238E27FC236}">
                <a16:creationId xmlns:a16="http://schemas.microsoft.com/office/drawing/2014/main" id="{FBB14841-AB49-4240-62A1-20B630A4EC1E}"/>
              </a:ext>
            </a:extLst>
          </p:cNvPr>
          <p:cNvPicPr>
            <a:picLocks noChangeAspect="1"/>
          </p:cNvPicPr>
          <p:nvPr/>
        </p:nvPicPr>
        <p:blipFill>
          <a:blip r:embed="rId4"/>
          <a:stretch>
            <a:fillRect/>
          </a:stretch>
        </p:blipFill>
        <p:spPr>
          <a:xfrm>
            <a:off x="388489" y="6709398"/>
            <a:ext cx="285048" cy="285048"/>
          </a:xfrm>
          <a:prstGeom prst="rect">
            <a:avLst/>
          </a:prstGeom>
          <a:ln w="12700">
            <a:miter lim="400000"/>
          </a:ln>
        </p:spPr>
      </p:pic>
      <p:pic>
        <p:nvPicPr>
          <p:cNvPr id="6" name="Graphic 5">
            <a:extLst>
              <a:ext uri="{FF2B5EF4-FFF2-40B4-BE49-F238E27FC236}">
                <a16:creationId xmlns:a16="http://schemas.microsoft.com/office/drawing/2014/main" id="{CC1FB77A-23C1-1B37-48EB-96A6AF129C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9122" y="781170"/>
            <a:ext cx="4333755" cy="4333755"/>
          </a:xfrm>
          <a:prstGeom prst="rect">
            <a:avLst/>
          </a:prstGeom>
        </p:spPr>
      </p:pic>
    </p:spTree>
    <p:extLst>
      <p:ext uri="{BB962C8B-B14F-4D97-AF65-F5344CB8AC3E}">
        <p14:creationId xmlns:p14="http://schemas.microsoft.com/office/powerpoint/2010/main" val="3319466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EC4C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A394C-223C-787B-8D35-7409BAF595B8}"/>
              </a:ext>
            </a:extLst>
          </p:cNvPr>
          <p:cNvSpPr>
            <a:spLocks noGrp="1"/>
          </p:cNvSpPr>
          <p:nvPr>
            <p:ph type="title"/>
          </p:nvPr>
        </p:nvSpPr>
        <p:spPr/>
        <p:txBody>
          <a:bodyPr/>
          <a:lstStyle/>
          <a:p>
            <a:r>
              <a:rPr lang="nl-BE" b="1" dirty="0">
                <a:solidFill>
                  <a:srgbClr val="296072"/>
                </a:solidFill>
                <a:latin typeface="Montserrat" pitchFamily="2" charset="77"/>
              </a:rPr>
              <a:t>A few numbers on (Belgian) sustainability efforts</a:t>
            </a:r>
          </a:p>
        </p:txBody>
      </p:sp>
      <p:sp>
        <p:nvSpPr>
          <p:cNvPr id="3" name="Tijdelijke aanduiding voor tekst 2">
            <a:extLst>
              <a:ext uri="{FF2B5EF4-FFF2-40B4-BE49-F238E27FC236}">
                <a16:creationId xmlns:a16="http://schemas.microsoft.com/office/drawing/2014/main" id="{6067CE87-AA62-5F55-ED32-20D091924519}"/>
              </a:ext>
            </a:extLst>
          </p:cNvPr>
          <p:cNvSpPr>
            <a:spLocks noGrp="1"/>
          </p:cNvSpPr>
          <p:nvPr>
            <p:ph type="body" idx="1"/>
          </p:nvPr>
        </p:nvSpPr>
        <p:spPr/>
        <p:txBody>
          <a:bodyPr/>
          <a:lstStyle/>
          <a:p>
            <a:r>
              <a:rPr lang="nl-BE" dirty="0">
                <a:solidFill>
                  <a:srgbClr val="296072"/>
                </a:solidFill>
                <a:latin typeface="Montserrat" pitchFamily="2" charset="77"/>
              </a:rPr>
              <a:t>73% of webshops finds it important to strive for sustainability</a:t>
            </a:r>
          </a:p>
          <a:p>
            <a:r>
              <a:rPr lang="nl-BE" sz="2800" dirty="0">
                <a:solidFill>
                  <a:srgbClr val="296072"/>
                </a:solidFill>
                <a:latin typeface="Montserrat" pitchFamily="2" charset="77"/>
              </a:rPr>
              <a:t>86% of webshops bundles their shipments in 1 package, </a:t>
            </a:r>
          </a:p>
          <a:p>
            <a:r>
              <a:rPr lang="nl-BE" dirty="0">
                <a:solidFill>
                  <a:srgbClr val="296072"/>
                </a:solidFill>
                <a:latin typeface="Montserrat" pitchFamily="2" charset="77"/>
              </a:rPr>
              <a:t>77% </a:t>
            </a:r>
            <a:r>
              <a:rPr lang="nl-BE" sz="2800" dirty="0">
                <a:solidFill>
                  <a:srgbClr val="296072"/>
                </a:solidFill>
                <a:latin typeface="Montserrat" pitchFamily="2" charset="77"/>
              </a:rPr>
              <a:t>uses durable/limited padding materials and</a:t>
            </a:r>
          </a:p>
          <a:p>
            <a:r>
              <a:rPr lang="nl-BE" dirty="0">
                <a:solidFill>
                  <a:srgbClr val="296072"/>
                </a:solidFill>
                <a:latin typeface="Montserrat" pitchFamily="2" charset="77"/>
              </a:rPr>
              <a:t>68% offers pick-up points</a:t>
            </a:r>
          </a:p>
          <a:p>
            <a:r>
              <a:rPr lang="nl-BE" dirty="0">
                <a:solidFill>
                  <a:srgbClr val="296072"/>
                </a:solidFill>
                <a:latin typeface="Montserrat" pitchFamily="2" charset="77"/>
              </a:rPr>
              <a:t>83% tries to avoid return through better product information</a:t>
            </a:r>
          </a:p>
          <a:p>
            <a:r>
              <a:rPr lang="nl-BE">
                <a:solidFill>
                  <a:srgbClr val="296072"/>
                </a:solidFill>
                <a:latin typeface="Montserrat" pitchFamily="2" charset="77"/>
              </a:rPr>
              <a:t>42% of consumers: good webshop </a:t>
            </a:r>
            <a:r>
              <a:rPr lang="nl-BE">
                <a:solidFill>
                  <a:srgbClr val="296072"/>
                </a:solidFill>
                <a:latin typeface="Montserrat" pitchFamily="2" charset="77"/>
                <a:sym typeface="Wingdings" pitchFamily="2" charset="2"/>
              </a:rPr>
              <a:t> </a:t>
            </a:r>
            <a:r>
              <a:rPr lang="nl-BE">
                <a:solidFill>
                  <a:srgbClr val="296072"/>
                </a:solidFill>
                <a:latin typeface="Montserrat" pitchFamily="2" charset="77"/>
              </a:rPr>
              <a:t>sustainability</a:t>
            </a:r>
            <a:endParaRPr lang="nl-BE" dirty="0"/>
          </a:p>
        </p:txBody>
      </p:sp>
      <p:pic>
        <p:nvPicPr>
          <p:cNvPr id="7" name="B2C-B2B-WSP-BP-SP_bg.png" descr="B2C-B2B-WSP-BP-SP_bg.png">
            <a:extLst>
              <a:ext uri="{FF2B5EF4-FFF2-40B4-BE49-F238E27FC236}">
                <a16:creationId xmlns:a16="http://schemas.microsoft.com/office/drawing/2014/main" id="{7B67D54D-560B-B904-E9F6-1BCD1A03938A}"/>
              </a:ext>
            </a:extLst>
          </p:cNvPr>
          <p:cNvPicPr>
            <a:picLocks noChangeAspect="1"/>
          </p:cNvPicPr>
          <p:nvPr/>
        </p:nvPicPr>
        <p:blipFill>
          <a:blip r:embed="rId2"/>
          <a:stretch>
            <a:fillRect/>
          </a:stretch>
        </p:blipFill>
        <p:spPr>
          <a:xfrm>
            <a:off x="348001" y="6495396"/>
            <a:ext cx="285048" cy="285048"/>
          </a:xfrm>
          <a:prstGeom prst="rect">
            <a:avLst/>
          </a:prstGeom>
          <a:ln w="12700">
            <a:miter lim="400000"/>
          </a:ln>
        </p:spPr>
      </p:pic>
      <p:pic>
        <p:nvPicPr>
          <p:cNvPr id="8" name="Afbeelding" descr="Afbeelding">
            <a:extLst>
              <a:ext uri="{FF2B5EF4-FFF2-40B4-BE49-F238E27FC236}">
                <a16:creationId xmlns:a16="http://schemas.microsoft.com/office/drawing/2014/main" id="{71CD53F5-3554-0631-CC55-8D78AB8670AB}"/>
              </a:ext>
            </a:extLst>
          </p:cNvPr>
          <p:cNvPicPr>
            <a:picLocks noChangeAspect="1"/>
          </p:cNvPicPr>
          <p:nvPr/>
        </p:nvPicPr>
        <p:blipFill>
          <a:blip r:embed="rId3"/>
          <a:srcRect r="63381"/>
          <a:stretch>
            <a:fillRect/>
          </a:stretch>
        </p:blipFill>
        <p:spPr>
          <a:xfrm>
            <a:off x="0" y="6446415"/>
            <a:ext cx="388489" cy="383009"/>
          </a:xfrm>
          <a:prstGeom prst="rect">
            <a:avLst/>
          </a:prstGeom>
        </p:spPr>
      </p:pic>
    </p:spTree>
    <p:extLst>
      <p:ext uri="{BB962C8B-B14F-4D97-AF65-F5344CB8AC3E}">
        <p14:creationId xmlns:p14="http://schemas.microsoft.com/office/powerpoint/2010/main" val="2865609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Lettertype, nummer&#10;&#10;Automatisch gegenereerde beschrijving">
            <a:extLst>
              <a:ext uri="{FF2B5EF4-FFF2-40B4-BE49-F238E27FC236}">
                <a16:creationId xmlns:a16="http://schemas.microsoft.com/office/drawing/2014/main" id="{402ACAA9-834A-F4F1-F42A-FE17B3E10DD8}"/>
              </a:ext>
            </a:extLst>
          </p:cNvPr>
          <p:cNvPicPr>
            <a:picLocks noChangeAspect="1"/>
          </p:cNvPicPr>
          <p:nvPr/>
        </p:nvPicPr>
        <p:blipFill>
          <a:blip r:embed="rId2"/>
          <a:stretch>
            <a:fillRect/>
          </a:stretch>
        </p:blipFill>
        <p:spPr>
          <a:xfrm>
            <a:off x="2216150" y="393700"/>
            <a:ext cx="7759700" cy="6070600"/>
          </a:xfrm>
          <a:prstGeom prst="rect">
            <a:avLst/>
          </a:prstGeom>
        </p:spPr>
      </p:pic>
      <p:pic>
        <p:nvPicPr>
          <p:cNvPr id="6" name="B2C-B2B-WSP-BP-SP_bg.png" descr="B2C-B2B-WSP-BP-SP_bg.png">
            <a:extLst>
              <a:ext uri="{FF2B5EF4-FFF2-40B4-BE49-F238E27FC236}">
                <a16:creationId xmlns:a16="http://schemas.microsoft.com/office/drawing/2014/main" id="{6982E33F-2095-C0E1-5704-3379D5EB6E7E}"/>
              </a:ext>
            </a:extLst>
          </p:cNvPr>
          <p:cNvPicPr>
            <a:picLocks noChangeAspect="1"/>
          </p:cNvPicPr>
          <p:nvPr/>
        </p:nvPicPr>
        <p:blipFill>
          <a:blip r:embed="rId3"/>
          <a:stretch>
            <a:fillRect/>
          </a:stretch>
        </p:blipFill>
        <p:spPr>
          <a:xfrm>
            <a:off x="445639" y="6464300"/>
            <a:ext cx="285048" cy="285048"/>
          </a:xfrm>
          <a:prstGeom prst="rect">
            <a:avLst/>
          </a:prstGeom>
          <a:ln w="12700">
            <a:miter lim="400000"/>
          </a:ln>
        </p:spPr>
      </p:pic>
      <p:pic>
        <p:nvPicPr>
          <p:cNvPr id="7" name="Afbeelding" descr="Afbeelding">
            <a:extLst>
              <a:ext uri="{FF2B5EF4-FFF2-40B4-BE49-F238E27FC236}">
                <a16:creationId xmlns:a16="http://schemas.microsoft.com/office/drawing/2014/main" id="{FFC8F601-1CB8-5812-FEA6-2E55F46281F5}"/>
              </a:ext>
            </a:extLst>
          </p:cNvPr>
          <p:cNvPicPr>
            <a:picLocks noChangeAspect="1"/>
          </p:cNvPicPr>
          <p:nvPr/>
        </p:nvPicPr>
        <p:blipFill>
          <a:blip r:embed="rId4"/>
          <a:srcRect r="63381"/>
          <a:stretch>
            <a:fillRect/>
          </a:stretch>
        </p:blipFill>
        <p:spPr>
          <a:xfrm>
            <a:off x="57150" y="6415319"/>
            <a:ext cx="388489" cy="383009"/>
          </a:xfrm>
          <a:prstGeom prst="rect">
            <a:avLst/>
          </a:prstGeom>
        </p:spPr>
      </p:pic>
      <p:sp>
        <p:nvSpPr>
          <p:cNvPr id="8" name="Tijdelijke aanduiding voor voettekst 7">
            <a:extLst>
              <a:ext uri="{FF2B5EF4-FFF2-40B4-BE49-F238E27FC236}">
                <a16:creationId xmlns:a16="http://schemas.microsoft.com/office/drawing/2014/main" id="{5A32FD89-EA9C-B3FA-3939-F04647FED7BF}"/>
              </a:ext>
            </a:extLst>
          </p:cNvPr>
          <p:cNvSpPr>
            <a:spLocks noGrp="1"/>
          </p:cNvSpPr>
          <p:nvPr>
            <p:ph type="ftr" idx="11"/>
          </p:nvPr>
        </p:nvSpPr>
        <p:spPr/>
        <p:txBody>
          <a:bodyPr/>
          <a:lstStyle/>
          <a:p>
            <a:r>
              <a:rPr lang="nl-BE"/>
              <a:t>Source: Belgian Online Sustainability Barometer 2021</a:t>
            </a:r>
          </a:p>
        </p:txBody>
      </p:sp>
      <p:sp>
        <p:nvSpPr>
          <p:cNvPr id="9" name="Tijdelijke aanduiding voor dianummer 8">
            <a:extLst>
              <a:ext uri="{FF2B5EF4-FFF2-40B4-BE49-F238E27FC236}">
                <a16:creationId xmlns:a16="http://schemas.microsoft.com/office/drawing/2014/main" id="{BACABEF5-9951-06E3-9B9E-B8082DD78E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64</a:t>
            </a:fld>
            <a:endParaRPr lang="nl-NL"/>
          </a:p>
        </p:txBody>
      </p:sp>
    </p:spTree>
    <p:extLst>
      <p:ext uri="{BB962C8B-B14F-4D97-AF65-F5344CB8AC3E}">
        <p14:creationId xmlns:p14="http://schemas.microsoft.com/office/powerpoint/2010/main" val="3314862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Shape 679"/>
        <p:cNvGrpSpPr/>
        <p:nvPr/>
      </p:nvGrpSpPr>
      <p:grpSpPr>
        <a:xfrm>
          <a:off x="0" y="0"/>
          <a:ext cx="0" cy="0"/>
          <a:chOff x="0" y="0"/>
          <a:chExt cx="0" cy="0"/>
        </a:xfrm>
      </p:grpSpPr>
      <p:sp>
        <p:nvSpPr>
          <p:cNvPr id="2" name="Rechthoek 1">
            <a:extLst>
              <a:ext uri="{FF2B5EF4-FFF2-40B4-BE49-F238E27FC236}">
                <a16:creationId xmlns:a16="http://schemas.microsoft.com/office/drawing/2014/main" id="{9488672F-4D5F-E18B-B4E4-F48588149FA1}"/>
              </a:ext>
            </a:extLst>
          </p:cNvPr>
          <p:cNvSpPr/>
          <p:nvPr/>
        </p:nvSpPr>
        <p:spPr>
          <a:xfrm>
            <a:off x="0" y="-335355"/>
            <a:ext cx="12192000" cy="7412560"/>
          </a:xfrm>
          <a:prstGeom prst="rect">
            <a:avLst/>
          </a:prstGeom>
          <a:solidFill>
            <a:srgbClr val="296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81" name="Google Shape;681;p66"/>
          <p:cNvSpPr txBox="1">
            <a:spLocks noGrp="1"/>
          </p:cNvSpPr>
          <p:nvPr>
            <p:ph type="title"/>
          </p:nvPr>
        </p:nvSpPr>
        <p:spPr>
          <a:xfrm>
            <a:off x="3421562" y="2311711"/>
            <a:ext cx="3651467" cy="16766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nl-NL" sz="2400" b="1" dirty="0">
                <a:solidFill>
                  <a:schemeClr val="bg1"/>
                </a:solidFill>
                <a:latin typeface="Montserrat" pitchFamily="2" charset="77"/>
                <a:sym typeface="Calibri"/>
              </a:rPr>
              <a:t>LEGAL</a:t>
            </a:r>
            <a:endParaRPr sz="2400" b="1" dirty="0">
              <a:solidFill>
                <a:schemeClr val="bg1"/>
              </a:solidFill>
              <a:latin typeface="Montserrat" pitchFamily="2" charset="77"/>
            </a:endParaRPr>
          </a:p>
        </p:txBody>
      </p:sp>
      <p:pic>
        <p:nvPicPr>
          <p:cNvPr id="5" name="Afbeelding" descr="Afbeelding">
            <a:extLst>
              <a:ext uri="{FF2B5EF4-FFF2-40B4-BE49-F238E27FC236}">
                <a16:creationId xmlns:a16="http://schemas.microsoft.com/office/drawing/2014/main" id="{342A0539-60DA-12DD-CB23-D27D4EF3987C}"/>
              </a:ext>
            </a:extLst>
          </p:cNvPr>
          <p:cNvPicPr>
            <a:picLocks noChangeAspect="1"/>
          </p:cNvPicPr>
          <p:nvPr/>
        </p:nvPicPr>
        <p:blipFill>
          <a:blip r:embed="rId3"/>
          <a:srcRect r="63381"/>
          <a:stretch>
            <a:fillRect/>
          </a:stretch>
        </p:blipFill>
        <p:spPr>
          <a:xfrm>
            <a:off x="0" y="6654439"/>
            <a:ext cx="388489" cy="383009"/>
          </a:xfrm>
          <a:prstGeom prst="rect">
            <a:avLst/>
          </a:prstGeom>
        </p:spPr>
      </p:pic>
      <p:pic>
        <p:nvPicPr>
          <p:cNvPr id="3" name="B2C-B2B-WSP-BP-SP_bg.png" descr="B2C-B2B-WSP-BP-SP_bg.png">
            <a:extLst>
              <a:ext uri="{FF2B5EF4-FFF2-40B4-BE49-F238E27FC236}">
                <a16:creationId xmlns:a16="http://schemas.microsoft.com/office/drawing/2014/main" id="{FBB14841-AB49-4240-62A1-20B630A4EC1E}"/>
              </a:ext>
            </a:extLst>
          </p:cNvPr>
          <p:cNvPicPr>
            <a:picLocks noChangeAspect="1"/>
          </p:cNvPicPr>
          <p:nvPr/>
        </p:nvPicPr>
        <p:blipFill>
          <a:blip r:embed="rId4"/>
          <a:stretch>
            <a:fillRect/>
          </a:stretch>
        </p:blipFill>
        <p:spPr>
          <a:xfrm>
            <a:off x="388489" y="6709398"/>
            <a:ext cx="285048" cy="285048"/>
          </a:xfrm>
          <a:prstGeom prst="rect">
            <a:avLst/>
          </a:prstGeom>
          <a:ln w="12700">
            <a:miter lim="400000"/>
          </a:ln>
        </p:spPr>
      </p:pic>
      <p:pic>
        <p:nvPicPr>
          <p:cNvPr id="7" name="Graphic 6">
            <a:extLst>
              <a:ext uri="{FF2B5EF4-FFF2-40B4-BE49-F238E27FC236}">
                <a16:creationId xmlns:a16="http://schemas.microsoft.com/office/drawing/2014/main" id="{4DE1F976-B8C6-894C-A6D7-DAC1A52E9A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6414" y="1756776"/>
            <a:ext cx="2786472" cy="2786472"/>
          </a:xfrm>
          <a:prstGeom prst="rect">
            <a:avLst/>
          </a:prstGeom>
        </p:spPr>
      </p:pic>
    </p:spTree>
    <p:extLst>
      <p:ext uri="{BB962C8B-B14F-4D97-AF65-F5344CB8AC3E}">
        <p14:creationId xmlns:p14="http://schemas.microsoft.com/office/powerpoint/2010/main" val="227315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09C1D22-010B-F71C-4DEC-2D5F44D7106A}"/>
              </a:ext>
            </a:extLst>
          </p:cNvPr>
          <p:cNvGraphicFramePr/>
          <p:nvPr>
            <p:extLst>
              <p:ext uri="{D42A27DB-BD31-4B8C-83A1-F6EECF244321}">
                <p14:modId xmlns:p14="http://schemas.microsoft.com/office/powerpoint/2010/main" val="43903114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B2C-B2B-WSP-BP-SP_bg.png" descr="B2C-B2B-WSP-BP-SP_bg.png">
            <a:extLst>
              <a:ext uri="{FF2B5EF4-FFF2-40B4-BE49-F238E27FC236}">
                <a16:creationId xmlns:a16="http://schemas.microsoft.com/office/drawing/2014/main" id="{7E1B8AE9-32B6-1887-3F60-8C338BBAD6AF}"/>
              </a:ext>
            </a:extLst>
          </p:cNvPr>
          <p:cNvPicPr>
            <a:picLocks noChangeAspect="1"/>
          </p:cNvPicPr>
          <p:nvPr/>
        </p:nvPicPr>
        <p:blipFill>
          <a:blip r:embed="rId7"/>
          <a:stretch>
            <a:fillRect/>
          </a:stretch>
        </p:blipFill>
        <p:spPr>
          <a:xfrm>
            <a:off x="388489" y="6511915"/>
            <a:ext cx="285048" cy="285048"/>
          </a:xfrm>
          <a:prstGeom prst="rect">
            <a:avLst/>
          </a:prstGeom>
          <a:ln w="12700">
            <a:miter lim="400000"/>
          </a:ln>
        </p:spPr>
      </p:pic>
      <p:pic>
        <p:nvPicPr>
          <p:cNvPr id="4" name="Afbeelding" descr="Afbeelding">
            <a:extLst>
              <a:ext uri="{FF2B5EF4-FFF2-40B4-BE49-F238E27FC236}">
                <a16:creationId xmlns:a16="http://schemas.microsoft.com/office/drawing/2014/main" id="{5D12CE1A-9214-BB66-A8C0-D6769824DB8A}"/>
              </a:ext>
            </a:extLst>
          </p:cNvPr>
          <p:cNvPicPr>
            <a:picLocks noChangeAspect="1"/>
          </p:cNvPicPr>
          <p:nvPr/>
        </p:nvPicPr>
        <p:blipFill>
          <a:blip r:embed="rId8"/>
          <a:srcRect r="63381"/>
          <a:stretch>
            <a:fillRect/>
          </a:stretch>
        </p:blipFill>
        <p:spPr>
          <a:xfrm>
            <a:off x="0" y="6420678"/>
            <a:ext cx="431350" cy="425265"/>
          </a:xfrm>
          <a:prstGeom prst="rect">
            <a:avLst/>
          </a:prstGeom>
        </p:spPr>
      </p:pic>
    </p:spTree>
    <p:extLst>
      <p:ext uri="{BB962C8B-B14F-4D97-AF65-F5344CB8AC3E}">
        <p14:creationId xmlns:p14="http://schemas.microsoft.com/office/powerpoint/2010/main" val="2718607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EC4C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25884-E9E6-5477-118A-893AE3E47060}"/>
              </a:ext>
            </a:extLst>
          </p:cNvPr>
          <p:cNvSpPr>
            <a:spLocks noGrp="1"/>
          </p:cNvSpPr>
          <p:nvPr>
            <p:ph type="title"/>
          </p:nvPr>
        </p:nvSpPr>
        <p:spPr/>
        <p:txBody>
          <a:bodyPr/>
          <a:lstStyle/>
          <a:p>
            <a:r>
              <a:rPr lang="nl-BE" b="1" dirty="0">
                <a:solidFill>
                  <a:srgbClr val="296072"/>
                </a:solidFill>
                <a:latin typeface="Montserrat" pitchFamily="2" charset="77"/>
              </a:rPr>
              <a:t>Main Points</a:t>
            </a:r>
          </a:p>
        </p:txBody>
      </p:sp>
      <p:sp>
        <p:nvSpPr>
          <p:cNvPr id="3" name="Tijdelijke aanduiding voor tekst 2">
            <a:extLst>
              <a:ext uri="{FF2B5EF4-FFF2-40B4-BE49-F238E27FC236}">
                <a16:creationId xmlns:a16="http://schemas.microsoft.com/office/drawing/2014/main" id="{4F09FC4A-89E7-D320-E965-1ACC2831DFC0}"/>
              </a:ext>
            </a:extLst>
          </p:cNvPr>
          <p:cNvSpPr>
            <a:spLocks noGrp="1"/>
          </p:cNvSpPr>
          <p:nvPr>
            <p:ph type="body" idx="1"/>
          </p:nvPr>
        </p:nvSpPr>
        <p:spPr>
          <a:xfrm>
            <a:off x="215675" y="1487072"/>
            <a:ext cx="10515600" cy="4933605"/>
          </a:xfrm>
        </p:spPr>
        <p:txBody>
          <a:bodyPr numCol="1">
            <a:normAutofit fontScale="32500" lnSpcReduction="20000"/>
          </a:bodyPr>
          <a:lstStyle/>
          <a:p>
            <a:r>
              <a:rPr lang="nl-BE" sz="4500" b="1" dirty="0">
                <a:solidFill>
                  <a:srgbClr val="F6F6F6"/>
                </a:solidFill>
                <a:latin typeface="Montserrat" pitchFamily="2" charset="77"/>
              </a:rPr>
              <a:t>DMA/DSA</a:t>
            </a:r>
          </a:p>
          <a:p>
            <a:pPr lvl="1"/>
            <a:r>
              <a:rPr lang="nl-BE" sz="4500" dirty="0">
                <a:solidFill>
                  <a:srgbClr val="F6F6F6"/>
                </a:solidFill>
                <a:latin typeface="Montserrat" pitchFamily="2" charset="77"/>
              </a:rPr>
              <a:t>Breaking monopolies</a:t>
            </a:r>
          </a:p>
          <a:p>
            <a:pPr lvl="1"/>
            <a:r>
              <a:rPr lang="nl-BE" sz="4500" dirty="0">
                <a:solidFill>
                  <a:srgbClr val="F6F6F6"/>
                </a:solidFill>
                <a:latin typeface="Montserrat" pitchFamily="2" charset="77"/>
              </a:rPr>
              <a:t>Fair Competition </a:t>
            </a:r>
          </a:p>
          <a:p>
            <a:pPr lvl="1"/>
            <a:r>
              <a:rPr lang="nl-BE" sz="4500" dirty="0">
                <a:solidFill>
                  <a:srgbClr val="F6F6F6"/>
                </a:solidFill>
                <a:latin typeface="Montserrat" pitchFamily="2" charset="77"/>
              </a:rPr>
              <a:t>Consumer Protection</a:t>
            </a:r>
          </a:p>
          <a:p>
            <a:pPr lvl="1"/>
            <a:r>
              <a:rPr lang="nl-BE" sz="4500" dirty="0">
                <a:solidFill>
                  <a:srgbClr val="F6F6F6"/>
                </a:solidFill>
                <a:latin typeface="Montserrat" pitchFamily="2" charset="77"/>
              </a:rPr>
              <a:t>…</a:t>
            </a:r>
          </a:p>
          <a:p>
            <a:r>
              <a:rPr lang="nl-BE" sz="4500" b="1" dirty="0">
                <a:solidFill>
                  <a:srgbClr val="F6F6F6"/>
                </a:solidFill>
                <a:latin typeface="Montserrat" pitchFamily="2" charset="77"/>
              </a:rPr>
              <a:t>Geoblocking</a:t>
            </a:r>
          </a:p>
          <a:p>
            <a:pPr lvl="1"/>
            <a:r>
              <a:rPr lang="nl-BE" sz="4500" dirty="0">
                <a:solidFill>
                  <a:srgbClr val="F6F6F6"/>
                </a:solidFill>
                <a:latin typeface="Montserrat" pitchFamily="2" charset="77"/>
              </a:rPr>
              <a:t>No more discrimination based on location</a:t>
            </a:r>
          </a:p>
          <a:p>
            <a:pPr lvl="1"/>
            <a:r>
              <a:rPr lang="nl-BE" sz="4500" dirty="0">
                <a:solidFill>
                  <a:srgbClr val="F6F6F6"/>
                </a:solidFill>
                <a:latin typeface="Montserrat" pitchFamily="2" charset="77"/>
              </a:rPr>
              <a:t>E.g. Ban on price discrimination, ban on refusal of certain payment methods</a:t>
            </a:r>
          </a:p>
          <a:p>
            <a:pPr lvl="1"/>
            <a:r>
              <a:rPr lang="nl-BE" sz="4500" dirty="0">
                <a:solidFill>
                  <a:srgbClr val="F6F6F6"/>
                </a:solidFill>
                <a:latin typeface="Montserrat" pitchFamily="2" charset="77"/>
              </a:rPr>
              <a:t>ex.: Disneyland Paris tickets cheaper for French consumers</a:t>
            </a:r>
          </a:p>
          <a:p>
            <a:endParaRPr lang="nl-BE" sz="4500" dirty="0">
              <a:solidFill>
                <a:srgbClr val="F6F6F6"/>
              </a:solidFill>
              <a:latin typeface="Montserrat" pitchFamily="2" charset="77"/>
            </a:endParaRPr>
          </a:p>
          <a:p>
            <a:r>
              <a:rPr lang="nl-BE" sz="4500" b="1" dirty="0">
                <a:solidFill>
                  <a:srgbClr val="F6F6F6"/>
                </a:solidFill>
                <a:latin typeface="Montserrat" pitchFamily="2" charset="77"/>
              </a:rPr>
              <a:t>PPWR</a:t>
            </a:r>
          </a:p>
          <a:p>
            <a:pPr lvl="1"/>
            <a:r>
              <a:rPr lang="nl-BE" sz="4500" dirty="0">
                <a:solidFill>
                  <a:srgbClr val="F6F6F6"/>
                </a:solidFill>
                <a:latin typeface="Montserrat" pitchFamily="2" charset="77"/>
              </a:rPr>
              <a:t>Void space limit: 40%</a:t>
            </a:r>
          </a:p>
          <a:p>
            <a:pPr lvl="1"/>
            <a:r>
              <a:rPr lang="nl-BE" sz="4500" dirty="0">
                <a:solidFill>
                  <a:srgbClr val="F6F6F6"/>
                </a:solidFill>
                <a:latin typeface="Montserrat" pitchFamily="2" charset="77"/>
              </a:rPr>
              <a:t>Extended Producer Responsibility</a:t>
            </a:r>
          </a:p>
          <a:p>
            <a:pPr lvl="1"/>
            <a:r>
              <a:rPr lang="nl-BE" sz="4500" dirty="0">
                <a:solidFill>
                  <a:srgbClr val="F6F6F6"/>
                </a:solidFill>
                <a:latin typeface="Montserrat" pitchFamily="2" charset="77"/>
              </a:rPr>
              <a:t>Reusable packaging </a:t>
            </a:r>
          </a:p>
          <a:p>
            <a:pPr lvl="1"/>
            <a:r>
              <a:rPr lang="nl-BE" sz="4500" dirty="0">
                <a:solidFill>
                  <a:srgbClr val="F6F6F6"/>
                </a:solidFill>
                <a:latin typeface="Montserrat" pitchFamily="2" charset="77"/>
              </a:rPr>
              <a:t>…</a:t>
            </a:r>
          </a:p>
          <a:p>
            <a:r>
              <a:rPr lang="nl-BE" sz="4500" b="1" dirty="0">
                <a:solidFill>
                  <a:srgbClr val="F6F6F6"/>
                </a:solidFill>
                <a:latin typeface="Montserrat" pitchFamily="2" charset="77"/>
              </a:rPr>
              <a:t>VAT</a:t>
            </a:r>
          </a:p>
          <a:p>
            <a:pPr lvl="1"/>
            <a:r>
              <a:rPr lang="nl-BE" sz="4100" dirty="0">
                <a:solidFill>
                  <a:srgbClr val="F6F6F6"/>
                </a:solidFill>
                <a:latin typeface="Montserrat" pitchFamily="2" charset="77"/>
              </a:rPr>
              <a:t>EU: in member state of </a:t>
            </a:r>
            <a:r>
              <a:rPr lang="nl-BE" sz="4100" b="1" dirty="0">
                <a:solidFill>
                  <a:srgbClr val="F6F6F6"/>
                </a:solidFill>
                <a:latin typeface="Montserrat" pitchFamily="2" charset="77"/>
              </a:rPr>
              <a:t>delivery</a:t>
            </a:r>
          </a:p>
          <a:p>
            <a:pPr lvl="1"/>
            <a:r>
              <a:rPr lang="nl-BE" sz="4100" dirty="0">
                <a:solidFill>
                  <a:srgbClr val="F6F6F6"/>
                </a:solidFill>
                <a:latin typeface="Montserrat" pitchFamily="2" charset="77"/>
              </a:rPr>
              <a:t>Outside of EU </a:t>
            </a:r>
            <a:r>
              <a:rPr lang="nl-BE" sz="4100" b="1" dirty="0">
                <a:solidFill>
                  <a:srgbClr val="F6F6F6"/>
                </a:solidFill>
                <a:latin typeface="Montserrat" pitchFamily="2" charset="77"/>
              </a:rPr>
              <a:t>always VAT</a:t>
            </a:r>
          </a:p>
          <a:p>
            <a:pPr lvl="1"/>
            <a:r>
              <a:rPr lang="nl-BE" sz="4100" b="1" dirty="0">
                <a:solidFill>
                  <a:srgbClr val="F6F6F6"/>
                </a:solidFill>
                <a:latin typeface="Montserrat" pitchFamily="2" charset="77"/>
              </a:rPr>
              <a:t>One Stop Shop: </a:t>
            </a:r>
            <a:r>
              <a:rPr lang="nl-BE" sz="4100" dirty="0">
                <a:solidFill>
                  <a:srgbClr val="F6F6F6"/>
                </a:solidFill>
                <a:latin typeface="Montserrat" pitchFamily="2" charset="77"/>
              </a:rPr>
              <a:t>Declaration in own country</a:t>
            </a:r>
          </a:p>
          <a:p>
            <a:pPr lvl="1"/>
            <a:endParaRPr lang="nl-BE" b="1" dirty="0">
              <a:solidFill>
                <a:srgbClr val="F6F6F6"/>
              </a:solidFill>
              <a:latin typeface="Montserrat" pitchFamily="2" charset="77"/>
            </a:endParaRPr>
          </a:p>
          <a:p>
            <a:pPr lvl="1"/>
            <a:endParaRPr lang="nl-BE" b="1" dirty="0">
              <a:solidFill>
                <a:srgbClr val="F6F6F6"/>
              </a:solidFill>
              <a:latin typeface="Montserrat" pitchFamily="2" charset="77"/>
            </a:endParaRPr>
          </a:p>
        </p:txBody>
      </p:sp>
      <p:pic>
        <p:nvPicPr>
          <p:cNvPr id="4" name="B2C-B2B-WSP-BP-SP_bg.png" descr="B2C-B2B-WSP-BP-SP_bg.png">
            <a:extLst>
              <a:ext uri="{FF2B5EF4-FFF2-40B4-BE49-F238E27FC236}">
                <a16:creationId xmlns:a16="http://schemas.microsoft.com/office/drawing/2014/main" id="{AA7C0BAF-AD76-5C7E-9F13-B211FF863746}"/>
              </a:ext>
            </a:extLst>
          </p:cNvPr>
          <p:cNvPicPr>
            <a:picLocks noChangeAspect="1"/>
          </p:cNvPicPr>
          <p:nvPr/>
        </p:nvPicPr>
        <p:blipFill>
          <a:blip r:embed="rId2"/>
          <a:stretch>
            <a:fillRect/>
          </a:stretch>
        </p:blipFill>
        <p:spPr>
          <a:xfrm>
            <a:off x="388489" y="6511915"/>
            <a:ext cx="285048" cy="285048"/>
          </a:xfrm>
          <a:prstGeom prst="rect">
            <a:avLst/>
          </a:prstGeom>
          <a:ln w="12700">
            <a:miter lim="400000"/>
          </a:ln>
        </p:spPr>
      </p:pic>
      <p:pic>
        <p:nvPicPr>
          <p:cNvPr id="5" name="Afbeelding" descr="Afbeelding">
            <a:extLst>
              <a:ext uri="{FF2B5EF4-FFF2-40B4-BE49-F238E27FC236}">
                <a16:creationId xmlns:a16="http://schemas.microsoft.com/office/drawing/2014/main" id="{42715326-3073-8AD4-3FD6-34ECD686CA5F}"/>
              </a:ext>
            </a:extLst>
          </p:cNvPr>
          <p:cNvPicPr>
            <a:picLocks noChangeAspect="1"/>
          </p:cNvPicPr>
          <p:nvPr/>
        </p:nvPicPr>
        <p:blipFill>
          <a:blip r:embed="rId3"/>
          <a:srcRect r="63381"/>
          <a:stretch>
            <a:fillRect/>
          </a:stretch>
        </p:blipFill>
        <p:spPr>
          <a:xfrm>
            <a:off x="0" y="6420678"/>
            <a:ext cx="431350" cy="425265"/>
          </a:xfrm>
          <a:prstGeom prst="rect">
            <a:avLst/>
          </a:prstGeom>
        </p:spPr>
      </p:pic>
    </p:spTree>
    <p:extLst>
      <p:ext uri="{BB962C8B-B14F-4D97-AF65-F5344CB8AC3E}">
        <p14:creationId xmlns:p14="http://schemas.microsoft.com/office/powerpoint/2010/main" val="1895504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1" name="Google Shape;851;p87"/>
          <p:cNvPicPr preferRelativeResize="0"/>
          <p:nvPr/>
        </p:nvPicPr>
        <p:blipFill rotWithShape="1">
          <a:blip r:embed="rId3">
            <a:alphaModFix/>
          </a:blip>
          <a:srcRect/>
          <a:stretch/>
        </p:blipFill>
        <p:spPr>
          <a:xfrm>
            <a:off x="738561" y="707188"/>
            <a:ext cx="10714877" cy="54436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Stepstools -48 kopie.JPG" descr="Stepstools -48 kopie.JPG"/>
          <p:cNvPicPr>
            <a:picLocks noGrp="1"/>
          </p:cNvPicPr>
          <p:nvPr>
            <p:ph type="pic" idx="21"/>
          </p:nvPr>
        </p:nvPicPr>
        <p:blipFill>
          <a:blip r:embed="rId2"/>
          <a:srcRect l="10561" r="22781"/>
          <a:stretch>
            <a:fillRect/>
          </a:stretch>
        </p:blipFill>
        <p:spPr>
          <a:xfrm>
            <a:off x="9147408" y="0"/>
            <a:ext cx="3046593" cy="6858001"/>
          </a:xfrm>
          <a:prstGeom prst="rect">
            <a:avLst/>
          </a:prstGeom>
        </p:spPr>
      </p:pic>
      <p:sp>
        <p:nvSpPr>
          <p:cNvPr id="150" name="Greet Dekocker…"/>
          <p:cNvSpPr txBox="1"/>
          <p:nvPr/>
        </p:nvSpPr>
        <p:spPr>
          <a:xfrm>
            <a:off x="9458521" y="1497636"/>
            <a:ext cx="2187595" cy="374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1100">
                <a:solidFill>
                  <a:srgbClr val="FFFFFF"/>
                </a:solidFill>
                <a:latin typeface="Sofia Pro Regular"/>
                <a:ea typeface="Sofia Pro Regular"/>
                <a:cs typeface="Sofia Pro Regular"/>
                <a:sym typeface="Sofia Pro Regular"/>
              </a:defRPr>
            </a:pPr>
            <a:r>
              <a:rPr kumimoji="0" sz="700" b="0" i="0" u="none" strike="noStrike" kern="0" cap="none" spc="0" normalizeH="0" baseline="0" noProof="0" dirty="0">
                <a:ln>
                  <a:noFill/>
                </a:ln>
                <a:solidFill>
                  <a:srgbClr val="FFFFFF"/>
                </a:solidFill>
                <a:effectLst/>
                <a:uLnTx/>
                <a:uFillTx/>
                <a:latin typeface="Sofia Pro Regular"/>
                <a:sym typeface="Sofia Pro Regular"/>
              </a:rPr>
              <a:t>Greet </a:t>
            </a:r>
            <a:r>
              <a:rPr kumimoji="0" sz="700" b="0" i="0" u="none" strike="noStrike" kern="0" cap="none" spc="0" normalizeH="0" baseline="0" noProof="0" dirty="0" err="1">
                <a:ln>
                  <a:noFill/>
                </a:ln>
                <a:solidFill>
                  <a:srgbClr val="FFFFFF"/>
                </a:solidFill>
                <a:effectLst/>
                <a:uLnTx/>
                <a:uFillTx/>
                <a:latin typeface="Sofia Pro Regular"/>
                <a:sym typeface="Sofia Pro Regular"/>
              </a:rPr>
              <a:t>Dekocker</a:t>
            </a:r>
            <a:endParaRPr kumimoji="0" sz="700" b="0" i="0" u="none" strike="noStrike" kern="0" cap="none" spc="0" normalizeH="0" baseline="0" noProof="0" dirty="0">
              <a:ln>
                <a:noFill/>
              </a:ln>
              <a:solidFill>
                <a:srgbClr val="FFFFFF"/>
              </a:solidFill>
              <a:effectLst/>
              <a:uLnTx/>
              <a:uFillTx/>
              <a:latin typeface="Sofia Pro Regular"/>
              <a:sym typeface="Sofia Pro Regula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1100">
                <a:solidFill>
                  <a:srgbClr val="FFFFFF"/>
                </a:solidFill>
                <a:latin typeface="Sofia Pro Regular"/>
                <a:ea typeface="Sofia Pro Regular"/>
                <a:cs typeface="Sofia Pro Regular"/>
                <a:sym typeface="Sofia Pro Regular"/>
              </a:defRPr>
            </a:pPr>
            <a:r>
              <a:rPr kumimoji="0" sz="700" b="0" i="0" u="none" strike="noStrike" kern="0" cap="none" spc="0" normalizeH="0" baseline="0" noProof="0" dirty="0">
                <a:ln>
                  <a:noFill/>
                </a:ln>
                <a:solidFill>
                  <a:srgbClr val="FFFFFF"/>
                </a:solidFill>
                <a:effectLst/>
                <a:uLnTx/>
                <a:uFillTx/>
                <a:latin typeface="Sofia Pro Regular"/>
                <a:sym typeface="Sofia Pro Regular"/>
              </a:rPr>
              <a:t>Managing Director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1100">
                <a:solidFill>
                  <a:srgbClr val="FFFFFF"/>
                </a:solidFill>
                <a:latin typeface="Sofia Pro Regular"/>
                <a:ea typeface="Sofia Pro Regular"/>
                <a:cs typeface="Sofia Pro Regular"/>
                <a:sym typeface="Sofia Pro Regular"/>
              </a:defRPr>
            </a:pPr>
            <a:r>
              <a:rPr kumimoji="0" sz="700" b="0" i="0" u="none" strike="noStrike" kern="0" cap="none" spc="0" normalizeH="0" baseline="0" noProof="0" dirty="0" err="1">
                <a:ln>
                  <a:noFill/>
                </a:ln>
                <a:solidFill>
                  <a:srgbClr val="FFFFFF"/>
                </a:solidFill>
                <a:effectLst/>
                <a:uLnTx/>
                <a:uFillTx/>
                <a:latin typeface="Sofia Pro Regular"/>
                <a:sym typeface="Sofia Pro Regular"/>
              </a:rPr>
              <a:t>SafeShops.be</a:t>
            </a:r>
            <a:endParaRPr kumimoji="0" sz="700" b="0" i="0" u="none" strike="noStrike" kern="0" cap="none" spc="0" normalizeH="0" baseline="0" noProof="0" dirty="0">
              <a:ln>
                <a:noFill/>
              </a:ln>
              <a:solidFill>
                <a:srgbClr val="FFFFFF"/>
              </a:solidFill>
              <a:effectLst/>
              <a:uLnTx/>
              <a:uFillTx/>
              <a:latin typeface="Sofia Pro Regular"/>
              <a:sym typeface="Sofia Pro Regular"/>
            </a:endParaRPr>
          </a:p>
        </p:txBody>
      </p:sp>
      <p:sp>
        <p:nvSpPr>
          <p:cNvPr id="151" name="2021: Het jaar van de Os voor  de Belgische e-commerce"/>
          <p:cNvSpPr txBox="1"/>
          <p:nvPr/>
        </p:nvSpPr>
        <p:spPr>
          <a:xfrm>
            <a:off x="2354137" y="1802952"/>
            <a:ext cx="6087690" cy="2654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700" b="0" i="0" u="none" strike="noStrike" kern="0" cap="none" spc="-64" normalizeH="0" baseline="0" noProof="0" dirty="0">
                <a:ln>
                  <a:noFill/>
                </a:ln>
                <a:solidFill>
                  <a:srgbClr val="000000"/>
                </a:solidFill>
                <a:effectLst/>
                <a:uLnTx/>
                <a:uFillTx/>
                <a:latin typeface="Montserrat Bold"/>
                <a:sym typeface="Montserrat Bold"/>
              </a:rPr>
              <a:t>Thanks</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endParaRPr kumimoji="0" lang="nl-BE" sz="2700" b="0" i="0" u="none" strike="noStrike" kern="0" cap="none" spc="-64" normalizeH="0" baseline="0" noProof="0" dirty="0">
              <a:ln>
                <a:noFill/>
              </a:ln>
              <a:solidFill>
                <a:srgbClr val="000000"/>
              </a:solidFill>
              <a:effectLst/>
              <a:uLnTx/>
              <a:uFillTx/>
              <a:latin typeface="Montserrat Bold"/>
              <a:sym typeface="Montserrat Bold"/>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000" b="0" i="0" u="none" strike="noStrike" kern="0" cap="none" spc="-64" normalizeH="0" baseline="0" noProof="0" dirty="0">
                <a:ln>
                  <a:noFill/>
                </a:ln>
                <a:solidFill>
                  <a:srgbClr val="000000"/>
                </a:solidFill>
                <a:effectLst/>
                <a:uLnTx/>
                <a:uFillTx/>
                <a:latin typeface="Montserrat Bold"/>
                <a:sym typeface="Montserrat Bold"/>
              </a:rPr>
              <a:t>@2GREET</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lang="nl-BE" sz="2000" spc="-64" dirty="0">
                <a:latin typeface="Montserrat Bold"/>
                <a:sym typeface="Montserrat Bold"/>
              </a:rPr>
              <a:t>GREET DEKOCKER</a:t>
            </a:r>
            <a:endParaRPr kumimoji="0" lang="nl-BE" sz="2000" b="0" i="0" u="none" strike="noStrike" kern="0" cap="none" spc="-64" normalizeH="0" baseline="0" noProof="0" dirty="0">
              <a:ln>
                <a:noFill/>
              </a:ln>
              <a:solidFill>
                <a:srgbClr val="000000"/>
              </a:solidFill>
              <a:effectLst/>
              <a:uLnTx/>
              <a:uFillTx/>
              <a:latin typeface="Montserrat Bold"/>
              <a:sym typeface="Montserrat Bold"/>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000" b="0" i="0" u="none" strike="noStrike" kern="0" cap="none" spc="-64" normalizeH="0" baseline="0" noProof="0" dirty="0">
                <a:ln>
                  <a:noFill/>
                </a:ln>
                <a:solidFill>
                  <a:srgbClr val="000000"/>
                </a:solidFill>
                <a:effectLst/>
                <a:uLnTx/>
                <a:uFillTx/>
                <a:latin typeface="Montserrat Bold"/>
                <a:sym typeface="Montserrat Bold"/>
              </a:rPr>
              <a:t>INFO@SAFESHOPS.BE	</a:t>
            </a: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endParaRPr kumimoji="0" lang="nl-BE" sz="2000" b="0" i="0" u="none" strike="noStrike" kern="0" cap="none" spc="-64" normalizeH="0" baseline="0" noProof="0" dirty="0">
              <a:ln>
                <a:noFill/>
              </a:ln>
              <a:solidFill>
                <a:srgbClr val="3A3A3C">
                  <a:lumMod val="50000"/>
                </a:srgbClr>
              </a:solidFill>
              <a:effectLst/>
              <a:uLnTx/>
              <a:uFillTx/>
              <a:latin typeface="Montserrat Bold"/>
              <a:sym typeface="Montserrat Bold"/>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sz="3200" spc="-64">
                <a:solidFill>
                  <a:srgbClr val="000000"/>
                </a:solidFill>
                <a:latin typeface="+mn-lt"/>
                <a:ea typeface="+mn-ea"/>
                <a:cs typeface="+mn-cs"/>
                <a:sym typeface="Montserrat Bold"/>
              </a:defRPr>
            </a:pPr>
            <a:r>
              <a:rPr kumimoji="0" lang="nl-BE" sz="2000" b="0" i="0" u="none" strike="noStrike" kern="0" cap="none" spc="-64" normalizeH="0" baseline="0" noProof="0" dirty="0">
                <a:ln>
                  <a:noFill/>
                </a:ln>
                <a:solidFill>
                  <a:srgbClr val="000000"/>
                </a:solidFill>
                <a:effectLst/>
                <a:uLnTx/>
                <a:uFillTx/>
                <a:latin typeface="Montserrat Bold"/>
                <a:sym typeface="Montserrat Bold"/>
              </a:rPr>
              <a:t>	</a:t>
            </a:r>
            <a:endParaRPr kumimoji="0" sz="3200" b="0" i="0" u="none" strike="noStrike" kern="0" cap="none" spc="-64" normalizeH="0" baseline="0" noProof="0" dirty="0">
              <a:ln>
                <a:noFill/>
              </a:ln>
              <a:solidFill>
                <a:srgbClr val="000000"/>
              </a:solidFill>
              <a:effectLst/>
              <a:uLnTx/>
              <a:uFillTx/>
              <a:latin typeface="Montserrat Bold"/>
              <a:sym typeface="Montserrat Bold"/>
            </a:endParaRPr>
          </a:p>
        </p:txBody>
      </p:sp>
      <p:pic>
        <p:nvPicPr>
          <p:cNvPr id="152" name="Afbeelding" descr="Afbeelding"/>
          <p:cNvPicPr>
            <a:picLocks noChangeAspect="1"/>
          </p:cNvPicPr>
          <p:nvPr/>
        </p:nvPicPr>
        <p:blipFill>
          <a:blip r:embed="rId3"/>
          <a:stretch>
            <a:fillRect/>
          </a:stretch>
        </p:blipFill>
        <p:spPr>
          <a:xfrm>
            <a:off x="1503764" y="1802952"/>
            <a:ext cx="539260" cy="597668"/>
          </a:xfrm>
          <a:prstGeom prst="rect">
            <a:avLst/>
          </a:prstGeom>
          <a:ln w="12700">
            <a:miter lim="400000"/>
          </a:ln>
        </p:spPr>
      </p:pic>
      <p:pic>
        <p:nvPicPr>
          <p:cNvPr id="153" name="Afbeelding" descr="Afbeelding"/>
          <p:cNvPicPr>
            <a:picLocks noChangeAspect="1"/>
          </p:cNvPicPr>
          <p:nvPr/>
        </p:nvPicPr>
        <p:blipFill>
          <a:blip r:embed="rId4"/>
          <a:stretch>
            <a:fillRect/>
          </a:stretch>
        </p:blipFill>
        <p:spPr>
          <a:xfrm>
            <a:off x="9091919" y="1562243"/>
            <a:ext cx="204813" cy="245248"/>
          </a:xfrm>
          <a:prstGeom prst="rect">
            <a:avLst/>
          </a:prstGeom>
          <a:ln w="12700">
            <a:miter lim="400000"/>
          </a:ln>
        </p:spPr>
      </p:pic>
    </p:spTree>
    <p:extLst>
      <p:ext uri="{BB962C8B-B14F-4D97-AF65-F5344CB8AC3E}">
        <p14:creationId xmlns:p14="http://schemas.microsoft.com/office/powerpoint/2010/main" val="22360633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tekst, diagram, Lettertype, Perceel&#10;&#10;Automatisch gegenereerde beschrijving">
            <a:extLst>
              <a:ext uri="{FF2B5EF4-FFF2-40B4-BE49-F238E27FC236}">
                <a16:creationId xmlns:a16="http://schemas.microsoft.com/office/drawing/2014/main" id="{6F9CBB3D-D57D-373B-4CEC-4928D42F642F}"/>
              </a:ext>
            </a:extLst>
          </p:cNvPr>
          <p:cNvPicPr>
            <a:picLocks noGrp="1" noChangeAspect="1"/>
          </p:cNvPicPr>
          <p:nvPr>
            <p:ph type="pic" sz="quarter" idx="23"/>
          </p:nvPr>
        </p:nvPicPr>
        <p:blipFill rotWithShape="1">
          <a:blip r:embed="rId2"/>
          <a:srcRect l="170" t="-147" r="5807" b="-1"/>
          <a:stretch/>
        </p:blipFill>
        <p:spPr>
          <a:xfrm>
            <a:off x="342900" y="2001737"/>
            <a:ext cx="10684047" cy="3547195"/>
          </a:xfrm>
        </p:spPr>
      </p:pic>
      <p:sp>
        <p:nvSpPr>
          <p:cNvPr id="6" name="Tijdelijke aanduiding voor tekst 5">
            <a:extLst>
              <a:ext uri="{FF2B5EF4-FFF2-40B4-BE49-F238E27FC236}">
                <a16:creationId xmlns:a16="http://schemas.microsoft.com/office/drawing/2014/main" id="{95FCDC92-E182-0762-EE59-8A71DFD0500D}"/>
              </a:ext>
            </a:extLst>
          </p:cNvPr>
          <p:cNvSpPr>
            <a:spLocks noGrp="1"/>
          </p:cNvSpPr>
          <p:nvPr>
            <p:ph type="body" sz="quarter" idx="25"/>
          </p:nvPr>
        </p:nvSpPr>
        <p:spPr>
          <a:xfrm rot="16200000">
            <a:off x="168154" y="1579605"/>
            <a:ext cx="235932" cy="608331"/>
          </a:xfrm>
        </p:spPr>
        <p:txBody>
          <a:bodyPr/>
          <a:lstStyle/>
          <a:p>
            <a:pPr marL="50800" indent="0">
              <a:buNone/>
            </a:pPr>
            <a:endParaRPr lang="nl-BE" dirty="0"/>
          </a:p>
        </p:txBody>
      </p:sp>
      <p:pic>
        <p:nvPicPr>
          <p:cNvPr id="9" name="Afbeelding" descr="Afbeelding">
            <a:extLst>
              <a:ext uri="{FF2B5EF4-FFF2-40B4-BE49-F238E27FC236}">
                <a16:creationId xmlns:a16="http://schemas.microsoft.com/office/drawing/2014/main" id="{596F6955-689F-71D2-6C9F-A8062AB16C45}"/>
              </a:ext>
            </a:extLst>
          </p:cNvPr>
          <p:cNvPicPr>
            <a:picLocks noChangeAspect="1"/>
          </p:cNvPicPr>
          <p:nvPr/>
        </p:nvPicPr>
        <p:blipFill>
          <a:blip r:embed="rId3"/>
          <a:srcRect r="63381"/>
          <a:stretch>
            <a:fillRect/>
          </a:stretch>
        </p:blipFill>
        <p:spPr>
          <a:xfrm>
            <a:off x="91850" y="6416110"/>
            <a:ext cx="388489" cy="383009"/>
          </a:xfrm>
          <a:prstGeom prst="rect">
            <a:avLst/>
          </a:prstGeom>
          <a:noFill/>
          <a:ln>
            <a:noFill/>
          </a:ln>
        </p:spPr>
      </p:pic>
      <p:pic>
        <p:nvPicPr>
          <p:cNvPr id="10" name="B2C-B2B-WSP-BP-SP_bg.png" descr="B2C-B2B-WSP-BP-SP_bg.png">
            <a:extLst>
              <a:ext uri="{FF2B5EF4-FFF2-40B4-BE49-F238E27FC236}">
                <a16:creationId xmlns:a16="http://schemas.microsoft.com/office/drawing/2014/main" id="{5AB331F2-67EB-4AFF-C58C-231CB3DCC8BF}"/>
              </a:ext>
            </a:extLst>
          </p:cNvPr>
          <p:cNvPicPr>
            <a:picLocks noChangeAspect="1"/>
          </p:cNvPicPr>
          <p:nvPr/>
        </p:nvPicPr>
        <p:blipFill>
          <a:blip r:embed="rId4"/>
          <a:stretch>
            <a:fillRect/>
          </a:stretch>
        </p:blipFill>
        <p:spPr>
          <a:xfrm>
            <a:off x="481932" y="6486525"/>
            <a:ext cx="257176" cy="257176"/>
          </a:xfrm>
          <a:prstGeom prst="rect">
            <a:avLst/>
          </a:prstGeom>
          <a:ln w="12700">
            <a:miter lim="400000"/>
          </a:ln>
        </p:spPr>
      </p:pic>
    </p:spTree>
    <p:extLst>
      <p:ext uri="{BB962C8B-B14F-4D97-AF65-F5344CB8AC3E}">
        <p14:creationId xmlns:p14="http://schemas.microsoft.com/office/powerpoint/2010/main" val="31658579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Cijfers Belgische e-commerce 2021 vs. 2022"/>
          <p:cNvSpPr txBox="1">
            <a:spLocks noGrp="1"/>
          </p:cNvSpPr>
          <p:nvPr>
            <p:ph type="body" idx="26"/>
          </p:nvPr>
        </p:nvSpPr>
        <p:spPr>
          <a:xfrm>
            <a:off x="2043022" y="0"/>
            <a:ext cx="3796742" cy="2006601"/>
          </a:xfrm>
          <a:prstGeom prst="rect">
            <a:avLst/>
          </a:prstGeom>
        </p:spPr>
        <p:txBody>
          <a:bodyPr/>
          <a:lstStyle/>
          <a:p>
            <a:r>
              <a:rPr dirty="0" err="1"/>
              <a:t>Belgi</a:t>
            </a:r>
            <a:r>
              <a:rPr lang="nl-BE" dirty="0"/>
              <a:t>an </a:t>
            </a:r>
            <a:r>
              <a:rPr dirty="0"/>
              <a:t>e-commerce 2021 vs. 2022</a:t>
            </a:r>
            <a:r>
              <a:rPr lang="nl-BE" dirty="0"/>
              <a:t>*</a:t>
            </a:r>
            <a:endParaRPr dirty="0"/>
          </a:p>
        </p:txBody>
      </p:sp>
      <p:sp>
        <p:nvSpPr>
          <p:cNvPr id="520" name="11,7 miljard"/>
          <p:cNvSpPr txBox="1"/>
          <p:nvPr/>
        </p:nvSpPr>
        <p:spPr>
          <a:xfrm>
            <a:off x="2764736" y="3889204"/>
            <a:ext cx="1079932"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412750">
              <a:defRPr sz="3000">
                <a:solidFill>
                  <a:srgbClr val="9FC4CA"/>
                </a:solidFill>
                <a:latin typeface="Sofia Pro Regular"/>
                <a:ea typeface="Sofia Pro Regular"/>
                <a:cs typeface="Sofia Pro Regular"/>
                <a:sym typeface="Sofia Pro Regular"/>
              </a:defRPr>
            </a:pPr>
            <a:r>
              <a:rPr sz="1500" dirty="0">
                <a:latin typeface="Sofia Pro Bold"/>
                <a:ea typeface="Sofia Pro Bold"/>
                <a:cs typeface="Sofia Pro Bold"/>
                <a:sym typeface="Sofia Pro Bold"/>
              </a:rPr>
              <a:t>11,7</a:t>
            </a:r>
            <a:r>
              <a:rPr sz="1500" dirty="0"/>
              <a:t> </a:t>
            </a:r>
            <a:r>
              <a:rPr lang="nl-BE" sz="1500" dirty="0"/>
              <a:t>billion</a:t>
            </a:r>
            <a:endParaRPr sz="1500" dirty="0"/>
          </a:p>
        </p:txBody>
      </p:sp>
      <p:sp>
        <p:nvSpPr>
          <p:cNvPr id="521" name="150 miljoen"/>
          <p:cNvSpPr txBox="1"/>
          <p:nvPr/>
        </p:nvSpPr>
        <p:spPr>
          <a:xfrm>
            <a:off x="7650156" y="3887840"/>
            <a:ext cx="1079932"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a:defRPr sz="3000">
                <a:solidFill>
                  <a:srgbClr val="9FC4CA"/>
                </a:solidFill>
                <a:latin typeface="Sofia Pro Regular"/>
                <a:ea typeface="Sofia Pro Regular"/>
                <a:cs typeface="Sofia Pro Regular"/>
                <a:sym typeface="Sofia Pro Regular"/>
              </a:defRPr>
            </a:pPr>
            <a:r>
              <a:rPr sz="1500" dirty="0">
                <a:latin typeface="Sofia Pro Bold"/>
                <a:ea typeface="Sofia Pro Bold"/>
                <a:cs typeface="Sofia Pro Bold"/>
                <a:sym typeface="Sofia Pro Bold"/>
              </a:rPr>
              <a:t>150</a:t>
            </a:r>
            <a:r>
              <a:rPr sz="1500" dirty="0"/>
              <a:t> </a:t>
            </a:r>
            <a:r>
              <a:rPr lang="nl-BE" sz="1500" dirty="0"/>
              <a:t>million</a:t>
            </a:r>
            <a:endParaRPr sz="1500" dirty="0"/>
          </a:p>
        </p:txBody>
      </p:sp>
      <p:sp>
        <p:nvSpPr>
          <p:cNvPr id="522" name="56K traders"/>
          <p:cNvSpPr txBox="1"/>
          <p:nvPr/>
        </p:nvSpPr>
        <p:spPr>
          <a:xfrm>
            <a:off x="5112484" y="3887840"/>
            <a:ext cx="1502882"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a:defRPr sz="3000">
                <a:solidFill>
                  <a:srgbClr val="9FC4CA"/>
                </a:solidFill>
                <a:latin typeface="Sofia Pro Bold"/>
                <a:ea typeface="Sofia Pro Bold"/>
                <a:cs typeface="Sofia Pro Bold"/>
                <a:sym typeface="Sofia Pro Bold"/>
              </a:defRPr>
            </a:pPr>
            <a:r>
              <a:rPr sz="1500"/>
              <a:t>56</a:t>
            </a:r>
            <a:r>
              <a:rPr sz="1500">
                <a:latin typeface="Sofia Pro Regular"/>
                <a:ea typeface="Sofia Pro Regular"/>
                <a:cs typeface="Sofia Pro Regular"/>
                <a:sym typeface="Sofia Pro Regular"/>
              </a:rPr>
              <a:t>K traders</a:t>
            </a:r>
          </a:p>
        </p:txBody>
      </p:sp>
      <p:sp>
        <p:nvSpPr>
          <p:cNvPr id="523" name="Wie"/>
          <p:cNvSpPr txBox="1"/>
          <p:nvPr/>
        </p:nvSpPr>
        <p:spPr>
          <a:xfrm>
            <a:off x="5051792" y="3005561"/>
            <a:ext cx="1348055" cy="47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5500" spc="-55">
                <a:solidFill>
                  <a:srgbClr val="000000"/>
                </a:solidFill>
                <a:latin typeface="Sofia Pro Bold"/>
                <a:ea typeface="Sofia Pro Bold"/>
                <a:cs typeface="Sofia Pro Bold"/>
                <a:sym typeface="Sofia Pro Bold"/>
              </a:defRPr>
            </a:lvl1pPr>
          </a:lstStyle>
          <a:p>
            <a:r>
              <a:rPr sz="2750" dirty="0"/>
              <a:t>W</a:t>
            </a:r>
            <a:r>
              <a:rPr lang="nl-BE" sz="2750" dirty="0"/>
              <a:t>ho</a:t>
            </a:r>
            <a:endParaRPr sz="2750" dirty="0"/>
          </a:p>
        </p:txBody>
      </p:sp>
      <p:sp>
        <p:nvSpPr>
          <p:cNvPr id="524" name="Transacties"/>
          <p:cNvSpPr txBox="1"/>
          <p:nvPr/>
        </p:nvSpPr>
        <p:spPr>
          <a:xfrm>
            <a:off x="7595093" y="3005561"/>
            <a:ext cx="2322158" cy="47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5500" spc="-55">
                <a:solidFill>
                  <a:srgbClr val="000000"/>
                </a:solidFill>
                <a:latin typeface="Sofia Pro Bold"/>
                <a:ea typeface="Sofia Pro Bold"/>
                <a:cs typeface="Sofia Pro Bold"/>
                <a:sym typeface="Sofia Pro Bold"/>
              </a:defRPr>
            </a:lvl1pPr>
          </a:lstStyle>
          <a:p>
            <a:r>
              <a:rPr sz="2750" dirty="0" err="1"/>
              <a:t>Transacti</a:t>
            </a:r>
            <a:r>
              <a:rPr lang="nl-BE" sz="2750" dirty="0"/>
              <a:t>ons</a:t>
            </a:r>
            <a:endParaRPr sz="2750" dirty="0"/>
          </a:p>
        </p:txBody>
      </p:sp>
      <p:sp>
        <p:nvSpPr>
          <p:cNvPr id="525" name="Volume"/>
          <p:cNvSpPr txBox="1"/>
          <p:nvPr/>
        </p:nvSpPr>
        <p:spPr>
          <a:xfrm>
            <a:off x="2768456" y="3005561"/>
            <a:ext cx="1654605" cy="47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5500" spc="-55">
                <a:solidFill>
                  <a:srgbClr val="000000"/>
                </a:solidFill>
                <a:latin typeface="Sofia Pro Bold"/>
                <a:ea typeface="Sofia Pro Bold"/>
                <a:cs typeface="Sofia Pro Bold"/>
                <a:sym typeface="Sofia Pro Bold"/>
              </a:defRPr>
            </a:lvl1pPr>
          </a:lstStyle>
          <a:p>
            <a:r>
              <a:rPr sz="2750" dirty="0"/>
              <a:t>Volume</a:t>
            </a:r>
          </a:p>
        </p:txBody>
      </p:sp>
      <p:pic>
        <p:nvPicPr>
          <p:cNvPr id="526" name="Afbeelding" descr="Afbeelding"/>
          <p:cNvPicPr>
            <a:picLocks noChangeAspect="1"/>
          </p:cNvPicPr>
          <p:nvPr/>
        </p:nvPicPr>
        <p:blipFill>
          <a:blip r:embed="rId2"/>
          <a:stretch>
            <a:fillRect/>
          </a:stretch>
        </p:blipFill>
        <p:spPr>
          <a:xfrm>
            <a:off x="5092676" y="2712593"/>
            <a:ext cx="457250" cy="266422"/>
          </a:xfrm>
          <a:prstGeom prst="rect">
            <a:avLst/>
          </a:prstGeom>
          <a:ln w="12700">
            <a:miter lim="400000"/>
          </a:ln>
        </p:spPr>
      </p:pic>
      <p:pic>
        <p:nvPicPr>
          <p:cNvPr id="527" name="Afbeelding" descr="Afbeelding"/>
          <p:cNvPicPr>
            <a:picLocks noChangeAspect="1"/>
          </p:cNvPicPr>
          <p:nvPr/>
        </p:nvPicPr>
        <p:blipFill>
          <a:blip r:embed="rId3"/>
          <a:stretch>
            <a:fillRect/>
          </a:stretch>
        </p:blipFill>
        <p:spPr>
          <a:xfrm>
            <a:off x="2777559" y="2595328"/>
            <a:ext cx="396950" cy="375757"/>
          </a:xfrm>
          <a:prstGeom prst="rect">
            <a:avLst/>
          </a:prstGeom>
          <a:ln w="12700">
            <a:miter lim="400000"/>
          </a:ln>
        </p:spPr>
      </p:pic>
      <p:sp>
        <p:nvSpPr>
          <p:cNvPr id="528" name="Cirkel"/>
          <p:cNvSpPr/>
          <p:nvPr/>
        </p:nvSpPr>
        <p:spPr>
          <a:xfrm>
            <a:off x="2096869" y="5719523"/>
            <a:ext cx="103836" cy="103836"/>
          </a:xfrm>
          <a:prstGeom prst="ellipse">
            <a:avLst/>
          </a:prstGeom>
          <a:solidFill>
            <a:srgbClr val="9FC4CA"/>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29" name="Cirkel"/>
          <p:cNvSpPr/>
          <p:nvPr/>
        </p:nvSpPr>
        <p:spPr>
          <a:xfrm>
            <a:off x="2668743" y="5719523"/>
            <a:ext cx="103836" cy="103836"/>
          </a:xfrm>
          <a:prstGeom prst="ellipse">
            <a:avLst/>
          </a:prstGeom>
          <a:solidFill>
            <a:srgbClr val="296072"/>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30" name="2021"/>
          <p:cNvSpPr txBox="1"/>
          <p:nvPr/>
        </p:nvSpPr>
        <p:spPr>
          <a:xfrm>
            <a:off x="2235200" y="5703475"/>
            <a:ext cx="192360"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latin typeface="Sofia Pro Regular"/>
                <a:ea typeface="Sofia Pro Regular"/>
                <a:cs typeface="Sofia Pro Regular"/>
                <a:sym typeface="Sofia Pro Regular"/>
              </a:defRPr>
            </a:lvl1pPr>
          </a:lstStyle>
          <a:p>
            <a:r>
              <a:rPr sz="550"/>
              <a:t>2021</a:t>
            </a:r>
          </a:p>
        </p:txBody>
      </p:sp>
      <p:sp>
        <p:nvSpPr>
          <p:cNvPr id="531" name="2022"/>
          <p:cNvSpPr txBox="1"/>
          <p:nvPr/>
        </p:nvSpPr>
        <p:spPr>
          <a:xfrm>
            <a:off x="2818964" y="5703475"/>
            <a:ext cx="205184"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latin typeface="Sofia Pro Regular"/>
                <a:ea typeface="Sofia Pro Regular"/>
                <a:cs typeface="Sofia Pro Regular"/>
                <a:sym typeface="Sofia Pro Regular"/>
              </a:defRPr>
            </a:lvl1pPr>
          </a:lstStyle>
          <a:p>
            <a:r>
              <a:rPr sz="550"/>
              <a:t>2022</a:t>
            </a:r>
          </a:p>
        </p:txBody>
      </p:sp>
      <p:sp>
        <p:nvSpPr>
          <p:cNvPr id="532" name="12,1 miljard"/>
          <p:cNvSpPr txBox="1"/>
          <p:nvPr/>
        </p:nvSpPr>
        <p:spPr>
          <a:xfrm>
            <a:off x="2764736" y="3549300"/>
            <a:ext cx="1079932"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412750">
              <a:defRPr sz="3000">
                <a:solidFill>
                  <a:srgbClr val="9FC4CA"/>
                </a:solidFill>
                <a:latin typeface="Sofia Pro Regular"/>
                <a:ea typeface="Sofia Pro Regular"/>
                <a:cs typeface="Sofia Pro Regular"/>
                <a:sym typeface="Sofia Pro Regular"/>
              </a:defRPr>
            </a:pPr>
            <a:r>
              <a:rPr sz="1500" dirty="0">
                <a:latin typeface="Sofia Pro Bold"/>
                <a:ea typeface="Sofia Pro Bold"/>
                <a:cs typeface="Sofia Pro Bold"/>
                <a:sym typeface="Sofia Pro Bold"/>
              </a:rPr>
              <a:t>12,1</a:t>
            </a:r>
            <a:r>
              <a:rPr sz="1500" dirty="0"/>
              <a:t> </a:t>
            </a:r>
            <a:r>
              <a:rPr lang="nl-BE" sz="1500" dirty="0"/>
              <a:t>billion</a:t>
            </a:r>
            <a:endParaRPr sz="1500" dirty="0"/>
          </a:p>
        </p:txBody>
      </p:sp>
      <p:sp>
        <p:nvSpPr>
          <p:cNvPr id="533" name="168 miljoen"/>
          <p:cNvSpPr txBox="1"/>
          <p:nvPr/>
        </p:nvSpPr>
        <p:spPr>
          <a:xfrm>
            <a:off x="7650156" y="3541268"/>
            <a:ext cx="1079932"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a:defRPr sz="3000">
                <a:solidFill>
                  <a:srgbClr val="9FC4CA"/>
                </a:solidFill>
                <a:latin typeface="Sofia Pro Regular"/>
                <a:ea typeface="Sofia Pro Regular"/>
                <a:cs typeface="Sofia Pro Regular"/>
                <a:sym typeface="Sofia Pro Regular"/>
              </a:defRPr>
            </a:pPr>
            <a:r>
              <a:rPr sz="1500" dirty="0">
                <a:latin typeface="Sofia Pro Bold"/>
                <a:ea typeface="Sofia Pro Bold"/>
                <a:cs typeface="Sofia Pro Bold"/>
                <a:sym typeface="Sofia Pro Bold"/>
              </a:rPr>
              <a:t>168</a:t>
            </a:r>
            <a:r>
              <a:rPr sz="1500" dirty="0"/>
              <a:t> </a:t>
            </a:r>
            <a:r>
              <a:rPr lang="nl-BE" sz="1500" dirty="0"/>
              <a:t>million</a:t>
            </a:r>
            <a:endParaRPr sz="1500" dirty="0"/>
          </a:p>
        </p:txBody>
      </p:sp>
      <p:sp>
        <p:nvSpPr>
          <p:cNvPr id="534" name="8,4 milj shoppers"/>
          <p:cNvSpPr txBox="1"/>
          <p:nvPr/>
        </p:nvSpPr>
        <p:spPr>
          <a:xfrm>
            <a:off x="5126305" y="3541268"/>
            <a:ext cx="1939391"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a:defRPr sz="3000">
                <a:solidFill>
                  <a:srgbClr val="9FC4CA"/>
                </a:solidFill>
                <a:latin typeface="Sofia Pro Bold"/>
                <a:ea typeface="Sofia Pro Bold"/>
                <a:cs typeface="Sofia Pro Bold"/>
                <a:sym typeface="Sofia Pro Bold"/>
              </a:defRPr>
            </a:pPr>
            <a:r>
              <a:rPr sz="1500" dirty="0"/>
              <a:t>8,4</a:t>
            </a:r>
            <a:r>
              <a:rPr sz="1500" dirty="0">
                <a:latin typeface="Sofia Pro Regular"/>
                <a:ea typeface="Sofia Pro Regular"/>
                <a:cs typeface="Sofia Pro Regular"/>
                <a:sym typeface="Sofia Pro Regular"/>
              </a:rPr>
              <a:t> mil</a:t>
            </a:r>
            <a:r>
              <a:rPr lang="nl-BE" sz="1500" dirty="0">
                <a:latin typeface="Sofia Pro Regular"/>
                <a:ea typeface="Sofia Pro Regular"/>
                <a:cs typeface="Sofia Pro Regular"/>
                <a:sym typeface="Sofia Pro Regular"/>
              </a:rPr>
              <a:t>lion</a:t>
            </a:r>
            <a:r>
              <a:rPr sz="1500" dirty="0">
                <a:latin typeface="Sofia Pro Regular"/>
                <a:ea typeface="Sofia Pro Regular"/>
                <a:cs typeface="Sofia Pro Regular"/>
                <a:sym typeface="Sofia Pro Regular"/>
              </a:rPr>
              <a:t> shoppers</a:t>
            </a:r>
          </a:p>
        </p:txBody>
      </p:sp>
      <p:sp>
        <p:nvSpPr>
          <p:cNvPr id="535" name="14,7 miljard"/>
          <p:cNvSpPr txBox="1"/>
          <p:nvPr/>
        </p:nvSpPr>
        <p:spPr>
          <a:xfrm>
            <a:off x="2764736" y="4264365"/>
            <a:ext cx="1079932"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412750">
              <a:defRPr sz="3000">
                <a:solidFill>
                  <a:srgbClr val="286071"/>
                </a:solidFill>
                <a:latin typeface="Sofia Pro Regular"/>
                <a:ea typeface="Sofia Pro Regular"/>
                <a:cs typeface="Sofia Pro Regular"/>
                <a:sym typeface="Sofia Pro Regular"/>
              </a:defRPr>
            </a:pPr>
            <a:r>
              <a:rPr sz="1500" dirty="0">
                <a:latin typeface="Sofia Pro Bold"/>
                <a:ea typeface="Sofia Pro Bold"/>
                <a:cs typeface="Sofia Pro Bold"/>
                <a:sym typeface="Sofia Pro Bold"/>
              </a:rPr>
              <a:t>14,7</a:t>
            </a:r>
            <a:r>
              <a:rPr sz="1500" dirty="0"/>
              <a:t> </a:t>
            </a:r>
            <a:r>
              <a:rPr lang="nl-BE" sz="1500" dirty="0"/>
              <a:t>billion</a:t>
            </a:r>
            <a:endParaRPr sz="1500" dirty="0"/>
          </a:p>
        </p:txBody>
      </p:sp>
      <p:sp>
        <p:nvSpPr>
          <p:cNvPr id="536" name="170 miljoen"/>
          <p:cNvSpPr txBox="1"/>
          <p:nvPr/>
        </p:nvSpPr>
        <p:spPr>
          <a:xfrm>
            <a:off x="7650156" y="4263001"/>
            <a:ext cx="1079932"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a:defRPr sz="3000">
                <a:solidFill>
                  <a:srgbClr val="286071"/>
                </a:solidFill>
                <a:latin typeface="Sofia Pro Regular"/>
                <a:ea typeface="Sofia Pro Regular"/>
                <a:cs typeface="Sofia Pro Regular"/>
                <a:sym typeface="Sofia Pro Regular"/>
              </a:defRPr>
            </a:pPr>
            <a:r>
              <a:rPr sz="1500" dirty="0">
                <a:latin typeface="Sofia Pro Bold"/>
                <a:ea typeface="Sofia Pro Bold"/>
                <a:cs typeface="Sofia Pro Bold"/>
                <a:sym typeface="Sofia Pro Bold"/>
              </a:rPr>
              <a:t>170</a:t>
            </a:r>
            <a:r>
              <a:rPr sz="1500" dirty="0"/>
              <a:t> </a:t>
            </a:r>
            <a:r>
              <a:rPr lang="nl-BE" sz="1500" dirty="0"/>
              <a:t>million</a:t>
            </a:r>
            <a:endParaRPr sz="1500" dirty="0"/>
          </a:p>
        </p:txBody>
      </p:sp>
      <p:sp>
        <p:nvSpPr>
          <p:cNvPr id="537" name="8,5 milj shoppers"/>
          <p:cNvSpPr txBox="1"/>
          <p:nvPr/>
        </p:nvSpPr>
        <p:spPr>
          <a:xfrm>
            <a:off x="5120950" y="4263001"/>
            <a:ext cx="1939391"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defTabSz="412750">
              <a:defRPr sz="3000">
                <a:solidFill>
                  <a:srgbClr val="286071"/>
                </a:solidFill>
                <a:latin typeface="Sofia Pro Bold"/>
                <a:ea typeface="Sofia Pro Bold"/>
                <a:cs typeface="Sofia Pro Bold"/>
                <a:sym typeface="Sofia Pro Bold"/>
              </a:defRPr>
            </a:pPr>
            <a:r>
              <a:rPr sz="1500" dirty="0"/>
              <a:t>8,5</a:t>
            </a:r>
            <a:r>
              <a:rPr sz="1500" dirty="0">
                <a:latin typeface="Sofia Pro Regular"/>
                <a:ea typeface="Sofia Pro Regular"/>
                <a:cs typeface="Sofia Pro Regular"/>
                <a:sym typeface="Sofia Pro Regular"/>
              </a:rPr>
              <a:t> mil</a:t>
            </a:r>
            <a:r>
              <a:rPr lang="nl-BE" sz="1500" dirty="0">
                <a:latin typeface="Sofia Pro Regular"/>
                <a:ea typeface="Sofia Pro Regular"/>
                <a:cs typeface="Sofia Pro Regular"/>
                <a:sym typeface="Sofia Pro Regular"/>
              </a:rPr>
              <a:t>lion</a:t>
            </a:r>
            <a:r>
              <a:rPr sz="1500" dirty="0">
                <a:latin typeface="Sofia Pro Regular"/>
                <a:ea typeface="Sofia Pro Regular"/>
                <a:cs typeface="Sofia Pro Regular"/>
                <a:sym typeface="Sofia Pro Regular"/>
              </a:rPr>
              <a:t> shoppers</a:t>
            </a:r>
          </a:p>
        </p:txBody>
      </p:sp>
      <p:pic>
        <p:nvPicPr>
          <p:cNvPr id="538" name="Afbeelding" descr="Afbeelding"/>
          <p:cNvPicPr>
            <a:picLocks noChangeAspect="1"/>
          </p:cNvPicPr>
          <p:nvPr/>
        </p:nvPicPr>
        <p:blipFill>
          <a:blip r:embed="rId4"/>
          <a:srcRect r="63381"/>
          <a:stretch>
            <a:fillRect/>
          </a:stretch>
        </p:blipFill>
        <p:spPr>
          <a:xfrm>
            <a:off x="2005316" y="3837412"/>
            <a:ext cx="388489" cy="383008"/>
          </a:xfrm>
          <a:prstGeom prst="rect">
            <a:avLst/>
          </a:prstGeom>
          <a:ln w="12700">
            <a:miter lim="400000"/>
          </a:ln>
        </p:spPr>
      </p:pic>
      <p:pic>
        <p:nvPicPr>
          <p:cNvPr id="539" name="Afbeelding" descr="Afbeelding"/>
          <p:cNvPicPr>
            <a:picLocks noChangeAspect="1"/>
          </p:cNvPicPr>
          <p:nvPr/>
        </p:nvPicPr>
        <p:blipFill>
          <a:blip r:embed="rId5"/>
          <a:srcRect l="26874" t="5528" r="26874" b="5528"/>
          <a:stretch>
            <a:fillRect/>
          </a:stretch>
        </p:blipFill>
        <p:spPr>
          <a:xfrm>
            <a:off x="2069213" y="3555848"/>
            <a:ext cx="260829" cy="266389"/>
          </a:xfrm>
          <a:prstGeom prst="rect">
            <a:avLst/>
          </a:prstGeom>
          <a:ln w="12700">
            <a:miter lim="400000"/>
          </a:ln>
        </p:spPr>
      </p:pic>
      <p:pic>
        <p:nvPicPr>
          <p:cNvPr id="540" name="Afbeelding" descr="Afbeelding"/>
          <p:cNvPicPr>
            <a:picLocks noChangeAspect="1"/>
          </p:cNvPicPr>
          <p:nvPr/>
        </p:nvPicPr>
        <p:blipFill>
          <a:blip r:embed="rId5"/>
          <a:srcRect l="26874" t="5528" r="26874" b="5528"/>
          <a:stretch>
            <a:fillRect/>
          </a:stretch>
        </p:blipFill>
        <p:spPr>
          <a:xfrm>
            <a:off x="2069213" y="4286067"/>
            <a:ext cx="260829" cy="266389"/>
          </a:xfrm>
          <a:prstGeom prst="rect">
            <a:avLst/>
          </a:prstGeom>
          <a:ln w="12700">
            <a:miter lim="400000"/>
          </a:ln>
        </p:spPr>
      </p:pic>
      <p:pic>
        <p:nvPicPr>
          <p:cNvPr id="541" name="Afbeelding" descr="Afbeelding"/>
          <p:cNvPicPr>
            <a:picLocks noChangeAspect="1"/>
          </p:cNvPicPr>
          <p:nvPr/>
        </p:nvPicPr>
        <p:blipFill>
          <a:blip r:embed="rId6"/>
          <a:stretch>
            <a:fillRect/>
          </a:stretch>
        </p:blipFill>
        <p:spPr>
          <a:xfrm>
            <a:off x="7655711" y="2693849"/>
            <a:ext cx="410791" cy="303910"/>
          </a:xfrm>
          <a:prstGeom prst="rect">
            <a:avLst/>
          </a:prstGeom>
          <a:ln w="12700">
            <a:miter lim="400000"/>
          </a:ln>
        </p:spPr>
      </p:pic>
      <p:pic>
        <p:nvPicPr>
          <p:cNvPr id="542" name="Afbeelding" descr="Afbeelding"/>
          <p:cNvPicPr>
            <a:picLocks noChangeAspect="1"/>
          </p:cNvPicPr>
          <p:nvPr/>
        </p:nvPicPr>
        <p:blipFill>
          <a:blip r:embed="rId4"/>
          <a:srcRect r="63381"/>
          <a:stretch>
            <a:fillRect/>
          </a:stretch>
        </p:blipFill>
        <p:spPr>
          <a:xfrm>
            <a:off x="2005316" y="4618041"/>
            <a:ext cx="388489" cy="383008"/>
          </a:xfrm>
          <a:prstGeom prst="rect">
            <a:avLst/>
          </a:prstGeom>
          <a:ln w="12700">
            <a:miter lim="400000"/>
          </a:ln>
        </p:spPr>
      </p:pic>
      <p:sp>
        <p:nvSpPr>
          <p:cNvPr id="543" name="13,8 miljard"/>
          <p:cNvSpPr txBox="1"/>
          <p:nvPr/>
        </p:nvSpPr>
        <p:spPr>
          <a:xfrm>
            <a:off x="2764736" y="4669833"/>
            <a:ext cx="1079932"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412750">
              <a:defRPr sz="3000">
                <a:solidFill>
                  <a:srgbClr val="296072"/>
                </a:solidFill>
                <a:latin typeface="Sofia Pro Regular"/>
                <a:ea typeface="Sofia Pro Regular"/>
                <a:cs typeface="Sofia Pro Regular"/>
                <a:sym typeface="Sofia Pro Regular"/>
              </a:defRPr>
            </a:pPr>
            <a:r>
              <a:rPr sz="1500" dirty="0">
                <a:latin typeface="Sofia Pro Bold"/>
                <a:ea typeface="Sofia Pro Bold"/>
                <a:cs typeface="Sofia Pro Bold"/>
                <a:sym typeface="Sofia Pro Bold"/>
              </a:rPr>
              <a:t>13,8</a:t>
            </a:r>
            <a:r>
              <a:rPr sz="1500" dirty="0"/>
              <a:t> </a:t>
            </a:r>
            <a:r>
              <a:rPr lang="nl-BE" sz="1500" dirty="0"/>
              <a:t>billion</a:t>
            </a:r>
            <a:endParaRPr sz="1500" dirty="0"/>
          </a:p>
        </p:txBody>
      </p:sp>
      <p:sp>
        <p:nvSpPr>
          <p:cNvPr id="544" name="57K traders"/>
          <p:cNvSpPr txBox="1"/>
          <p:nvPr/>
        </p:nvSpPr>
        <p:spPr>
          <a:xfrm>
            <a:off x="5120951" y="4668469"/>
            <a:ext cx="1747398"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a:defRPr sz="3000">
                <a:solidFill>
                  <a:srgbClr val="286071"/>
                </a:solidFill>
                <a:latin typeface="Sofia Pro Bold"/>
                <a:ea typeface="Sofia Pro Bold"/>
                <a:cs typeface="Sofia Pro Bold"/>
                <a:sym typeface="Sofia Pro Bold"/>
              </a:defRPr>
            </a:pPr>
            <a:r>
              <a:rPr sz="1500"/>
              <a:t>57</a:t>
            </a:r>
            <a:r>
              <a:rPr sz="1500">
                <a:latin typeface="Sofia Pro Regular"/>
                <a:ea typeface="Sofia Pro Regular"/>
                <a:cs typeface="Sofia Pro Regular"/>
                <a:sym typeface="Sofia Pro Regular"/>
              </a:rPr>
              <a:t>K traders</a:t>
            </a:r>
          </a:p>
        </p:txBody>
      </p:sp>
      <p:sp>
        <p:nvSpPr>
          <p:cNvPr id="545" name="165 miljoen"/>
          <p:cNvSpPr txBox="1"/>
          <p:nvPr/>
        </p:nvSpPr>
        <p:spPr>
          <a:xfrm>
            <a:off x="7650156" y="4668469"/>
            <a:ext cx="1079932"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a:defRPr sz="3000">
                <a:solidFill>
                  <a:srgbClr val="286071"/>
                </a:solidFill>
                <a:latin typeface="Sofia Pro Regular"/>
                <a:ea typeface="Sofia Pro Regular"/>
                <a:cs typeface="Sofia Pro Regular"/>
                <a:sym typeface="Sofia Pro Regular"/>
              </a:defRPr>
            </a:pPr>
            <a:r>
              <a:rPr sz="1500" dirty="0">
                <a:latin typeface="Sofia Pro Bold"/>
                <a:ea typeface="Sofia Pro Bold"/>
                <a:cs typeface="Sofia Pro Bold"/>
                <a:sym typeface="Sofia Pro Bold"/>
              </a:rPr>
              <a:t>165</a:t>
            </a:r>
            <a:r>
              <a:rPr sz="1500" dirty="0"/>
              <a:t> </a:t>
            </a:r>
            <a:r>
              <a:rPr lang="nl-BE" sz="1500" dirty="0"/>
              <a:t>million</a:t>
            </a:r>
            <a:endParaRPr sz="1500" dirty="0"/>
          </a:p>
        </p:txBody>
      </p:sp>
      <p:sp>
        <p:nvSpPr>
          <p:cNvPr id="547" name="*Cijfers van de E-commerce Barometer vergeleken met de cijfers van de Market Monitor. De BeCommerce Market Monitor is een grootschalig onderzoek, uitgevoerd door GfK, dat de gehele online markt in kaart brengt."/>
          <p:cNvSpPr txBox="1"/>
          <p:nvPr/>
        </p:nvSpPr>
        <p:spPr>
          <a:xfrm>
            <a:off x="2039642" y="6474233"/>
            <a:ext cx="4832757"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defRPr sz="1400"/>
            </a:lvl1pPr>
          </a:lstStyle>
          <a:p>
            <a:r>
              <a:rPr lang="nl-BE" sz="700" dirty="0"/>
              <a:t>*Figures from the E-commerce Barometer compared with Market Monitor figures. The BeCommerce Market Monitor is a large-scale survey, conducted by GfK, that maps the entire online market.</a:t>
            </a:r>
            <a:endParaRPr sz="700" dirty="0"/>
          </a:p>
        </p:txBody>
      </p:sp>
      <p:sp>
        <p:nvSpPr>
          <p:cNvPr id="3" name="Tijdelijke aanduiding voor tekst 2">
            <a:extLst>
              <a:ext uri="{FF2B5EF4-FFF2-40B4-BE49-F238E27FC236}">
                <a16:creationId xmlns:a16="http://schemas.microsoft.com/office/drawing/2014/main" id="{B56FBB9C-BBCE-7EBA-E663-24F56E99DF46}"/>
              </a:ext>
            </a:extLst>
          </p:cNvPr>
          <p:cNvSpPr>
            <a:spLocks noGrp="1"/>
          </p:cNvSpPr>
          <p:nvPr>
            <p:ph type="body" sz="quarter" idx="23"/>
          </p:nvPr>
        </p:nvSpPr>
        <p:spPr/>
        <p:txBody>
          <a:bodyPr/>
          <a:lstStyle/>
          <a:p>
            <a:endParaRPr lang="nl-BE"/>
          </a:p>
        </p:txBody>
      </p:sp>
      <p:pic>
        <p:nvPicPr>
          <p:cNvPr id="4" name="B2C-B2B-WSP-BP-SP_bg.png" descr="B2C-B2B-WSP-BP-SP_bg.png">
            <a:extLst>
              <a:ext uri="{FF2B5EF4-FFF2-40B4-BE49-F238E27FC236}">
                <a16:creationId xmlns:a16="http://schemas.microsoft.com/office/drawing/2014/main" id="{D423ACF2-FE98-9561-7A41-3CFCBC051A2F}"/>
              </a:ext>
            </a:extLst>
          </p:cNvPr>
          <p:cNvPicPr>
            <a:picLocks noChangeAspect="1"/>
          </p:cNvPicPr>
          <p:nvPr/>
        </p:nvPicPr>
        <p:blipFill>
          <a:blip r:embed="rId7"/>
          <a:stretch>
            <a:fillRect/>
          </a:stretch>
        </p:blipFill>
        <p:spPr>
          <a:xfrm>
            <a:off x="481932" y="6486525"/>
            <a:ext cx="257176" cy="257176"/>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Cijfers Belgische e-commerce Grafiek"/>
          <p:cNvSpPr txBox="1">
            <a:spLocks noGrp="1"/>
          </p:cNvSpPr>
          <p:nvPr>
            <p:ph type="body" idx="26"/>
          </p:nvPr>
        </p:nvSpPr>
        <p:spPr>
          <a:xfrm>
            <a:off x="2086258" y="-41145"/>
            <a:ext cx="3162743" cy="1388515"/>
          </a:xfrm>
          <a:prstGeom prst="rect">
            <a:avLst/>
          </a:prstGeom>
        </p:spPr>
        <p:txBody>
          <a:bodyPr/>
          <a:lstStyle/>
          <a:p>
            <a:r>
              <a:rPr lang="nl-BE" dirty="0"/>
              <a:t>Belgian E-commerce Trends</a:t>
            </a:r>
            <a:endParaRPr dirty="0"/>
          </a:p>
        </p:txBody>
      </p:sp>
      <p:sp>
        <p:nvSpPr>
          <p:cNvPr id="551" name="*Cijfers van de E-commerce Barometer vergeleken met de cijfers van de Market Monitor. De BeCommerce Market Monitor is een grootschalig onderzoek, uitgevoerd door GfK, dat de gehele online markt in kaart brengt. De Market Monitor zegt bekijkt de markt van"/>
          <p:cNvSpPr txBox="1"/>
          <p:nvPr/>
        </p:nvSpPr>
        <p:spPr>
          <a:xfrm>
            <a:off x="2043023" y="6418049"/>
            <a:ext cx="5391893"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defRPr sz="1400"/>
            </a:lvl1pPr>
          </a:lstStyle>
          <a:p>
            <a:r>
              <a:rPr lang="nl-BE" sz="700" dirty="0"/>
              <a:t>*Figures from the E-commerce Barometer compared with Market Monitor figures. The BeCommerce Market Monitor is a large-scale survey, conducted by GfK, that maps the entire online market.</a:t>
            </a:r>
          </a:p>
        </p:txBody>
      </p:sp>
      <p:pic>
        <p:nvPicPr>
          <p:cNvPr id="552" name="Afbeelding" descr="Afbeelding"/>
          <p:cNvPicPr>
            <a:picLocks noChangeAspect="1"/>
          </p:cNvPicPr>
          <p:nvPr/>
        </p:nvPicPr>
        <p:blipFill>
          <a:blip r:embed="rId2"/>
          <a:stretch>
            <a:fillRect/>
          </a:stretch>
        </p:blipFill>
        <p:spPr>
          <a:xfrm>
            <a:off x="1929118" y="1397636"/>
            <a:ext cx="3477035" cy="3477034"/>
          </a:xfrm>
          <a:prstGeom prst="rect">
            <a:avLst/>
          </a:prstGeom>
          <a:ln w="12700">
            <a:miter lim="400000"/>
          </a:ln>
        </p:spPr>
      </p:pic>
      <p:sp>
        <p:nvSpPr>
          <p:cNvPr id="553" name="Cirkel"/>
          <p:cNvSpPr/>
          <p:nvPr/>
        </p:nvSpPr>
        <p:spPr>
          <a:xfrm>
            <a:off x="2096412" y="5749866"/>
            <a:ext cx="103836" cy="103836"/>
          </a:xfrm>
          <a:prstGeom prst="ellipse">
            <a:avLst/>
          </a:prstGeom>
          <a:solidFill>
            <a:srgbClr val="DFDFE1"/>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54" name="Cirkel"/>
          <p:cNvSpPr/>
          <p:nvPr/>
        </p:nvSpPr>
        <p:spPr>
          <a:xfrm>
            <a:off x="3150512" y="5749866"/>
            <a:ext cx="103836" cy="103836"/>
          </a:xfrm>
          <a:prstGeom prst="ellipse">
            <a:avLst/>
          </a:prstGeom>
          <a:blipFill>
            <a:blip r:embed="rId3"/>
          </a:bli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55" name="Ecommerce Barometer"/>
          <p:cNvSpPr txBox="1"/>
          <p:nvPr/>
        </p:nvSpPr>
        <p:spPr>
          <a:xfrm>
            <a:off x="2222500" y="5727467"/>
            <a:ext cx="796693"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solidFill>
                  <a:srgbClr val="232931"/>
                </a:solidFill>
                <a:latin typeface="Sofia Pro Regular"/>
                <a:ea typeface="Sofia Pro Regular"/>
                <a:cs typeface="Sofia Pro Regular"/>
                <a:sym typeface="Sofia Pro Regular"/>
              </a:defRPr>
            </a:lvl1pPr>
          </a:lstStyle>
          <a:p>
            <a:r>
              <a:rPr sz="550"/>
              <a:t>Ecommerce Barometer</a:t>
            </a:r>
          </a:p>
        </p:txBody>
      </p:sp>
      <p:sp>
        <p:nvSpPr>
          <p:cNvPr id="556" name="Market Monitor"/>
          <p:cNvSpPr txBox="1"/>
          <p:nvPr/>
        </p:nvSpPr>
        <p:spPr>
          <a:xfrm>
            <a:off x="3270250" y="5727467"/>
            <a:ext cx="554639"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solidFill>
                  <a:srgbClr val="232931"/>
                </a:solidFill>
                <a:latin typeface="Sofia Pro Regular"/>
                <a:ea typeface="Sofia Pro Regular"/>
                <a:cs typeface="Sofia Pro Regular"/>
                <a:sym typeface="Sofia Pro Regular"/>
              </a:defRPr>
            </a:lvl1pPr>
          </a:lstStyle>
          <a:p>
            <a:r>
              <a:rPr sz="550"/>
              <a:t>Market Monitor</a:t>
            </a:r>
          </a:p>
        </p:txBody>
      </p:sp>
      <p:sp>
        <p:nvSpPr>
          <p:cNvPr id="557" name="2018"/>
          <p:cNvSpPr txBox="1"/>
          <p:nvPr/>
        </p:nvSpPr>
        <p:spPr>
          <a:xfrm>
            <a:off x="2228485" y="4782798"/>
            <a:ext cx="195566"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232931"/>
                </a:solidFill>
                <a:latin typeface="Sofia Pro Regular"/>
                <a:ea typeface="Sofia Pro Regular"/>
                <a:cs typeface="Sofia Pro Regular"/>
                <a:sym typeface="Sofia Pro Regular"/>
              </a:defRPr>
            </a:lvl1pPr>
          </a:lstStyle>
          <a:p>
            <a:r>
              <a:rPr sz="550"/>
              <a:t>2018</a:t>
            </a:r>
          </a:p>
        </p:txBody>
      </p:sp>
      <p:sp>
        <p:nvSpPr>
          <p:cNvPr id="558" name="2019"/>
          <p:cNvSpPr txBox="1"/>
          <p:nvPr/>
        </p:nvSpPr>
        <p:spPr>
          <a:xfrm>
            <a:off x="2907052" y="4782798"/>
            <a:ext cx="193964"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232931"/>
                </a:solidFill>
                <a:latin typeface="Sofia Pro Regular"/>
                <a:ea typeface="Sofia Pro Regular"/>
                <a:cs typeface="Sofia Pro Regular"/>
                <a:sym typeface="Sofia Pro Regular"/>
              </a:defRPr>
            </a:lvl1pPr>
          </a:lstStyle>
          <a:p>
            <a:r>
              <a:rPr sz="550"/>
              <a:t>2019</a:t>
            </a:r>
          </a:p>
        </p:txBody>
      </p:sp>
      <p:sp>
        <p:nvSpPr>
          <p:cNvPr id="559" name="2020"/>
          <p:cNvSpPr txBox="1"/>
          <p:nvPr/>
        </p:nvSpPr>
        <p:spPr>
          <a:xfrm>
            <a:off x="3560001" y="4782798"/>
            <a:ext cx="211596"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232931"/>
                </a:solidFill>
                <a:latin typeface="Sofia Pro Regular"/>
                <a:ea typeface="Sofia Pro Regular"/>
                <a:cs typeface="Sofia Pro Regular"/>
                <a:sym typeface="Sofia Pro Regular"/>
              </a:defRPr>
            </a:lvl1pPr>
          </a:lstStyle>
          <a:p>
            <a:r>
              <a:rPr sz="550"/>
              <a:t>2020</a:t>
            </a:r>
          </a:p>
        </p:txBody>
      </p:sp>
      <p:sp>
        <p:nvSpPr>
          <p:cNvPr id="560" name="2021"/>
          <p:cNvSpPr txBox="1"/>
          <p:nvPr/>
        </p:nvSpPr>
        <p:spPr>
          <a:xfrm>
            <a:off x="4234882" y="4782798"/>
            <a:ext cx="192360"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232931"/>
                </a:solidFill>
                <a:latin typeface="Sofia Pro Regular"/>
                <a:ea typeface="Sofia Pro Regular"/>
                <a:cs typeface="Sofia Pro Regular"/>
                <a:sym typeface="Sofia Pro Regular"/>
              </a:defRPr>
            </a:lvl1pPr>
          </a:lstStyle>
          <a:p>
            <a:r>
              <a:rPr sz="550"/>
              <a:t>2021</a:t>
            </a:r>
          </a:p>
        </p:txBody>
      </p:sp>
      <p:sp>
        <p:nvSpPr>
          <p:cNvPr id="561" name="2022"/>
          <p:cNvSpPr txBox="1"/>
          <p:nvPr/>
        </p:nvSpPr>
        <p:spPr>
          <a:xfrm>
            <a:off x="4878278" y="4782798"/>
            <a:ext cx="205184"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232931"/>
                </a:solidFill>
                <a:latin typeface="Sofia Pro Regular"/>
                <a:ea typeface="Sofia Pro Regular"/>
                <a:cs typeface="Sofia Pro Regular"/>
                <a:sym typeface="Sofia Pro Regular"/>
              </a:defRPr>
            </a:lvl1pPr>
          </a:lstStyle>
          <a:p>
            <a:r>
              <a:rPr sz="550"/>
              <a:t>2022</a:t>
            </a:r>
          </a:p>
        </p:txBody>
      </p:sp>
      <p:pic>
        <p:nvPicPr>
          <p:cNvPr id="562" name="Afbeelding" descr="Afbeelding"/>
          <p:cNvPicPr>
            <a:picLocks noChangeAspect="1"/>
          </p:cNvPicPr>
          <p:nvPr/>
        </p:nvPicPr>
        <p:blipFill>
          <a:blip r:embed="rId4"/>
          <a:stretch>
            <a:fillRect/>
          </a:stretch>
        </p:blipFill>
        <p:spPr>
          <a:xfrm>
            <a:off x="6946743" y="1567604"/>
            <a:ext cx="4069925" cy="4069925"/>
          </a:xfrm>
          <a:prstGeom prst="rect">
            <a:avLst/>
          </a:prstGeom>
          <a:ln w="12700">
            <a:miter lim="400000"/>
          </a:ln>
        </p:spPr>
      </p:pic>
      <p:sp>
        <p:nvSpPr>
          <p:cNvPr id="563" name="Aantal transacties  (in miljoen)"/>
          <p:cNvSpPr txBox="1"/>
          <p:nvPr/>
        </p:nvSpPr>
        <p:spPr>
          <a:xfrm>
            <a:off x="2054983" y="1697844"/>
            <a:ext cx="1902421" cy="349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lgn="l">
              <a:lnSpc>
                <a:spcPct val="80000"/>
              </a:lnSpc>
              <a:defRPr sz="2400" spc="-24">
                <a:solidFill>
                  <a:srgbClr val="000000"/>
                </a:solidFill>
                <a:latin typeface="Sofia Pro Bold"/>
                <a:ea typeface="Sofia Pro Bold"/>
                <a:cs typeface="Sofia Pro Bold"/>
                <a:sym typeface="Sofia Pro Bold"/>
              </a:defRPr>
            </a:pPr>
            <a:r>
              <a:rPr lang="nl-BE" sz="1200" dirty="0"/>
              <a:t>Number of transactions</a:t>
            </a:r>
            <a:br>
              <a:rPr sz="1200" dirty="0"/>
            </a:br>
            <a:r>
              <a:rPr sz="1200" dirty="0"/>
              <a:t>(in mil</a:t>
            </a:r>
            <a:r>
              <a:rPr lang="nl-BE" sz="1200" dirty="0"/>
              <a:t>lio</a:t>
            </a:r>
            <a:r>
              <a:rPr sz="1200" dirty="0"/>
              <a:t>n)</a:t>
            </a:r>
          </a:p>
        </p:txBody>
      </p:sp>
      <p:sp>
        <p:nvSpPr>
          <p:cNvPr id="564" name="Volume  (in miljard)"/>
          <p:cNvSpPr txBox="1"/>
          <p:nvPr/>
        </p:nvSpPr>
        <p:spPr>
          <a:xfrm>
            <a:off x="7096883" y="1697844"/>
            <a:ext cx="1329852" cy="349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lgn="l">
              <a:lnSpc>
                <a:spcPct val="80000"/>
              </a:lnSpc>
              <a:defRPr sz="2400" spc="-24">
                <a:solidFill>
                  <a:srgbClr val="000000"/>
                </a:solidFill>
                <a:latin typeface="Sofia Pro Bold"/>
                <a:ea typeface="Sofia Pro Bold"/>
                <a:cs typeface="Sofia Pro Bold"/>
                <a:sym typeface="Sofia Pro Bold"/>
              </a:defRPr>
            </a:pPr>
            <a:r>
              <a:rPr sz="1200" dirty="0"/>
              <a:t>Volume </a:t>
            </a:r>
            <a:br>
              <a:rPr sz="1200" dirty="0"/>
            </a:br>
            <a:r>
              <a:rPr sz="1200" dirty="0"/>
              <a:t>(in </a:t>
            </a:r>
            <a:r>
              <a:rPr lang="nl-BE" sz="1200" dirty="0"/>
              <a:t>billion</a:t>
            </a:r>
            <a:r>
              <a:rPr sz="1200" dirty="0"/>
              <a:t>)</a:t>
            </a:r>
          </a:p>
        </p:txBody>
      </p:sp>
      <p:sp>
        <p:nvSpPr>
          <p:cNvPr id="565" name="Cirkel"/>
          <p:cNvSpPr/>
          <p:nvPr/>
        </p:nvSpPr>
        <p:spPr>
          <a:xfrm>
            <a:off x="7112912" y="5749866"/>
            <a:ext cx="103836" cy="103836"/>
          </a:xfrm>
          <a:prstGeom prst="ellipse">
            <a:avLst/>
          </a:prstGeom>
          <a:solidFill>
            <a:srgbClr val="DFDFE1"/>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66" name="Cirkel"/>
          <p:cNvSpPr/>
          <p:nvPr/>
        </p:nvSpPr>
        <p:spPr>
          <a:xfrm>
            <a:off x="8167012" y="5749866"/>
            <a:ext cx="103836" cy="103836"/>
          </a:xfrm>
          <a:prstGeom prst="ellipse">
            <a:avLst/>
          </a:prstGeom>
          <a:blipFill>
            <a:blip r:embed="rId3"/>
          </a:bli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67" name="Ecommerce Barometer"/>
          <p:cNvSpPr txBox="1"/>
          <p:nvPr/>
        </p:nvSpPr>
        <p:spPr>
          <a:xfrm>
            <a:off x="7239000" y="5727467"/>
            <a:ext cx="796693"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solidFill>
                  <a:srgbClr val="232931"/>
                </a:solidFill>
                <a:latin typeface="Sofia Pro Regular"/>
                <a:ea typeface="Sofia Pro Regular"/>
                <a:cs typeface="Sofia Pro Regular"/>
                <a:sym typeface="Sofia Pro Regular"/>
              </a:defRPr>
            </a:lvl1pPr>
          </a:lstStyle>
          <a:p>
            <a:r>
              <a:rPr sz="550"/>
              <a:t>Ecommerce Barometer</a:t>
            </a:r>
          </a:p>
        </p:txBody>
      </p:sp>
      <p:sp>
        <p:nvSpPr>
          <p:cNvPr id="568" name="Market Monitor"/>
          <p:cNvSpPr txBox="1"/>
          <p:nvPr/>
        </p:nvSpPr>
        <p:spPr>
          <a:xfrm>
            <a:off x="8286750" y="5727467"/>
            <a:ext cx="554639"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solidFill>
                  <a:srgbClr val="232931"/>
                </a:solidFill>
                <a:latin typeface="Sofia Pro Regular"/>
                <a:ea typeface="Sofia Pro Regular"/>
                <a:cs typeface="Sofia Pro Regular"/>
                <a:sym typeface="Sofia Pro Regular"/>
              </a:defRPr>
            </a:lvl1pPr>
          </a:lstStyle>
          <a:p>
            <a:r>
              <a:rPr sz="550"/>
              <a:t>Market Monitor</a:t>
            </a:r>
          </a:p>
        </p:txBody>
      </p:sp>
      <p:sp>
        <p:nvSpPr>
          <p:cNvPr id="569" name="Cirkel"/>
          <p:cNvSpPr/>
          <p:nvPr/>
        </p:nvSpPr>
        <p:spPr>
          <a:xfrm>
            <a:off x="9015159" y="5749866"/>
            <a:ext cx="103836" cy="103836"/>
          </a:xfrm>
          <a:prstGeom prst="ellipse">
            <a:avLst/>
          </a:prstGeom>
          <a:solidFill>
            <a:srgbClr val="232931"/>
          </a:solidFill>
          <a:ln w="12700">
            <a:miter lim="400000"/>
          </a:ln>
        </p:spPr>
        <p:txBody>
          <a:bodyPr lIns="25400" tIns="25400" rIns="25400" bIns="25400" anchor="ctr"/>
          <a:lstStyle/>
          <a:p>
            <a:pP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570" name="Handelsbalans"/>
          <p:cNvSpPr txBox="1"/>
          <p:nvPr/>
        </p:nvSpPr>
        <p:spPr>
          <a:xfrm>
            <a:off x="9134897" y="5727467"/>
            <a:ext cx="532197"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solidFill>
                  <a:srgbClr val="232931"/>
                </a:solidFill>
                <a:latin typeface="Sofia Pro Regular"/>
                <a:ea typeface="Sofia Pro Regular"/>
                <a:cs typeface="Sofia Pro Regular"/>
                <a:sym typeface="Sofia Pro Regular"/>
              </a:defRPr>
            </a:lvl1pPr>
          </a:lstStyle>
          <a:p>
            <a:r>
              <a:rPr sz="550"/>
              <a:t>Handelsbalans</a:t>
            </a:r>
          </a:p>
        </p:txBody>
      </p:sp>
      <p:sp>
        <p:nvSpPr>
          <p:cNvPr id="571" name="2018"/>
          <p:cNvSpPr txBox="1"/>
          <p:nvPr/>
        </p:nvSpPr>
        <p:spPr>
          <a:xfrm>
            <a:off x="7240752" y="4782798"/>
            <a:ext cx="195566"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232931"/>
                </a:solidFill>
                <a:latin typeface="Sofia Pro Regular"/>
                <a:ea typeface="Sofia Pro Regular"/>
                <a:cs typeface="Sofia Pro Regular"/>
                <a:sym typeface="Sofia Pro Regular"/>
              </a:defRPr>
            </a:lvl1pPr>
          </a:lstStyle>
          <a:p>
            <a:r>
              <a:rPr sz="550"/>
              <a:t>2018</a:t>
            </a:r>
          </a:p>
        </p:txBody>
      </p:sp>
      <p:sp>
        <p:nvSpPr>
          <p:cNvPr id="572" name="2019"/>
          <p:cNvSpPr txBox="1"/>
          <p:nvPr/>
        </p:nvSpPr>
        <p:spPr>
          <a:xfrm>
            <a:off x="8012452" y="4782798"/>
            <a:ext cx="193964"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232931"/>
                </a:solidFill>
                <a:latin typeface="Sofia Pro Regular"/>
                <a:ea typeface="Sofia Pro Regular"/>
                <a:cs typeface="Sofia Pro Regular"/>
                <a:sym typeface="Sofia Pro Regular"/>
              </a:defRPr>
            </a:lvl1pPr>
          </a:lstStyle>
          <a:p>
            <a:r>
              <a:rPr sz="550"/>
              <a:t>2019</a:t>
            </a:r>
          </a:p>
        </p:txBody>
      </p:sp>
      <p:sp>
        <p:nvSpPr>
          <p:cNvPr id="573" name="2020"/>
          <p:cNvSpPr txBox="1"/>
          <p:nvPr/>
        </p:nvSpPr>
        <p:spPr>
          <a:xfrm>
            <a:off x="8768658" y="4782798"/>
            <a:ext cx="211596"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232931"/>
                </a:solidFill>
                <a:latin typeface="Sofia Pro Regular"/>
                <a:ea typeface="Sofia Pro Regular"/>
                <a:cs typeface="Sofia Pro Regular"/>
                <a:sym typeface="Sofia Pro Regular"/>
              </a:defRPr>
            </a:lvl1pPr>
          </a:lstStyle>
          <a:p>
            <a:r>
              <a:rPr sz="550"/>
              <a:t>2020</a:t>
            </a:r>
          </a:p>
        </p:txBody>
      </p:sp>
      <p:sp>
        <p:nvSpPr>
          <p:cNvPr id="574" name="2021"/>
          <p:cNvSpPr txBox="1"/>
          <p:nvPr/>
        </p:nvSpPr>
        <p:spPr>
          <a:xfrm>
            <a:off x="9584896" y="4782798"/>
            <a:ext cx="192360"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232931"/>
                </a:solidFill>
                <a:latin typeface="Sofia Pro Regular"/>
                <a:ea typeface="Sofia Pro Regular"/>
                <a:cs typeface="Sofia Pro Regular"/>
                <a:sym typeface="Sofia Pro Regular"/>
              </a:defRPr>
            </a:lvl1pPr>
          </a:lstStyle>
          <a:p>
            <a:r>
              <a:rPr sz="550"/>
              <a:t>2021</a:t>
            </a:r>
          </a:p>
        </p:txBody>
      </p:sp>
      <p:sp>
        <p:nvSpPr>
          <p:cNvPr id="575" name="2022"/>
          <p:cNvSpPr txBox="1"/>
          <p:nvPr/>
        </p:nvSpPr>
        <p:spPr>
          <a:xfrm>
            <a:off x="10356211" y="4782798"/>
            <a:ext cx="205184"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232931"/>
                </a:solidFill>
                <a:latin typeface="Sofia Pro Regular"/>
                <a:ea typeface="Sofia Pro Regular"/>
                <a:cs typeface="Sofia Pro Regular"/>
                <a:sym typeface="Sofia Pro Regular"/>
              </a:defRPr>
            </a:lvl1pPr>
          </a:lstStyle>
          <a:p>
            <a:r>
              <a:rPr sz="550"/>
              <a:t>2022</a:t>
            </a:r>
          </a:p>
        </p:txBody>
      </p:sp>
      <p:sp>
        <p:nvSpPr>
          <p:cNvPr id="576" name="-3,6"/>
          <p:cNvSpPr txBox="1"/>
          <p:nvPr/>
        </p:nvSpPr>
        <p:spPr>
          <a:xfrm>
            <a:off x="7520589" y="5460131"/>
            <a:ext cx="179536"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B22E29"/>
                </a:solidFill>
                <a:latin typeface="Sofia Pro Regular"/>
                <a:ea typeface="Sofia Pro Regular"/>
                <a:cs typeface="Sofia Pro Regular"/>
                <a:sym typeface="Sofia Pro Regular"/>
              </a:defRPr>
            </a:lvl1pPr>
          </a:lstStyle>
          <a:p>
            <a:r>
              <a:rPr sz="550"/>
              <a:t>-3,6</a:t>
            </a:r>
          </a:p>
        </p:txBody>
      </p:sp>
      <p:sp>
        <p:nvSpPr>
          <p:cNvPr id="577" name="-3,3"/>
          <p:cNvSpPr txBox="1"/>
          <p:nvPr/>
        </p:nvSpPr>
        <p:spPr>
          <a:xfrm>
            <a:off x="8273734" y="5383931"/>
            <a:ext cx="179536"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B22E29"/>
                </a:solidFill>
                <a:latin typeface="Sofia Pro Regular"/>
                <a:ea typeface="Sofia Pro Regular"/>
                <a:cs typeface="Sofia Pro Regular"/>
                <a:sym typeface="Sofia Pro Regular"/>
              </a:defRPr>
            </a:lvl1pPr>
          </a:lstStyle>
          <a:p>
            <a:r>
              <a:rPr sz="550"/>
              <a:t>-3,3</a:t>
            </a:r>
          </a:p>
        </p:txBody>
      </p:sp>
      <p:sp>
        <p:nvSpPr>
          <p:cNvPr id="578" name="-1,5"/>
          <p:cNvSpPr txBox="1"/>
          <p:nvPr/>
        </p:nvSpPr>
        <p:spPr>
          <a:xfrm>
            <a:off x="9080401" y="5036798"/>
            <a:ext cx="166712"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B22E29"/>
                </a:solidFill>
                <a:latin typeface="Sofia Pro Regular"/>
                <a:ea typeface="Sofia Pro Regular"/>
                <a:cs typeface="Sofia Pro Regular"/>
                <a:sym typeface="Sofia Pro Regular"/>
              </a:defRPr>
            </a:lvl1pPr>
          </a:lstStyle>
          <a:p>
            <a:r>
              <a:rPr sz="550"/>
              <a:t>-1,5</a:t>
            </a:r>
          </a:p>
        </p:txBody>
      </p:sp>
      <p:sp>
        <p:nvSpPr>
          <p:cNvPr id="579" name="-0,4"/>
          <p:cNvSpPr txBox="1"/>
          <p:nvPr/>
        </p:nvSpPr>
        <p:spPr>
          <a:xfrm>
            <a:off x="9849222" y="4782798"/>
            <a:ext cx="187552"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B22E29"/>
                </a:solidFill>
                <a:latin typeface="Sofia Pro Regular"/>
                <a:ea typeface="Sofia Pro Regular"/>
                <a:cs typeface="Sofia Pro Regular"/>
                <a:sym typeface="Sofia Pro Regular"/>
              </a:defRPr>
            </a:lvl1pPr>
          </a:lstStyle>
          <a:p>
            <a:r>
              <a:rPr sz="550"/>
              <a:t>-0,4</a:t>
            </a:r>
          </a:p>
        </p:txBody>
      </p:sp>
      <p:sp>
        <p:nvSpPr>
          <p:cNvPr id="580" name="-0,9"/>
          <p:cNvSpPr txBox="1"/>
          <p:nvPr/>
        </p:nvSpPr>
        <p:spPr>
          <a:xfrm>
            <a:off x="10645502" y="4909798"/>
            <a:ext cx="184346"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100">
                <a:solidFill>
                  <a:srgbClr val="B22E29"/>
                </a:solidFill>
                <a:latin typeface="Sofia Pro Regular"/>
                <a:ea typeface="Sofia Pro Regular"/>
                <a:cs typeface="Sofia Pro Regular"/>
                <a:sym typeface="Sofia Pro Regular"/>
              </a:defRPr>
            </a:lvl1pPr>
          </a:lstStyle>
          <a:p>
            <a:r>
              <a:rPr sz="550"/>
              <a:t>-0,9</a:t>
            </a:r>
          </a:p>
        </p:txBody>
      </p:sp>
      <p:sp>
        <p:nvSpPr>
          <p:cNvPr id="581" name="70"/>
          <p:cNvSpPr txBox="1"/>
          <p:nvPr/>
        </p:nvSpPr>
        <p:spPr>
          <a:xfrm rot="16200000">
            <a:off x="2134083" y="3197136"/>
            <a:ext cx="155492"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70</a:t>
            </a:r>
          </a:p>
        </p:txBody>
      </p:sp>
      <p:sp>
        <p:nvSpPr>
          <p:cNvPr id="582" name="97"/>
          <p:cNvSpPr txBox="1"/>
          <p:nvPr/>
        </p:nvSpPr>
        <p:spPr>
          <a:xfrm rot="16200000">
            <a:off x="2371571" y="2693619"/>
            <a:ext cx="153888"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97</a:t>
            </a:r>
          </a:p>
        </p:txBody>
      </p:sp>
      <p:sp>
        <p:nvSpPr>
          <p:cNvPr id="583" name="85"/>
          <p:cNvSpPr txBox="1"/>
          <p:nvPr/>
        </p:nvSpPr>
        <p:spPr>
          <a:xfrm rot="16200000">
            <a:off x="2796604" y="2898996"/>
            <a:ext cx="157094"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85</a:t>
            </a:r>
          </a:p>
        </p:txBody>
      </p:sp>
      <p:sp>
        <p:nvSpPr>
          <p:cNvPr id="584" name="113"/>
          <p:cNvSpPr txBox="1"/>
          <p:nvPr/>
        </p:nvSpPr>
        <p:spPr>
          <a:xfrm rot="16200000">
            <a:off x="3027678" y="2389402"/>
            <a:ext cx="168316"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113</a:t>
            </a:r>
          </a:p>
        </p:txBody>
      </p:sp>
      <p:sp>
        <p:nvSpPr>
          <p:cNvPr id="585" name="108"/>
          <p:cNvSpPr txBox="1"/>
          <p:nvPr/>
        </p:nvSpPr>
        <p:spPr>
          <a:xfrm rot="16200000">
            <a:off x="3453112" y="2457920"/>
            <a:ext cx="192360"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108</a:t>
            </a:r>
          </a:p>
        </p:txBody>
      </p:sp>
      <p:sp>
        <p:nvSpPr>
          <p:cNvPr id="586" name="127"/>
          <p:cNvSpPr txBox="1"/>
          <p:nvPr/>
        </p:nvSpPr>
        <p:spPr>
          <a:xfrm rot="16200000">
            <a:off x="3693805" y="2127426"/>
            <a:ext cx="184346"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127</a:t>
            </a:r>
          </a:p>
        </p:txBody>
      </p:sp>
      <p:sp>
        <p:nvSpPr>
          <p:cNvPr id="587" name="150"/>
          <p:cNvSpPr txBox="1"/>
          <p:nvPr/>
        </p:nvSpPr>
        <p:spPr>
          <a:xfrm rot="16200000">
            <a:off x="4112178" y="1696094"/>
            <a:ext cx="192360"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150</a:t>
            </a:r>
          </a:p>
        </p:txBody>
      </p:sp>
      <p:sp>
        <p:nvSpPr>
          <p:cNvPr id="588" name="168"/>
          <p:cNvSpPr txBox="1"/>
          <p:nvPr/>
        </p:nvSpPr>
        <p:spPr>
          <a:xfrm rot="16200000">
            <a:off x="4349666" y="1353227"/>
            <a:ext cx="190758"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168</a:t>
            </a:r>
          </a:p>
        </p:txBody>
      </p:sp>
      <p:sp>
        <p:nvSpPr>
          <p:cNvPr id="589" name="166"/>
          <p:cNvSpPr txBox="1"/>
          <p:nvPr/>
        </p:nvSpPr>
        <p:spPr>
          <a:xfrm rot="16200000">
            <a:off x="4794862" y="1413215"/>
            <a:ext cx="190758"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166</a:t>
            </a:r>
          </a:p>
        </p:txBody>
      </p:sp>
      <p:sp>
        <p:nvSpPr>
          <p:cNvPr id="590" name="170"/>
          <p:cNvSpPr txBox="1"/>
          <p:nvPr/>
        </p:nvSpPr>
        <p:spPr>
          <a:xfrm rot="16200000">
            <a:off x="5032350" y="1257380"/>
            <a:ext cx="189154"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170</a:t>
            </a:r>
          </a:p>
        </p:txBody>
      </p:sp>
      <p:sp>
        <p:nvSpPr>
          <p:cNvPr id="591" name="€ 7,01"/>
          <p:cNvSpPr txBox="1"/>
          <p:nvPr/>
        </p:nvSpPr>
        <p:spPr>
          <a:xfrm rot="16200000">
            <a:off x="7069213" y="3029732"/>
            <a:ext cx="310983"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€ 7,01</a:t>
            </a:r>
          </a:p>
        </p:txBody>
      </p:sp>
      <p:sp>
        <p:nvSpPr>
          <p:cNvPr id="592" name="€ 10,62"/>
          <p:cNvSpPr txBox="1"/>
          <p:nvPr/>
        </p:nvSpPr>
        <p:spPr>
          <a:xfrm rot="16200000">
            <a:off x="7234391" y="2293231"/>
            <a:ext cx="363882"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€ 10,62</a:t>
            </a:r>
          </a:p>
        </p:txBody>
      </p:sp>
      <p:sp>
        <p:nvSpPr>
          <p:cNvPr id="593" name="€ 8,19"/>
          <p:cNvSpPr txBox="1"/>
          <p:nvPr/>
        </p:nvSpPr>
        <p:spPr>
          <a:xfrm rot="16200000">
            <a:off x="7856616" y="2772623"/>
            <a:ext cx="312586"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€ 8,19</a:t>
            </a:r>
          </a:p>
        </p:txBody>
      </p:sp>
      <p:sp>
        <p:nvSpPr>
          <p:cNvPr id="594" name="€ 11,46"/>
          <p:cNvSpPr txBox="1"/>
          <p:nvPr/>
        </p:nvSpPr>
        <p:spPr>
          <a:xfrm rot="16200000">
            <a:off x="8025953" y="2116586"/>
            <a:ext cx="347852"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€ 11,46</a:t>
            </a:r>
          </a:p>
        </p:txBody>
      </p:sp>
      <p:sp>
        <p:nvSpPr>
          <p:cNvPr id="595" name="€ 8,81"/>
          <p:cNvSpPr txBox="1"/>
          <p:nvPr/>
        </p:nvSpPr>
        <p:spPr>
          <a:xfrm rot="16200000">
            <a:off x="8644820" y="2613806"/>
            <a:ext cx="312586"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€ 8,81</a:t>
            </a:r>
          </a:p>
        </p:txBody>
      </p:sp>
      <p:sp>
        <p:nvSpPr>
          <p:cNvPr id="596" name="€ 10,26"/>
          <p:cNvSpPr txBox="1"/>
          <p:nvPr/>
        </p:nvSpPr>
        <p:spPr>
          <a:xfrm rot="16200000">
            <a:off x="8799765" y="2293231"/>
            <a:ext cx="363882"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€ 10,26</a:t>
            </a:r>
          </a:p>
        </p:txBody>
      </p:sp>
      <p:sp>
        <p:nvSpPr>
          <p:cNvPr id="597" name="€ 11,74"/>
          <p:cNvSpPr txBox="1"/>
          <p:nvPr/>
        </p:nvSpPr>
        <p:spPr>
          <a:xfrm rot="16200000">
            <a:off x="9407746" y="2059047"/>
            <a:ext cx="344646"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€ 11,74</a:t>
            </a:r>
          </a:p>
        </p:txBody>
      </p:sp>
      <p:sp>
        <p:nvSpPr>
          <p:cNvPr id="598" name="€ 12,09"/>
          <p:cNvSpPr txBox="1"/>
          <p:nvPr/>
        </p:nvSpPr>
        <p:spPr>
          <a:xfrm rot="16200000">
            <a:off x="9578721" y="1963075"/>
            <a:ext cx="363882"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€ 12,09</a:t>
            </a:r>
          </a:p>
        </p:txBody>
      </p:sp>
      <p:sp>
        <p:nvSpPr>
          <p:cNvPr id="599" name="€ 13,83"/>
          <p:cNvSpPr txBox="1"/>
          <p:nvPr/>
        </p:nvSpPr>
        <p:spPr>
          <a:xfrm rot="16200000">
            <a:off x="10178583" y="1604867"/>
            <a:ext cx="359073"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€ 13,83</a:t>
            </a:r>
          </a:p>
        </p:txBody>
      </p:sp>
      <p:sp>
        <p:nvSpPr>
          <p:cNvPr id="600" name="€ 14,70"/>
          <p:cNvSpPr txBox="1"/>
          <p:nvPr/>
        </p:nvSpPr>
        <p:spPr>
          <a:xfrm rot="16200000">
            <a:off x="10362321" y="1435200"/>
            <a:ext cx="365485"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1400">
                <a:solidFill>
                  <a:srgbClr val="232931"/>
                </a:solidFill>
                <a:latin typeface="Sofia Pro Bold"/>
                <a:ea typeface="Sofia Pro Bold"/>
                <a:cs typeface="Sofia Pro Bold"/>
                <a:sym typeface="Sofia Pro Bold"/>
              </a:defRPr>
            </a:lvl1pPr>
          </a:lstStyle>
          <a:p>
            <a:r>
              <a:rPr sz="700"/>
              <a:t>€ 14,70</a:t>
            </a:r>
          </a:p>
        </p:txBody>
      </p:sp>
      <p:sp>
        <p:nvSpPr>
          <p:cNvPr id="3" name="Tijdelijke aanduiding voor tekst 2">
            <a:extLst>
              <a:ext uri="{FF2B5EF4-FFF2-40B4-BE49-F238E27FC236}">
                <a16:creationId xmlns:a16="http://schemas.microsoft.com/office/drawing/2014/main" id="{8A248E17-B6E5-E708-1B66-1CD5384D16AE}"/>
              </a:ext>
            </a:extLst>
          </p:cNvPr>
          <p:cNvSpPr>
            <a:spLocks noGrp="1"/>
          </p:cNvSpPr>
          <p:nvPr>
            <p:ph type="body" sz="quarter" idx="23"/>
          </p:nvPr>
        </p:nvSpPr>
        <p:spPr/>
        <p:txBody>
          <a:bodyPr/>
          <a:lstStyle/>
          <a:p>
            <a:endParaRPr lang="nl-BE" dirty="0"/>
          </a:p>
        </p:txBody>
      </p:sp>
      <p:pic>
        <p:nvPicPr>
          <p:cNvPr id="4" name="B2C-B2B-WSP-BP-SP_bg.png" descr="B2C-B2B-WSP-BP-SP_bg.png">
            <a:extLst>
              <a:ext uri="{FF2B5EF4-FFF2-40B4-BE49-F238E27FC236}">
                <a16:creationId xmlns:a16="http://schemas.microsoft.com/office/drawing/2014/main" id="{E9388E0D-4676-E97F-CAFC-24B29D00FC90}"/>
              </a:ext>
            </a:extLst>
          </p:cNvPr>
          <p:cNvPicPr>
            <a:picLocks noChangeAspect="1"/>
          </p:cNvPicPr>
          <p:nvPr/>
        </p:nvPicPr>
        <p:blipFill>
          <a:blip r:embed="rId5"/>
          <a:stretch>
            <a:fillRect/>
          </a:stretch>
        </p:blipFill>
        <p:spPr>
          <a:xfrm>
            <a:off x="481932" y="6486525"/>
            <a:ext cx="257176" cy="25717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echthoek"/>
          <p:cNvSpPr>
            <a:spLocks noGrp="1"/>
          </p:cNvSpPr>
          <p:nvPr>
            <p:ph type="body" idx="22"/>
          </p:nvPr>
        </p:nvSpPr>
        <p:spPr>
          <a:prstGeom prst="rect">
            <a:avLst/>
          </a:prstGeom>
          <a:solidFill>
            <a:srgbClr val="9FC4CA"/>
          </a:solidFill>
        </p:spPr>
        <p:txBody>
          <a:bodyPr/>
          <a:lstStyle/>
          <a:p>
            <a:pPr algn="ctr">
              <a:defRPr sz="3200">
                <a:solidFill>
                  <a:srgbClr val="FFFFFF"/>
                </a:solidFill>
                <a:latin typeface="Helvetica Neue Medium"/>
                <a:ea typeface="Helvetica Neue Medium"/>
                <a:cs typeface="Helvetica Neue Medium"/>
                <a:sym typeface="Helvetica Neue Medium"/>
              </a:defRPr>
            </a:pPr>
            <a:endParaRPr dirty="0"/>
          </a:p>
        </p:txBody>
      </p:sp>
      <p:sp>
        <p:nvSpPr>
          <p:cNvPr id="243" name="Aantal Belgische Online Handelaren"/>
          <p:cNvSpPr txBox="1">
            <a:spLocks noGrp="1"/>
          </p:cNvSpPr>
          <p:nvPr>
            <p:ph type="body" idx="24"/>
          </p:nvPr>
        </p:nvSpPr>
        <p:spPr>
          <a:xfrm>
            <a:off x="7437967" y="5608699"/>
            <a:ext cx="1663917" cy="2718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2438338">
              <a:defRPr sz="1100">
                <a:solidFill>
                  <a:srgbClr val="3A3A3C"/>
                </a:solidFill>
              </a:defRPr>
            </a:lvl1pPr>
          </a:lstStyle>
          <a:p>
            <a:r>
              <a:rPr lang="nl-BE" dirty="0"/>
              <a:t>Number of e-merchants</a:t>
            </a:r>
            <a:endParaRPr dirty="0"/>
          </a:p>
        </p:txBody>
      </p:sp>
      <p:sp>
        <p:nvSpPr>
          <p:cNvPr id="245" name="Stabilisering van aantal webshops."/>
          <p:cNvSpPr txBox="1">
            <a:spLocks noGrp="1"/>
          </p:cNvSpPr>
          <p:nvPr>
            <p:ph type="body" idx="26"/>
          </p:nvPr>
        </p:nvSpPr>
        <p:spPr>
          <a:xfrm>
            <a:off x="2271623" y="-99484"/>
            <a:ext cx="2850321" cy="2006601"/>
          </a:xfrm>
          <a:prstGeom prst="rect">
            <a:avLst/>
          </a:prstGeom>
        </p:spPr>
        <p:txBody>
          <a:bodyPr/>
          <a:lstStyle/>
          <a:p>
            <a:r>
              <a:rPr lang="nl-BE" dirty="0"/>
              <a:t>Number of </a:t>
            </a:r>
            <a:r>
              <a:rPr dirty="0" err="1"/>
              <a:t>webshops</a:t>
            </a:r>
            <a:r>
              <a:rPr lang="nl-BE" dirty="0"/>
              <a:t> stabilizes</a:t>
            </a:r>
            <a:endParaRPr dirty="0"/>
          </a:p>
        </p:txBody>
      </p:sp>
      <p:sp>
        <p:nvSpPr>
          <p:cNvPr id="248" name="+27%…"/>
          <p:cNvSpPr txBox="1"/>
          <p:nvPr/>
        </p:nvSpPr>
        <p:spPr>
          <a:xfrm>
            <a:off x="7355911" y="4161347"/>
            <a:ext cx="338234"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400">
                <a:latin typeface="Sofia Pro Bold"/>
                <a:ea typeface="Sofia Pro Bold"/>
                <a:cs typeface="Sofia Pro Bold"/>
                <a:sym typeface="Sofia Pro Bold"/>
              </a:defRPr>
            </a:pPr>
            <a:r>
              <a:rPr sz="700"/>
              <a:t>+27%</a:t>
            </a:r>
          </a:p>
          <a:p>
            <a:pPr defTabSz="228600">
              <a:defRPr sz="1400">
                <a:latin typeface="Sofia Pro Bold"/>
                <a:ea typeface="Sofia Pro Bold"/>
                <a:cs typeface="Sofia Pro Bold"/>
                <a:sym typeface="Sofia Pro Bold"/>
              </a:defRPr>
            </a:pPr>
            <a:r>
              <a:rPr sz="700"/>
              <a:t>20,479</a:t>
            </a:r>
          </a:p>
        </p:txBody>
      </p:sp>
      <p:sp>
        <p:nvSpPr>
          <p:cNvPr id="249" name="+18%…"/>
          <p:cNvSpPr txBox="1"/>
          <p:nvPr/>
        </p:nvSpPr>
        <p:spPr>
          <a:xfrm>
            <a:off x="8010330" y="3831147"/>
            <a:ext cx="338234"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400">
                <a:latin typeface="Sofia Pro Bold"/>
                <a:ea typeface="Sofia Pro Bold"/>
                <a:cs typeface="Sofia Pro Bold"/>
                <a:sym typeface="Sofia Pro Bold"/>
              </a:defRPr>
            </a:pPr>
            <a:r>
              <a:rPr sz="700"/>
              <a:t>+18%</a:t>
            </a:r>
          </a:p>
          <a:p>
            <a:pPr defTabSz="228600">
              <a:defRPr sz="1400">
                <a:latin typeface="Sofia Pro Bold"/>
                <a:ea typeface="Sofia Pro Bold"/>
                <a:cs typeface="Sofia Pro Bold"/>
                <a:sym typeface="Sofia Pro Bold"/>
              </a:defRPr>
            </a:pPr>
            <a:r>
              <a:rPr sz="700"/>
              <a:t>24,254</a:t>
            </a:r>
          </a:p>
        </p:txBody>
      </p:sp>
      <p:sp>
        <p:nvSpPr>
          <p:cNvPr id="250" name="+65%…"/>
          <p:cNvSpPr txBox="1"/>
          <p:nvPr/>
        </p:nvSpPr>
        <p:spPr>
          <a:xfrm>
            <a:off x="9284329" y="1644630"/>
            <a:ext cx="304571"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400">
                <a:latin typeface="Sofia Pro Bold"/>
                <a:ea typeface="Sofia Pro Bold"/>
                <a:cs typeface="Sofia Pro Bold"/>
                <a:sym typeface="Sofia Pro Bold"/>
              </a:defRPr>
            </a:pPr>
            <a:r>
              <a:rPr sz="700"/>
              <a:t>+65%</a:t>
            </a:r>
          </a:p>
          <a:p>
            <a:pPr defTabSz="228600">
              <a:defRPr sz="1400">
                <a:latin typeface="Sofia Pro Bold"/>
                <a:ea typeface="Sofia Pro Bold"/>
                <a:cs typeface="Sofia Pro Bold"/>
                <a:sym typeface="Sofia Pro Bold"/>
              </a:defRPr>
            </a:pPr>
            <a:r>
              <a:rPr sz="700"/>
              <a:t>48,181</a:t>
            </a:r>
          </a:p>
        </p:txBody>
      </p:sp>
      <p:sp>
        <p:nvSpPr>
          <p:cNvPr id="251" name="+18%…"/>
          <p:cNvSpPr txBox="1"/>
          <p:nvPr/>
        </p:nvSpPr>
        <p:spPr>
          <a:xfrm>
            <a:off x="9904061" y="1041380"/>
            <a:ext cx="339837"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400">
                <a:latin typeface="Sofia Pro Bold"/>
                <a:ea typeface="Sofia Pro Bold"/>
                <a:cs typeface="Sofia Pro Bold"/>
                <a:sym typeface="Sofia Pro Bold"/>
              </a:defRPr>
            </a:pPr>
            <a:r>
              <a:rPr sz="700"/>
              <a:t>+18%</a:t>
            </a:r>
          </a:p>
          <a:p>
            <a:pPr defTabSz="228600">
              <a:defRPr sz="1400">
                <a:latin typeface="Sofia Pro Bold"/>
                <a:ea typeface="Sofia Pro Bold"/>
                <a:cs typeface="Sofia Pro Bold"/>
                <a:sym typeface="Sofia Pro Bold"/>
              </a:defRPr>
            </a:pPr>
            <a:r>
              <a:rPr sz="700"/>
              <a:t>56,642</a:t>
            </a:r>
          </a:p>
        </p:txBody>
      </p:sp>
      <p:pic>
        <p:nvPicPr>
          <p:cNvPr id="252" name="Afbeelding" descr="Afbeelding"/>
          <p:cNvPicPr>
            <a:picLocks noChangeAspect="1"/>
          </p:cNvPicPr>
          <p:nvPr/>
        </p:nvPicPr>
        <p:blipFill>
          <a:blip r:embed="rId2"/>
          <a:stretch>
            <a:fillRect/>
          </a:stretch>
        </p:blipFill>
        <p:spPr>
          <a:xfrm>
            <a:off x="6886266" y="5575645"/>
            <a:ext cx="392203" cy="337977"/>
          </a:xfrm>
          <a:prstGeom prst="rect">
            <a:avLst/>
          </a:prstGeom>
          <a:ln w="12700">
            <a:miter lim="400000"/>
          </a:ln>
        </p:spPr>
      </p:pic>
      <p:pic>
        <p:nvPicPr>
          <p:cNvPr id="253" name="Afbeelding" descr="Afbeelding"/>
          <p:cNvPicPr>
            <a:picLocks noChangeAspect="1"/>
          </p:cNvPicPr>
          <p:nvPr/>
        </p:nvPicPr>
        <p:blipFill>
          <a:blip r:embed="rId3"/>
          <a:stretch>
            <a:fillRect/>
          </a:stretch>
        </p:blipFill>
        <p:spPr>
          <a:xfrm>
            <a:off x="7252326" y="928413"/>
            <a:ext cx="4069925" cy="4069925"/>
          </a:xfrm>
          <a:prstGeom prst="rect">
            <a:avLst/>
          </a:prstGeom>
          <a:ln w="12700">
            <a:miter lim="400000"/>
          </a:ln>
        </p:spPr>
      </p:pic>
      <p:sp>
        <p:nvSpPr>
          <p:cNvPr id="254" name="+1%…"/>
          <p:cNvSpPr txBox="1"/>
          <p:nvPr/>
        </p:nvSpPr>
        <p:spPr>
          <a:xfrm>
            <a:off x="10546763" y="770447"/>
            <a:ext cx="312586"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400">
                <a:latin typeface="Sofia Pro Bold"/>
                <a:ea typeface="Sofia Pro Bold"/>
                <a:cs typeface="Sofia Pro Bold"/>
                <a:sym typeface="Sofia Pro Bold"/>
              </a:defRPr>
            </a:pPr>
            <a:r>
              <a:rPr sz="700"/>
              <a:t>+1%</a:t>
            </a:r>
          </a:p>
          <a:p>
            <a:pPr defTabSz="228600">
              <a:defRPr sz="1400">
                <a:latin typeface="Sofia Pro Bold"/>
                <a:ea typeface="Sofia Pro Bold"/>
                <a:cs typeface="Sofia Pro Bold"/>
                <a:sym typeface="Sofia Pro Bold"/>
              </a:defRPr>
            </a:pPr>
            <a:r>
              <a:rPr sz="700"/>
              <a:t>57.221</a:t>
            </a:r>
          </a:p>
        </p:txBody>
      </p:sp>
      <p:sp>
        <p:nvSpPr>
          <p:cNvPr id="255" name="+21%…"/>
          <p:cNvSpPr txBox="1"/>
          <p:nvPr/>
        </p:nvSpPr>
        <p:spPr>
          <a:xfrm>
            <a:off x="8656027" y="3363363"/>
            <a:ext cx="312586" cy="266740"/>
          </a:xfrm>
          <a:prstGeom prst="rect">
            <a:avLst/>
          </a:prstGeom>
          <a:solidFill>
            <a:srgbClr val="9FC4C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400">
                <a:latin typeface="Sofia Pro Bold"/>
                <a:ea typeface="Sofia Pro Bold"/>
                <a:cs typeface="Sofia Pro Bold"/>
                <a:sym typeface="Sofia Pro Bold"/>
              </a:defRPr>
            </a:pPr>
            <a:r>
              <a:rPr sz="700"/>
              <a:t>+21%</a:t>
            </a:r>
          </a:p>
          <a:p>
            <a:pPr defTabSz="228600">
              <a:defRPr sz="1400">
                <a:latin typeface="Sofia Pro Bold"/>
                <a:ea typeface="Sofia Pro Bold"/>
                <a:cs typeface="Sofia Pro Bold"/>
                <a:sym typeface="Sofia Pro Bold"/>
              </a:defRPr>
            </a:pPr>
            <a:r>
              <a:rPr sz="700"/>
              <a:t>29,231</a:t>
            </a:r>
          </a:p>
        </p:txBody>
      </p:sp>
      <p:sp>
        <p:nvSpPr>
          <p:cNvPr id="7" name="Tijdelijke aanduiding voor tekst 6">
            <a:extLst>
              <a:ext uri="{FF2B5EF4-FFF2-40B4-BE49-F238E27FC236}">
                <a16:creationId xmlns:a16="http://schemas.microsoft.com/office/drawing/2014/main" id="{C7E8972B-18F0-322A-6A7C-83FFD17E8BEE}"/>
              </a:ext>
            </a:extLst>
          </p:cNvPr>
          <p:cNvSpPr>
            <a:spLocks noGrp="1"/>
          </p:cNvSpPr>
          <p:nvPr>
            <p:ph type="body" sz="quarter" idx="23"/>
          </p:nvPr>
        </p:nvSpPr>
        <p:spPr/>
        <p:txBody>
          <a:bodyPr/>
          <a:lstStyle/>
          <a:p>
            <a:endParaRPr lang="nl-BE"/>
          </a:p>
        </p:txBody>
      </p:sp>
      <p:pic>
        <p:nvPicPr>
          <p:cNvPr id="10" name="B2C-B2B-WSP-BP-SP_bg.png" descr="B2C-B2B-WSP-BP-SP_bg.png">
            <a:extLst>
              <a:ext uri="{FF2B5EF4-FFF2-40B4-BE49-F238E27FC236}">
                <a16:creationId xmlns:a16="http://schemas.microsoft.com/office/drawing/2014/main" id="{F8C16931-D707-5EA4-0661-8FFF9593C462}"/>
              </a:ext>
            </a:extLst>
          </p:cNvPr>
          <p:cNvPicPr>
            <a:picLocks noChangeAspect="1"/>
          </p:cNvPicPr>
          <p:nvPr/>
        </p:nvPicPr>
        <p:blipFill>
          <a:blip r:embed="rId4"/>
          <a:stretch>
            <a:fillRect/>
          </a:stretch>
        </p:blipFill>
        <p:spPr>
          <a:xfrm>
            <a:off x="429749" y="6486525"/>
            <a:ext cx="257176" cy="25717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hthoek"/>
          <p:cNvSpPr/>
          <p:nvPr/>
        </p:nvSpPr>
        <p:spPr>
          <a:xfrm>
            <a:off x="6104467" y="0"/>
            <a:ext cx="6086244" cy="6858000"/>
          </a:xfrm>
          <a:prstGeom prst="rect">
            <a:avLst/>
          </a:prstGeom>
          <a:solidFill>
            <a:srgbClr val="296072"/>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10" name="Transactievolume"/>
          <p:cNvSpPr txBox="1">
            <a:spLocks noGrp="1"/>
          </p:cNvSpPr>
          <p:nvPr>
            <p:ph type="body" idx="24"/>
          </p:nvPr>
        </p:nvSpPr>
        <p:spPr>
          <a:xfrm>
            <a:off x="7361767" y="5608699"/>
            <a:ext cx="578685" cy="2718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2438338">
              <a:defRPr sz="1100">
                <a:solidFill>
                  <a:srgbClr val="FFFFFF"/>
                </a:solidFill>
              </a:defRPr>
            </a:lvl1pPr>
          </a:lstStyle>
          <a:p>
            <a:r>
              <a:rPr lang="nl-BE" dirty="0"/>
              <a:t>Volum</a:t>
            </a:r>
            <a:r>
              <a:rPr dirty="0"/>
              <a:t>e</a:t>
            </a:r>
          </a:p>
        </p:txBody>
      </p:sp>
      <p:sp>
        <p:nvSpPr>
          <p:cNvPr id="311" name="KMO neemt een stukje af van de grote spelers"/>
          <p:cNvSpPr txBox="1">
            <a:spLocks noGrp="1"/>
          </p:cNvSpPr>
          <p:nvPr>
            <p:ph type="body" idx="26"/>
          </p:nvPr>
        </p:nvSpPr>
        <p:spPr>
          <a:xfrm>
            <a:off x="2043023" y="0"/>
            <a:ext cx="3505116" cy="2006600"/>
          </a:xfrm>
          <a:prstGeom prst="rect">
            <a:avLst/>
          </a:prstGeom>
        </p:spPr>
        <p:txBody>
          <a:bodyPr/>
          <a:lstStyle/>
          <a:p>
            <a:r>
              <a:rPr lang="nl-BE" dirty="0"/>
              <a:t>SME’s take a chunk of the big players</a:t>
            </a:r>
            <a:endParaRPr dirty="0"/>
          </a:p>
        </p:txBody>
      </p:sp>
      <p:pic>
        <p:nvPicPr>
          <p:cNvPr id="313" name="Afbeelding" descr="Afbeelding"/>
          <p:cNvPicPr>
            <a:picLocks noChangeAspect="1"/>
          </p:cNvPicPr>
          <p:nvPr/>
        </p:nvPicPr>
        <p:blipFill>
          <a:blip r:embed="rId2"/>
          <a:stretch>
            <a:fillRect/>
          </a:stretch>
        </p:blipFill>
        <p:spPr>
          <a:xfrm>
            <a:off x="6891712" y="5554115"/>
            <a:ext cx="381311" cy="381038"/>
          </a:xfrm>
          <a:prstGeom prst="rect">
            <a:avLst/>
          </a:prstGeom>
          <a:ln w="12700">
            <a:miter lim="400000"/>
          </a:ln>
        </p:spPr>
      </p:pic>
      <p:sp>
        <p:nvSpPr>
          <p:cNvPr id="314" name="Cirkel"/>
          <p:cNvSpPr/>
          <p:nvPr/>
        </p:nvSpPr>
        <p:spPr>
          <a:xfrm>
            <a:off x="8474475" y="5680016"/>
            <a:ext cx="129236" cy="129236"/>
          </a:xfrm>
          <a:prstGeom prst="ellipse">
            <a:avLst/>
          </a:prstGeom>
          <a:solidFill>
            <a:srgbClr val="000000"/>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15" name="Cirkel"/>
          <p:cNvSpPr/>
          <p:nvPr/>
        </p:nvSpPr>
        <p:spPr>
          <a:xfrm>
            <a:off x="9278349" y="5680016"/>
            <a:ext cx="129236" cy="129236"/>
          </a:xfrm>
          <a:prstGeom prst="ellipse">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16" name="Micro 6,49%"/>
          <p:cNvSpPr txBox="1"/>
          <p:nvPr/>
        </p:nvSpPr>
        <p:spPr>
          <a:xfrm>
            <a:off x="8638999" y="5676667"/>
            <a:ext cx="440826"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solidFill>
                  <a:srgbClr val="FFFFFF"/>
                </a:solidFill>
                <a:latin typeface="Sofia Pro Regular"/>
                <a:ea typeface="Sofia Pro Regular"/>
                <a:cs typeface="Sofia Pro Regular"/>
                <a:sym typeface="Sofia Pro Regular"/>
              </a:defRPr>
            </a:lvl1pPr>
          </a:lstStyle>
          <a:p>
            <a:r>
              <a:rPr sz="550"/>
              <a:t>Micro 6,49%</a:t>
            </a:r>
          </a:p>
        </p:txBody>
      </p:sp>
      <p:sp>
        <p:nvSpPr>
          <p:cNvPr id="317" name="Small 15,71%"/>
          <p:cNvSpPr txBox="1"/>
          <p:nvPr/>
        </p:nvSpPr>
        <p:spPr>
          <a:xfrm>
            <a:off x="9459247" y="5676667"/>
            <a:ext cx="440826"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solidFill>
                  <a:srgbClr val="FFFFFF"/>
                </a:solidFill>
                <a:latin typeface="Sofia Pro Regular"/>
                <a:ea typeface="Sofia Pro Regular"/>
                <a:cs typeface="Sofia Pro Regular"/>
                <a:sym typeface="Sofia Pro Regular"/>
              </a:defRPr>
            </a:lvl1pPr>
          </a:lstStyle>
          <a:p>
            <a:r>
              <a:rPr sz="550"/>
              <a:t>Small 15,71%</a:t>
            </a:r>
          </a:p>
        </p:txBody>
      </p:sp>
      <p:sp>
        <p:nvSpPr>
          <p:cNvPr id="318" name="Cirkel"/>
          <p:cNvSpPr/>
          <p:nvPr/>
        </p:nvSpPr>
        <p:spPr>
          <a:xfrm>
            <a:off x="10086046" y="5680016"/>
            <a:ext cx="129236" cy="129236"/>
          </a:xfrm>
          <a:prstGeom prst="ellipse">
            <a:avLst/>
          </a:prstGeom>
          <a:solidFill>
            <a:srgbClr val="DFDFE1"/>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19" name="Medium 21,50%"/>
          <p:cNvSpPr txBox="1"/>
          <p:nvPr/>
        </p:nvSpPr>
        <p:spPr>
          <a:xfrm>
            <a:off x="10245649" y="5676667"/>
            <a:ext cx="546625"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solidFill>
                  <a:srgbClr val="FFFFFF"/>
                </a:solidFill>
                <a:latin typeface="Sofia Pro Regular"/>
                <a:ea typeface="Sofia Pro Regular"/>
                <a:cs typeface="Sofia Pro Regular"/>
                <a:sym typeface="Sofia Pro Regular"/>
              </a:defRPr>
            </a:lvl1pPr>
          </a:lstStyle>
          <a:p>
            <a:r>
              <a:rPr sz="550"/>
              <a:t>Medium 21,50%</a:t>
            </a:r>
          </a:p>
        </p:txBody>
      </p:sp>
      <p:sp>
        <p:nvSpPr>
          <p:cNvPr id="320" name="Cirkel"/>
          <p:cNvSpPr/>
          <p:nvPr/>
        </p:nvSpPr>
        <p:spPr>
          <a:xfrm>
            <a:off x="11001133" y="5680016"/>
            <a:ext cx="129236" cy="129236"/>
          </a:xfrm>
          <a:prstGeom prst="ellipse">
            <a:avLst/>
          </a:prstGeom>
          <a:solidFill>
            <a:srgbClr val="9FC4CA"/>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21" name="Large 56,31%"/>
          <p:cNvSpPr txBox="1"/>
          <p:nvPr/>
        </p:nvSpPr>
        <p:spPr>
          <a:xfrm>
            <a:off x="11156435" y="5676667"/>
            <a:ext cx="463268" cy="135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100">
                <a:solidFill>
                  <a:srgbClr val="FFFFFF"/>
                </a:solidFill>
                <a:latin typeface="Sofia Pro Regular"/>
                <a:ea typeface="Sofia Pro Regular"/>
                <a:cs typeface="Sofia Pro Regular"/>
                <a:sym typeface="Sofia Pro Regular"/>
              </a:defRPr>
            </a:lvl1pPr>
          </a:lstStyle>
          <a:p>
            <a:r>
              <a:rPr sz="550"/>
              <a:t>Large 56,31%</a:t>
            </a:r>
          </a:p>
        </p:txBody>
      </p:sp>
      <p:sp>
        <p:nvSpPr>
          <p:cNvPr id="322" name="897,076,685€"/>
          <p:cNvSpPr txBox="1"/>
          <p:nvPr/>
        </p:nvSpPr>
        <p:spPr>
          <a:xfrm>
            <a:off x="9107580" y="1446721"/>
            <a:ext cx="617157"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400">
                <a:solidFill>
                  <a:srgbClr val="FFFFFF"/>
                </a:solidFill>
                <a:latin typeface="Sofia Pro Regular"/>
                <a:ea typeface="Sofia Pro Regular"/>
                <a:cs typeface="Sofia Pro Regular"/>
                <a:sym typeface="Sofia Pro Regular"/>
              </a:defRPr>
            </a:lvl1pPr>
          </a:lstStyle>
          <a:p>
            <a:r>
              <a:rPr sz="700"/>
              <a:t>897,076,685€</a:t>
            </a:r>
          </a:p>
        </p:txBody>
      </p:sp>
      <p:sp>
        <p:nvSpPr>
          <p:cNvPr id="323" name="2.,173,117,437€"/>
          <p:cNvSpPr txBox="1"/>
          <p:nvPr/>
        </p:nvSpPr>
        <p:spPr>
          <a:xfrm>
            <a:off x="10315667" y="1946254"/>
            <a:ext cx="646011"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400">
                <a:solidFill>
                  <a:srgbClr val="FFFFFF"/>
                </a:solidFill>
                <a:latin typeface="Sofia Pro Regular"/>
                <a:ea typeface="Sofia Pro Regular"/>
                <a:cs typeface="Sofia Pro Regular"/>
                <a:sym typeface="Sofia Pro Regular"/>
              </a:defRPr>
            </a:lvl1pPr>
          </a:lstStyle>
          <a:p>
            <a:r>
              <a:rPr sz="700"/>
              <a:t>2.,173,117,437€</a:t>
            </a:r>
          </a:p>
        </p:txBody>
      </p:sp>
      <p:sp>
        <p:nvSpPr>
          <p:cNvPr id="324" name="2,973,304,069€"/>
          <p:cNvSpPr txBox="1"/>
          <p:nvPr/>
        </p:nvSpPr>
        <p:spPr>
          <a:xfrm>
            <a:off x="10894757" y="3349491"/>
            <a:ext cx="692497"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400">
                <a:solidFill>
                  <a:srgbClr val="FFFFFF"/>
                </a:solidFill>
                <a:latin typeface="Sofia Pro Regular"/>
                <a:ea typeface="Sofia Pro Regular"/>
                <a:cs typeface="Sofia Pro Regular"/>
                <a:sym typeface="Sofia Pro Regular"/>
              </a:defRPr>
            </a:lvl1pPr>
          </a:lstStyle>
          <a:p>
            <a:r>
              <a:rPr sz="700"/>
              <a:t>2,973,304,069€</a:t>
            </a:r>
          </a:p>
        </p:txBody>
      </p:sp>
      <p:sp>
        <p:nvSpPr>
          <p:cNvPr id="325" name="7,788,154,455€"/>
          <p:cNvSpPr txBox="1"/>
          <p:nvPr/>
        </p:nvSpPr>
        <p:spPr>
          <a:xfrm>
            <a:off x="7060787" y="4369725"/>
            <a:ext cx="674865" cy="159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400">
                <a:solidFill>
                  <a:srgbClr val="FFFFFF"/>
                </a:solidFill>
                <a:latin typeface="Sofia Pro Regular"/>
                <a:ea typeface="Sofia Pro Regular"/>
                <a:cs typeface="Sofia Pro Regular"/>
                <a:sym typeface="Sofia Pro Regular"/>
              </a:defRPr>
            </a:lvl1pPr>
          </a:lstStyle>
          <a:p>
            <a:r>
              <a:rPr sz="700"/>
              <a:t>7,788,154,455€</a:t>
            </a:r>
          </a:p>
        </p:txBody>
      </p:sp>
      <p:pic>
        <p:nvPicPr>
          <p:cNvPr id="326" name="Afbeelding" descr="Afbeelding"/>
          <p:cNvPicPr>
            <a:picLocks noChangeAspect="1"/>
          </p:cNvPicPr>
          <p:nvPr/>
        </p:nvPicPr>
        <p:blipFill>
          <a:blip r:embed="rId3"/>
          <a:stretch>
            <a:fillRect/>
          </a:stretch>
        </p:blipFill>
        <p:spPr>
          <a:xfrm>
            <a:off x="7388638" y="1670050"/>
            <a:ext cx="3517901" cy="3517900"/>
          </a:xfrm>
          <a:prstGeom prst="rect">
            <a:avLst/>
          </a:prstGeom>
          <a:ln w="12700">
            <a:miter lim="400000"/>
          </a:ln>
        </p:spPr>
      </p:pic>
      <p:pic>
        <p:nvPicPr>
          <p:cNvPr id="329" name="Afbeelding" descr="Afbeelding"/>
          <p:cNvPicPr>
            <a:picLocks noChangeAspect="1"/>
          </p:cNvPicPr>
          <p:nvPr/>
        </p:nvPicPr>
        <p:blipFill>
          <a:blip r:embed="rId4"/>
          <a:stretch>
            <a:fillRect/>
          </a:stretch>
        </p:blipFill>
        <p:spPr>
          <a:xfrm>
            <a:off x="2930172" y="4642740"/>
            <a:ext cx="244123" cy="171818"/>
          </a:xfrm>
          <a:prstGeom prst="rect">
            <a:avLst/>
          </a:prstGeom>
          <a:ln w="12700">
            <a:miter lim="400000"/>
          </a:ln>
        </p:spPr>
      </p:pic>
      <p:sp>
        <p:nvSpPr>
          <p:cNvPr id="5" name="Tijdelijke aanduiding voor tekst 4">
            <a:extLst>
              <a:ext uri="{FF2B5EF4-FFF2-40B4-BE49-F238E27FC236}">
                <a16:creationId xmlns:a16="http://schemas.microsoft.com/office/drawing/2014/main" id="{E7C2F97A-4E49-A873-944C-ED7AD0BD763D}"/>
              </a:ext>
            </a:extLst>
          </p:cNvPr>
          <p:cNvSpPr>
            <a:spLocks noGrp="1"/>
          </p:cNvSpPr>
          <p:nvPr>
            <p:ph type="body" sz="quarter" idx="23"/>
          </p:nvPr>
        </p:nvSpPr>
        <p:spPr/>
        <p:txBody>
          <a:bodyPr/>
          <a:lstStyle/>
          <a:p>
            <a:endParaRPr lang="nl-BE"/>
          </a:p>
        </p:txBody>
      </p:sp>
      <p:pic>
        <p:nvPicPr>
          <p:cNvPr id="6" name="B2C-B2B-WSP-BP-SP_bg.png" descr="B2C-B2B-WSP-BP-SP_bg.png">
            <a:extLst>
              <a:ext uri="{FF2B5EF4-FFF2-40B4-BE49-F238E27FC236}">
                <a16:creationId xmlns:a16="http://schemas.microsoft.com/office/drawing/2014/main" id="{B91185DD-B7A1-17DC-54DA-A4C60FAD6B09}"/>
              </a:ext>
            </a:extLst>
          </p:cNvPr>
          <p:cNvPicPr>
            <a:picLocks noChangeAspect="1"/>
          </p:cNvPicPr>
          <p:nvPr/>
        </p:nvPicPr>
        <p:blipFill>
          <a:blip r:embed="rId5"/>
          <a:stretch>
            <a:fillRect/>
          </a:stretch>
        </p:blipFill>
        <p:spPr>
          <a:xfrm>
            <a:off x="429749" y="6486525"/>
            <a:ext cx="257176" cy="25717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96072"/>
        </a:solidFill>
        <a:effectLst/>
      </p:bgPr>
    </p:bg>
    <p:spTree>
      <p:nvGrpSpPr>
        <p:cNvPr id="1" name=""/>
        <p:cNvGrpSpPr/>
        <p:nvPr/>
      </p:nvGrpSpPr>
      <p:grpSpPr>
        <a:xfrm>
          <a:off x="0" y="0"/>
          <a:ext cx="0" cy="0"/>
          <a:chOff x="0" y="0"/>
          <a:chExt cx="0" cy="0"/>
        </a:xfrm>
      </p:grpSpPr>
      <p:sp>
        <p:nvSpPr>
          <p:cNvPr id="190" name="Powerplay"/>
          <p:cNvSpPr txBox="1">
            <a:spLocks noGrp="1"/>
          </p:cNvSpPr>
          <p:nvPr>
            <p:ph type="body" idx="22"/>
          </p:nvPr>
        </p:nvSpPr>
        <p:spPr>
          <a:xfrm>
            <a:off x="3059211" y="2985786"/>
            <a:ext cx="7100712" cy="1086846"/>
          </a:xfrm>
          <a:prstGeom prst="rect">
            <a:avLst/>
          </a:prstGeom>
        </p:spPr>
        <p:txBody>
          <a:bodyPr/>
          <a:lstStyle/>
          <a:p>
            <a:pPr marL="50800" indent="0">
              <a:buNone/>
            </a:pPr>
            <a:r>
              <a:rPr sz="2400" b="1" dirty="0">
                <a:latin typeface="Montserrat" pitchFamily="2" charset="77"/>
              </a:rPr>
              <a:t>P</a:t>
            </a:r>
            <a:r>
              <a:rPr lang="nl-BE" sz="2400" b="1" dirty="0">
                <a:latin typeface="Montserrat" pitchFamily="2" charset="77"/>
              </a:rPr>
              <a:t>OWERPLAY</a:t>
            </a:r>
            <a:endParaRPr sz="2400" b="1" dirty="0">
              <a:latin typeface="Montserrat" pitchFamily="2" charset="77"/>
            </a:endParaRPr>
          </a:p>
        </p:txBody>
      </p:sp>
      <p:pic>
        <p:nvPicPr>
          <p:cNvPr id="191" name="Afbeelding" descr="Afbeelding"/>
          <p:cNvPicPr>
            <a:picLocks noGrp="1" noChangeAspect="1"/>
          </p:cNvPicPr>
          <p:nvPr>
            <p:ph type="pic" idx="23"/>
          </p:nvPr>
        </p:nvPicPr>
        <p:blipFill>
          <a:blip r:embed="rId2"/>
          <a:srcRect r="63381"/>
          <a:stretch>
            <a:fillRect/>
          </a:stretch>
        </p:blipFill>
        <p:spPr>
          <a:xfrm>
            <a:off x="0" y="6360143"/>
            <a:ext cx="388489" cy="383009"/>
          </a:xfrm>
          <a:prstGeom prst="rect">
            <a:avLst/>
          </a:prstGeom>
        </p:spPr>
      </p:pic>
      <p:pic>
        <p:nvPicPr>
          <p:cNvPr id="194" name="Afbeelding" descr="Afbeelding"/>
          <p:cNvPicPr>
            <a:picLocks noChangeAspect="1"/>
          </p:cNvPicPr>
          <p:nvPr/>
        </p:nvPicPr>
        <p:blipFill>
          <a:blip r:embed="rId3"/>
          <a:stretch>
            <a:fillRect/>
          </a:stretch>
        </p:blipFill>
        <p:spPr>
          <a:xfrm>
            <a:off x="6219116" y="2215438"/>
            <a:ext cx="2742954" cy="2020657"/>
          </a:xfrm>
          <a:prstGeom prst="rect">
            <a:avLst/>
          </a:prstGeom>
          <a:ln w="12700">
            <a:miter lim="400000"/>
          </a:ln>
        </p:spPr>
      </p:pic>
      <p:pic>
        <p:nvPicPr>
          <p:cNvPr id="8" name="B2C-B2B-WSP-BP-SP_bg.png" descr="B2C-B2B-WSP-BP-SP_bg.png">
            <a:extLst>
              <a:ext uri="{FF2B5EF4-FFF2-40B4-BE49-F238E27FC236}">
                <a16:creationId xmlns:a16="http://schemas.microsoft.com/office/drawing/2014/main" id="{ED6A703C-5401-D6D2-32F4-17AB3A1569E4}"/>
              </a:ext>
            </a:extLst>
          </p:cNvPr>
          <p:cNvPicPr>
            <a:picLocks noChangeAspect="1"/>
          </p:cNvPicPr>
          <p:nvPr/>
        </p:nvPicPr>
        <p:blipFill>
          <a:blip r:embed="rId4"/>
          <a:stretch>
            <a:fillRect/>
          </a:stretch>
        </p:blipFill>
        <p:spPr>
          <a:xfrm>
            <a:off x="388489" y="6402030"/>
            <a:ext cx="299233" cy="299233"/>
          </a:xfrm>
          <a:prstGeom prst="rect">
            <a:avLst/>
          </a:prstGeom>
          <a:ln w="12700">
            <a:miter lim="400000"/>
          </a:ln>
        </p:spPr>
      </p:pic>
      <p:sp>
        <p:nvSpPr>
          <p:cNvPr id="12" name="Tijdelijke aanduiding voor afbeelding 11">
            <a:extLst>
              <a:ext uri="{FF2B5EF4-FFF2-40B4-BE49-F238E27FC236}">
                <a16:creationId xmlns:a16="http://schemas.microsoft.com/office/drawing/2014/main" id="{FE4B1059-19E5-0A7E-D199-E1B05C964F71}"/>
              </a:ext>
            </a:extLst>
          </p:cNvPr>
          <p:cNvSpPr>
            <a:spLocks noGrp="1"/>
          </p:cNvSpPr>
          <p:nvPr>
            <p:ph type="pic" idx="21"/>
          </p:nvPr>
        </p:nvSpPr>
        <p:spPr/>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NALYSISITEM" val="b5ed4f07-7d34-4620-be9d-6435f4f3cf85"/>
  <p:tag name="ANALYSISITEMDATABOUNDS" val="1x1-2x33"/>
</p:tagLst>
</file>

<file path=ppt/theme/theme1.xml><?xml version="1.0" encoding="utf-8"?>
<a:theme xmlns:a="http://schemas.openxmlformats.org/drawingml/2006/main" name="Tema de Office">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3A3A3C"/>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Montserrat Bold"/>
        <a:ea typeface="Montserrat Bold"/>
        <a:cs typeface="Montserrat Bold"/>
      </a:majorFont>
      <a:minorFont>
        <a:latin typeface="Montserrat Bold"/>
        <a:ea typeface="Montserrat Bold"/>
        <a:cs typeface="Montserrat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3A3A3C"/>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h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033ae46-ffa9-4b46-94c7-5cc57f26bede">
      <Terms xmlns="http://schemas.microsoft.com/office/infopath/2007/PartnerControls"/>
    </lcf76f155ced4ddcb4097134ff3c332f>
    <TaxCatchAll xmlns="7ca43341-c1f8-403e-a6c6-3916f9032c6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AD6E36E7677A449886B201AE575866" ma:contentTypeVersion="13" ma:contentTypeDescription="Create a new document." ma:contentTypeScope="" ma:versionID="179f469095ad8d0b26684aff2350ff7f">
  <xsd:schema xmlns:xsd="http://www.w3.org/2001/XMLSchema" xmlns:xs="http://www.w3.org/2001/XMLSchema" xmlns:p="http://schemas.microsoft.com/office/2006/metadata/properties" xmlns:ns2="c033ae46-ffa9-4b46-94c7-5cc57f26bede" xmlns:ns3="7ca43341-c1f8-403e-a6c6-3916f9032c66" targetNamespace="http://schemas.microsoft.com/office/2006/metadata/properties" ma:root="true" ma:fieldsID="ce6ec76781b2814d89dded4f3e0b8a20" ns2:_="" ns3:_="">
    <xsd:import namespace="c033ae46-ffa9-4b46-94c7-5cc57f26bede"/>
    <xsd:import namespace="7ca43341-c1f8-403e-a6c6-3916f9032c66"/>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33ae46-ffa9-4b46-94c7-5cc57f26be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e98ac23-0bda-41a8-9ddb-79bd4fda1d33"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a43341-c1f8-403e-a6c6-3916f9032c6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cbc026a-6910-4cfa-966f-b471d0cd4ca4}" ma:internalName="TaxCatchAll" ma:showField="CatchAllData" ma:web="7ca43341-c1f8-403e-a6c6-3916f9032c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44C7AA-5E79-43C9-ADC7-E687A523E791}">
  <ds:schemaRefs>
    <ds:schemaRef ds:uri="http://schemas.microsoft.com/office/2006/metadata/properties"/>
    <ds:schemaRef ds:uri="http://purl.org/dc/elements/1.1/"/>
    <ds:schemaRef ds:uri="http://www.w3.org/XML/1998/namespace"/>
    <ds:schemaRef ds:uri="http://schemas.microsoft.com/office/infopath/2007/PartnerControls"/>
    <ds:schemaRef ds:uri="http://schemas.microsoft.com/office/2006/documentManagement/types"/>
    <ds:schemaRef ds:uri="http://purl.org/dc/terms/"/>
    <ds:schemaRef ds:uri="c033ae46-ffa9-4b46-94c7-5cc57f26bede"/>
    <ds:schemaRef ds:uri="http://purl.org/dc/dcmitype/"/>
    <ds:schemaRef ds:uri="http://schemas.openxmlformats.org/package/2006/metadata/core-properties"/>
    <ds:schemaRef ds:uri="7ca43341-c1f8-403e-a6c6-3916f9032c66"/>
  </ds:schemaRefs>
</ds:datastoreItem>
</file>

<file path=customXml/itemProps2.xml><?xml version="1.0" encoding="utf-8"?>
<ds:datastoreItem xmlns:ds="http://schemas.openxmlformats.org/officeDocument/2006/customXml" ds:itemID="{80824312-434C-4EA5-87FA-207C7DB899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33ae46-ffa9-4b46-94c7-5cc57f26bede"/>
    <ds:schemaRef ds:uri="7ca43341-c1f8-403e-a6c6-3916f9032c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807742-A1B6-4881-8535-E6F2AAD6EF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2105</TotalTime>
  <Words>1008</Words>
  <Application>Microsoft Macintosh PowerPoint</Application>
  <PresentationFormat>Breedbeeld</PresentationFormat>
  <Paragraphs>268</Paragraphs>
  <Slides>38</Slides>
  <Notes>19</Notes>
  <HiddenSlides>0</HiddenSlides>
  <MMClips>0</MMClips>
  <ScaleCrop>false</ScaleCrop>
  <HeadingPairs>
    <vt:vector size="6" baseType="variant">
      <vt:variant>
        <vt:lpstr>Gebruikte lettertypen</vt:lpstr>
      </vt:variant>
      <vt:variant>
        <vt:i4>12</vt:i4>
      </vt:variant>
      <vt:variant>
        <vt:lpstr>Thema</vt:lpstr>
      </vt:variant>
      <vt:variant>
        <vt:i4>2</vt:i4>
      </vt:variant>
      <vt:variant>
        <vt:lpstr>Diatitels</vt:lpstr>
      </vt:variant>
      <vt:variant>
        <vt:i4>38</vt:i4>
      </vt:variant>
    </vt:vector>
  </HeadingPairs>
  <TitlesOfParts>
    <vt:vector size="52" baseType="lpstr">
      <vt:lpstr>Sofia Pro Regular</vt:lpstr>
      <vt:lpstr>Arial Black</vt:lpstr>
      <vt:lpstr>Sofia Pro Bold</vt:lpstr>
      <vt:lpstr>Calibri</vt:lpstr>
      <vt:lpstr>Montserrat</vt:lpstr>
      <vt:lpstr>Helvetica Neue</vt:lpstr>
      <vt:lpstr>Helvetica</vt:lpstr>
      <vt:lpstr>Helvetica Neue Light</vt:lpstr>
      <vt:lpstr>arial</vt:lpstr>
      <vt:lpstr>Raleway Medium</vt:lpstr>
      <vt:lpstr>Montserrat Bold</vt:lpstr>
      <vt:lpstr>Helvetica Neue Medium</vt:lpstr>
      <vt:lpstr>Tema de Office</vt:lpstr>
      <vt:lpstr>21_BasicWhite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MARKET PLACE</vt:lpstr>
      <vt:lpstr> Sell through Social Media? </vt:lpstr>
      <vt:lpstr> Sell through Social Media? </vt:lpstr>
      <vt:lpstr>CREATE  TRUST</vt:lpstr>
      <vt:lpstr>Trustlabels</vt:lpstr>
      <vt:lpstr>PowerPoint-presentatie</vt:lpstr>
      <vt:lpstr>PowerPoint-presentatie</vt:lpstr>
      <vt:lpstr>PowerPoint-presentatie</vt:lpstr>
      <vt:lpstr>Consumer Reviews</vt:lpstr>
      <vt:lpstr>PowerPoint-presentatie</vt:lpstr>
      <vt:lpstr>FULLFILMENT</vt:lpstr>
      <vt:lpstr>   FULLFILMENT </vt:lpstr>
      <vt:lpstr>DELIVERY</vt:lpstr>
      <vt:lpstr>Ideal web shop – Most important elements</vt:lpstr>
      <vt:lpstr>DELIVERY</vt:lpstr>
      <vt:lpstr>PowerPoint-presentatie</vt:lpstr>
      <vt:lpstr> Sending – with who?</vt:lpstr>
      <vt:lpstr>PowerPoint-presentatie</vt:lpstr>
      <vt:lpstr>MONEY</vt:lpstr>
      <vt:lpstr>PowerPoint-presentatie</vt:lpstr>
      <vt:lpstr>SUSTAINABILITY</vt:lpstr>
      <vt:lpstr>A few numbers on (Belgian) sustainability efforts</vt:lpstr>
      <vt:lpstr>PowerPoint-presentatie</vt:lpstr>
      <vt:lpstr>LEGAL</vt:lpstr>
      <vt:lpstr>PowerPoint-presentatie</vt:lpstr>
      <vt:lpstr>Main Points</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Greet Dekocker</dc:creator>
  <cp:lastModifiedBy>Viktor - Becommerce</cp:lastModifiedBy>
  <cp:revision>12</cp:revision>
  <dcterms:created xsi:type="dcterms:W3CDTF">2019-09-02T14:23:32Z</dcterms:created>
  <dcterms:modified xsi:type="dcterms:W3CDTF">2023-08-04T14:21:27Z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0x010100A8AD6E36E7677A449886B201AE575866</vt:lpwstr>
  </property>
</Properties>
</file>