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8229600" cx="14630400"/>
  <p:notesSz cx="8229600" cy="14630400"/>
  <p:embeddedFontLst>
    <p:embeddedFont>
      <p:font typeface="Roboto Serif"/>
      <p:regular r:id="rId18"/>
      <p:bold r:id="rId19"/>
      <p:italic r:id="rId20"/>
      <p:boldItalic r:id="rId21"/>
    </p:embeddedFont>
    <p:embeddedFont>
      <p:font typeface="Roboto"/>
      <p:regular r:id="rId22"/>
      <p:bold r:id="rId23"/>
      <p:italic r:id="rId24"/>
      <p:boldItalic r:id="rId25"/>
    </p:embeddedFont>
    <p:embeddedFont>
      <p:font typeface="Inter"/>
      <p:regular r:id="rId26"/>
      <p:bold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Serif-italic.fntdata"/><Relationship Id="rId22" Type="http://schemas.openxmlformats.org/officeDocument/2006/relationships/font" Target="fonts/Roboto-regular.fntdata"/><Relationship Id="rId21" Type="http://schemas.openxmlformats.org/officeDocument/2006/relationships/font" Target="fonts/RobotoSerif-boldItalic.fntdata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Inter-regular.fntdata"/><Relationship Id="rId25" Type="http://schemas.openxmlformats.org/officeDocument/2006/relationships/font" Target="fonts/Roboto-boldItalic.fntdata"/><Relationship Id="rId27" Type="http://schemas.openxmlformats.org/officeDocument/2006/relationships/font" Target="fonts/Inter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RobotoSerif-bold.fntdata"/><Relationship Id="rId18" Type="http://schemas.openxmlformats.org/officeDocument/2006/relationships/font" Target="fonts/RobotoSerif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" name="Google Shape;1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" name="Google Shape;1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5f8b3d8b0c_0_8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g25f8b3d8b0c_0_8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0" name="Google Shape;180;g25f8b3d8b0c_0_8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5f8b3d8b0c_0_7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25f8b3d8b0c_0_7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7" name="Google Shape;207;g25f8b3d8b0c_0_7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8" name="Google Shape;228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5f8b3d8b0c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" name="Google Shape;26;g25f8b3d8b0c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g25f8b3d8b0c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" name="Google Shape;63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f8b3d8b0c_0_7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g25f8b3d8b0c_0_7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" name="Google Shape;84;g25f8b3d8b0c_0_7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c051d4853_0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g27c051d4853_0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" name="Google Shape;94;g27c051d4853_0_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5f8b3d8b0c_0_7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25f8b3d8b0c_0_7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" name="Google Shape;121;g25f8b3d8b0c_0_7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" name="Google Shape;13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" name="Google Shape;156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hyperlink" Target="http://drive.google.com/file/d/1qXFIS_HvDiYx3GheGtUB5X54hQarCsI6/view" TargetMode="External"/><Relationship Id="rId5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hyperlink" Target="http://drive.google.com/file/d/1OwB7UKrHdq-pOIBF-SnAouwRnjbMFDw1/view" TargetMode="External"/><Relationship Id="rId5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hyperlink" Target="http://drive.google.com/file/d/16kRG7HdgvUtI7sJWQkdrud3ESrRy2uZ-/view" TargetMode="External"/><Relationship Id="rId5" Type="http://schemas.openxmlformats.org/officeDocument/2006/relationships/image" Target="../media/image3.jpg"/><Relationship Id="rId6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5E0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833199" y="224909"/>
            <a:ext cx="7477500" cy="16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49"/>
              <a:buFont typeface="Inter"/>
              <a:buNone/>
            </a:pPr>
            <a:r>
              <a:rPr b="1" lang="en-US" sz="5249">
                <a:latin typeface="Inter"/>
                <a:ea typeface="Inter"/>
                <a:cs typeface="Inter"/>
                <a:sym typeface="Inter"/>
              </a:rPr>
              <a:t>How artificial intelligence is helping Carrefour's ecommerce? </a:t>
            </a:r>
            <a:endParaRPr b="0" i="0" sz="524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833199" y="4434364"/>
            <a:ext cx="7477601" cy="710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Let's find out how Carrefour is using AI in four different ways to help customers during their ecommerce shopping journey.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833199" y="5395079"/>
            <a:ext cx="355402" cy="355402"/>
          </a:xfrm>
          <a:prstGeom prst="roundRect">
            <a:avLst>
              <a:gd fmla="val 25726039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1" name="Google Shape;2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1670" y="6088501"/>
            <a:ext cx="635500" cy="63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/>
          <p:nvPr/>
        </p:nvSpPr>
        <p:spPr>
          <a:xfrm>
            <a:off x="1375843" y="6086350"/>
            <a:ext cx="7610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87"/>
              <a:buFont typeface="Inter"/>
              <a:buNone/>
            </a:pPr>
            <a:r>
              <a:rPr b="1" i="0" lang="en-US" sz="2187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by Jean-Philippe Blerot - h</a:t>
            </a:r>
            <a:r>
              <a:rPr b="1" lang="en-US" sz="2187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ead of digital &amp; ecommerce projects</a:t>
            </a:r>
            <a:endParaRPr b="1" sz="2187">
              <a:solidFill>
                <a:srgbClr val="27252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87"/>
              <a:buFont typeface="Inter"/>
              <a:buNone/>
            </a:pPr>
            <a:r>
              <a:rPr b="1" i="0" lang="en-US" sz="120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1" lang="en-US" sz="12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built with AI (gama.app)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3" name="Google Shape;2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"/>
          <p:cNvSpPr/>
          <p:nvPr/>
        </p:nvSpPr>
        <p:spPr>
          <a:xfrm>
            <a:off x="833200" y="349950"/>
            <a:ext cx="81186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74"/>
              <a:buFont typeface="Inter"/>
              <a:buNone/>
            </a:pPr>
            <a:r>
              <a:rPr b="1" lang="en-US" sz="4374">
                <a:latin typeface="Inter"/>
                <a:ea typeface="Inter"/>
                <a:cs typeface="Inter"/>
                <a:sym typeface="Inter"/>
              </a:rPr>
              <a:t>Tomorrow ? 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61275" y="0"/>
            <a:ext cx="1969124" cy="196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5925" y="1583800"/>
            <a:ext cx="10755300" cy="56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2"/>
          <p:cNvSpPr/>
          <p:nvPr/>
        </p:nvSpPr>
        <p:spPr>
          <a:xfrm>
            <a:off x="11852300" y="2222625"/>
            <a:ext cx="2688300" cy="17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9725" lvl="0" marL="45720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Char char="●"/>
            </a:pPr>
            <a:r>
              <a:rPr lang="en-US" sz="175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List creation</a:t>
            </a:r>
            <a:endParaRPr sz="1750">
              <a:solidFill>
                <a:srgbClr val="27252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9725" lvl="0" marL="45720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Char char="●"/>
            </a:pPr>
            <a:r>
              <a:rPr lang="en-US" sz="175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Taking your diet into account</a:t>
            </a:r>
            <a:endParaRPr sz="1750">
              <a:solidFill>
                <a:srgbClr val="27252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9725" lvl="0" marL="45720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Char char="●"/>
            </a:pPr>
            <a:r>
              <a:rPr lang="en-US" sz="175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Interconnection with your sport</a:t>
            </a:r>
            <a:endParaRPr sz="1750">
              <a:solidFill>
                <a:srgbClr val="27252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9725" lvl="0" marL="45720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Char char="●"/>
            </a:pPr>
            <a:r>
              <a:rPr lang="en-US" sz="175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Enhanced personalization</a:t>
            </a:r>
            <a:endParaRPr sz="1750">
              <a:solidFill>
                <a:srgbClr val="27252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45720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0">
              <a:solidFill>
                <a:srgbClr val="272525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"/>
          <p:cNvSpPr/>
          <p:nvPr/>
        </p:nvSpPr>
        <p:spPr>
          <a:xfrm>
            <a:off x="0" y="0"/>
            <a:ext cx="14630400" cy="8169088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5E0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3"/>
          <p:cNvSpPr/>
          <p:nvPr/>
        </p:nvSpPr>
        <p:spPr>
          <a:xfrm>
            <a:off x="833200" y="349950"/>
            <a:ext cx="135474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74"/>
              <a:buFont typeface="Inter"/>
              <a:buNone/>
            </a:pPr>
            <a:r>
              <a:rPr b="1" lang="en-US" sz="4374">
                <a:latin typeface="Inter"/>
                <a:ea typeface="Inter"/>
                <a:cs typeface="Inter"/>
                <a:sym typeface="Inter"/>
              </a:rPr>
              <a:t>Our customer service team is here to help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94" name="Google Shape;19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199" y="1785101"/>
            <a:ext cx="4099084" cy="251478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3"/>
          <p:cNvSpPr/>
          <p:nvPr/>
        </p:nvSpPr>
        <p:spPr>
          <a:xfrm>
            <a:off x="833199" y="4575497"/>
            <a:ext cx="40872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87"/>
              <a:buFont typeface="Inter"/>
              <a:buNone/>
            </a:pPr>
            <a:r>
              <a:rPr b="1" lang="en-US" sz="2187">
                <a:latin typeface="Inter"/>
                <a:ea typeface="Inter"/>
                <a:cs typeface="Inter"/>
                <a:sym typeface="Inter"/>
              </a:rPr>
              <a:t>Improve the experience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3"/>
          <p:cNvSpPr/>
          <p:nvPr/>
        </p:nvSpPr>
        <p:spPr>
          <a:xfrm>
            <a:off x="833199" y="5521668"/>
            <a:ext cx="4099200" cy="14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An assistant that reads emails, gives the sender's sentiment, a proposed solution and a response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3"/>
          <p:cNvSpPr/>
          <p:nvPr/>
        </p:nvSpPr>
        <p:spPr>
          <a:xfrm>
            <a:off x="5265555" y="4575500"/>
            <a:ext cx="36999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87"/>
              <a:buFont typeface="Inter"/>
              <a:buNone/>
            </a:pPr>
            <a:r>
              <a:rPr b="1" lang="en-US" sz="2187">
                <a:latin typeface="Inter"/>
                <a:ea typeface="Inter"/>
                <a:cs typeface="Inter"/>
                <a:sym typeface="Inter"/>
              </a:rPr>
              <a:t>Boosting efficiency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3"/>
          <p:cNvSpPr/>
          <p:nvPr/>
        </p:nvSpPr>
        <p:spPr>
          <a:xfrm>
            <a:off x="5265539" y="5521668"/>
            <a:ext cx="4099200" cy="14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AI optimizes the work of both: new and experienced employees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99" name="Google Shape;19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97998" y="1785101"/>
            <a:ext cx="4099204" cy="251478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3"/>
          <p:cNvSpPr/>
          <p:nvPr/>
        </p:nvSpPr>
        <p:spPr>
          <a:xfrm>
            <a:off x="9698001" y="4575500"/>
            <a:ext cx="35703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87"/>
              <a:buFont typeface="Inter"/>
              <a:buNone/>
            </a:pPr>
            <a:r>
              <a:rPr b="1" lang="en-US" sz="2187">
                <a:latin typeface="Inter"/>
                <a:ea typeface="Inter"/>
                <a:cs typeface="Inter"/>
                <a:sym typeface="Inter"/>
              </a:rPr>
              <a:t>Improving quality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3"/>
          <p:cNvSpPr/>
          <p:nvPr/>
        </p:nvSpPr>
        <p:spPr>
          <a:xfrm>
            <a:off x="9697998" y="5521668"/>
            <a:ext cx="4099200" cy="17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AI makes it possible to analyze large quantities of data very quickly and guide the operator. We bring quality and confidence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0500" y="1785100"/>
            <a:ext cx="4183264" cy="218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61275" y="0"/>
            <a:ext cx="1969124" cy="196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>
            <a:off x="649367" y="135973"/>
            <a:ext cx="7388100" cy="9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62"/>
              <a:buFont typeface="Inter"/>
              <a:buNone/>
            </a:pPr>
            <a:r>
              <a:rPr b="1" lang="en-US" sz="3062">
                <a:latin typeface="Inter"/>
                <a:ea typeface="Inter"/>
                <a:cs typeface="Inter"/>
                <a:sym typeface="Inter"/>
              </a:rPr>
              <a:t>75% of this presentation was made possible by AI</a:t>
            </a:r>
            <a:endParaRPr b="0" i="0" sz="306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4"/>
          <p:cNvSpPr/>
          <p:nvPr/>
        </p:nvSpPr>
        <p:spPr>
          <a:xfrm>
            <a:off x="649367" y="1163241"/>
            <a:ext cx="3504300" cy="9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25"/>
              <a:buFont typeface="Inter"/>
              <a:buNone/>
            </a:pPr>
            <a:r>
              <a:t/>
            </a:r>
            <a:endParaRPr b="0" i="0" sz="12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4"/>
          <p:cNvSpPr/>
          <p:nvPr/>
        </p:nvSpPr>
        <p:spPr>
          <a:xfrm>
            <a:off x="725567" y="2149673"/>
            <a:ext cx="349800" cy="349800"/>
          </a:xfrm>
          <a:prstGeom prst="roundRect">
            <a:avLst>
              <a:gd fmla="val 15679" name="adj"/>
            </a:avLst>
          </a:prstGeom>
          <a:solidFill>
            <a:srgbClr val="DADBF1"/>
          </a:solidFill>
          <a:ln cap="flat" cmpd="sng" w="9525">
            <a:solidFill>
              <a:srgbClr val="B5B7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4"/>
          <p:cNvSpPr/>
          <p:nvPr/>
        </p:nvSpPr>
        <p:spPr>
          <a:xfrm>
            <a:off x="768668" y="2178725"/>
            <a:ext cx="111300" cy="2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837"/>
              <a:buFont typeface="Inter"/>
              <a:buNone/>
            </a:pPr>
            <a:r>
              <a:rPr b="1" i="0" lang="en-US" sz="1837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endParaRPr b="0" i="0" sz="183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4"/>
          <p:cNvSpPr/>
          <p:nvPr/>
        </p:nvSpPr>
        <p:spPr>
          <a:xfrm>
            <a:off x="1154765" y="2203125"/>
            <a:ext cx="27942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31"/>
              <a:buFont typeface="Inter"/>
              <a:buNone/>
            </a:pPr>
            <a:r>
              <a:rPr b="1" lang="en-US" sz="1531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Slide generation</a:t>
            </a:r>
            <a:endParaRPr b="0" i="0" sz="153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4"/>
          <p:cNvSpPr/>
          <p:nvPr/>
        </p:nvSpPr>
        <p:spPr>
          <a:xfrm>
            <a:off x="725567" y="3680817"/>
            <a:ext cx="349800" cy="349800"/>
          </a:xfrm>
          <a:prstGeom prst="roundRect">
            <a:avLst>
              <a:gd fmla="val 15679" name="adj"/>
            </a:avLst>
          </a:prstGeom>
          <a:solidFill>
            <a:srgbClr val="DADBF1"/>
          </a:solidFill>
          <a:ln cap="flat" cmpd="sng" w="9525">
            <a:solidFill>
              <a:srgbClr val="B5B7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4"/>
          <p:cNvSpPr/>
          <p:nvPr/>
        </p:nvSpPr>
        <p:spPr>
          <a:xfrm>
            <a:off x="749618" y="3709868"/>
            <a:ext cx="149400" cy="2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837"/>
              <a:buFont typeface="Inter"/>
              <a:buNone/>
            </a:pPr>
            <a:r>
              <a:rPr b="1" i="0" lang="en-US" sz="1837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endParaRPr b="0" i="0" sz="183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1154783" y="3734275"/>
            <a:ext cx="51090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31"/>
              <a:buFont typeface="Inter"/>
              <a:buNone/>
            </a:pPr>
            <a:r>
              <a:rPr b="1" lang="en-US" sz="1531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Our logo and images</a:t>
            </a:r>
            <a:endParaRPr b="0" i="0" sz="153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54787" y="4132778"/>
            <a:ext cx="29988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25"/>
              <a:buFont typeface="Inter"/>
              <a:buNone/>
            </a:pPr>
            <a:r>
              <a:rPr lang="en-US" sz="1225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Mid journey generated in 10s the logo that accompanied us (top right) + the various images.</a:t>
            </a:r>
            <a:endParaRPr b="0" i="0" sz="12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4"/>
          <p:cNvSpPr/>
          <p:nvPr/>
        </p:nvSpPr>
        <p:spPr>
          <a:xfrm>
            <a:off x="725567" y="5211961"/>
            <a:ext cx="349800" cy="349800"/>
          </a:xfrm>
          <a:prstGeom prst="roundRect">
            <a:avLst>
              <a:gd fmla="val 15679" name="adj"/>
            </a:avLst>
          </a:prstGeom>
          <a:solidFill>
            <a:srgbClr val="DADBF1"/>
          </a:solidFill>
          <a:ln cap="flat" cmpd="sng" w="9525">
            <a:solidFill>
              <a:srgbClr val="B5B7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4"/>
          <p:cNvSpPr/>
          <p:nvPr/>
        </p:nvSpPr>
        <p:spPr>
          <a:xfrm>
            <a:off x="745808" y="5241012"/>
            <a:ext cx="156900" cy="2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837"/>
              <a:buFont typeface="Inter"/>
              <a:buNone/>
            </a:pPr>
            <a:r>
              <a:rPr b="1" i="0" lang="en-US" sz="1837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3</a:t>
            </a:r>
            <a:endParaRPr b="0" i="0" sz="183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4"/>
          <p:cNvSpPr/>
          <p:nvPr/>
        </p:nvSpPr>
        <p:spPr>
          <a:xfrm>
            <a:off x="1154776" y="5265425"/>
            <a:ext cx="43419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31"/>
              <a:buFont typeface="Inter"/>
              <a:buNone/>
            </a:pPr>
            <a:r>
              <a:rPr b="1" lang="en-US" sz="1531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Video production</a:t>
            </a:r>
            <a:endParaRPr b="0" i="0" sz="153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4"/>
          <p:cNvSpPr/>
          <p:nvPr/>
        </p:nvSpPr>
        <p:spPr>
          <a:xfrm>
            <a:off x="1154787" y="5663922"/>
            <a:ext cx="29988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25"/>
              <a:buFont typeface="Inter"/>
              <a:buNone/>
            </a:pPr>
            <a:r>
              <a:rPr lang="en-US" sz="1225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In front of you, an AI-generated video </a:t>
            </a:r>
            <a:endParaRPr b="0" i="0" sz="12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61275" y="-76200"/>
            <a:ext cx="1969124" cy="196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4" title="Design_sans_titre_AdobeExpress_AdobeExpress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6075" y="1383800"/>
            <a:ext cx="9127750" cy="684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4"/>
          <p:cNvSpPr/>
          <p:nvPr/>
        </p:nvSpPr>
        <p:spPr>
          <a:xfrm>
            <a:off x="1154768" y="2601625"/>
            <a:ext cx="47349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25"/>
              <a:buFont typeface="Inter"/>
              <a:buNone/>
            </a:pPr>
            <a:r>
              <a:rPr lang="en-US" sz="1225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 first draft was created via Gamma.app. Text, organization and templates were generated by the AI. The translation was proposed by the AI</a:t>
            </a:r>
            <a:endParaRPr b="0" i="0" sz="12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"/>
          <p:cNvSpPr/>
          <p:nvPr/>
        </p:nvSpPr>
        <p:spPr>
          <a:xfrm>
            <a:off x="0" y="0"/>
            <a:ext cx="14630400" cy="8169088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5E0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5"/>
          <p:cNvSpPr/>
          <p:nvPr/>
        </p:nvSpPr>
        <p:spPr>
          <a:xfrm>
            <a:off x="833199" y="510130"/>
            <a:ext cx="44439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74"/>
              <a:buFont typeface="Inter"/>
              <a:buNone/>
            </a:pPr>
            <a:r>
              <a:rPr b="1" i="0" lang="en-US" sz="4374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Conclusion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5"/>
          <p:cNvSpPr/>
          <p:nvPr/>
        </p:nvSpPr>
        <p:spPr>
          <a:xfrm>
            <a:off x="833199" y="1854919"/>
            <a:ext cx="499800" cy="496200"/>
          </a:xfrm>
          <a:prstGeom prst="roundRect">
            <a:avLst>
              <a:gd fmla="val 11055" name="adj"/>
            </a:avLst>
          </a:prstGeom>
          <a:solidFill>
            <a:srgbClr val="DADBF1"/>
          </a:solidFill>
          <a:ln cap="flat" cmpd="sng" w="9525">
            <a:solidFill>
              <a:srgbClr val="B5B7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5"/>
          <p:cNvSpPr/>
          <p:nvPr/>
        </p:nvSpPr>
        <p:spPr>
          <a:xfrm>
            <a:off x="1001554" y="1896285"/>
            <a:ext cx="1632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8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624"/>
              <a:buFont typeface="Inter"/>
              <a:buNone/>
            </a:pPr>
            <a:r>
              <a:rPr b="1" i="0" lang="en-US" sz="2624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endParaRPr b="0" i="0" sz="26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5"/>
          <p:cNvSpPr/>
          <p:nvPr/>
        </p:nvSpPr>
        <p:spPr>
          <a:xfrm>
            <a:off x="1555313" y="1930677"/>
            <a:ext cx="29055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87"/>
              <a:buFont typeface="Inter"/>
              <a:buNone/>
            </a:pPr>
            <a:r>
              <a:rPr b="1" lang="en-US" sz="2187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AI can improve ecommerce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5"/>
          <p:cNvSpPr/>
          <p:nvPr/>
        </p:nvSpPr>
        <p:spPr>
          <a:xfrm>
            <a:off x="1555313" y="3069081"/>
            <a:ext cx="2905601" cy="14111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By offering a more efficient, personalized and fluid shopping experience.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5"/>
          <p:cNvSpPr/>
          <p:nvPr/>
        </p:nvSpPr>
        <p:spPr>
          <a:xfrm>
            <a:off x="4683085" y="1854919"/>
            <a:ext cx="499800" cy="496200"/>
          </a:xfrm>
          <a:prstGeom prst="roundRect">
            <a:avLst>
              <a:gd fmla="val 11055" name="adj"/>
            </a:avLst>
          </a:prstGeom>
          <a:solidFill>
            <a:srgbClr val="DADBF1"/>
          </a:solidFill>
          <a:ln cap="flat" cmpd="sng" w="9525">
            <a:solidFill>
              <a:srgbClr val="B5B7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5"/>
          <p:cNvSpPr/>
          <p:nvPr/>
        </p:nvSpPr>
        <p:spPr>
          <a:xfrm>
            <a:off x="4832390" y="1896285"/>
            <a:ext cx="2013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8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624"/>
              <a:buFont typeface="Inter"/>
              <a:buNone/>
            </a:pPr>
            <a:r>
              <a:rPr b="1" i="0" lang="en-US" sz="2624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endParaRPr b="0" i="0" sz="26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5"/>
          <p:cNvSpPr/>
          <p:nvPr/>
        </p:nvSpPr>
        <p:spPr>
          <a:xfrm>
            <a:off x="5405199" y="1930677"/>
            <a:ext cx="29055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87"/>
              <a:buFont typeface="Inter"/>
              <a:buNone/>
            </a:pPr>
            <a:r>
              <a:rPr b="1" lang="en-US" sz="2187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Increase conversion rate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5"/>
          <p:cNvSpPr/>
          <p:nvPr/>
        </p:nvSpPr>
        <p:spPr>
          <a:xfrm>
            <a:off x="5405199" y="3069081"/>
            <a:ext cx="2905601" cy="2116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By optimizing product descriptions and highlighting them in cutting-edge marketing campaigns. 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5"/>
          <p:cNvSpPr/>
          <p:nvPr/>
        </p:nvSpPr>
        <p:spPr>
          <a:xfrm>
            <a:off x="833199" y="5578665"/>
            <a:ext cx="499943" cy="496267"/>
          </a:xfrm>
          <a:prstGeom prst="roundRect">
            <a:avLst>
              <a:gd fmla="val 11055" name="adj"/>
            </a:avLst>
          </a:prstGeom>
          <a:solidFill>
            <a:srgbClr val="DADBF1"/>
          </a:solidFill>
          <a:ln cap="flat" cmpd="sng" w="9525">
            <a:solidFill>
              <a:srgbClr val="B5B7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5"/>
          <p:cNvSpPr/>
          <p:nvPr/>
        </p:nvSpPr>
        <p:spPr>
          <a:xfrm>
            <a:off x="978694" y="5620030"/>
            <a:ext cx="208955" cy="4134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8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624"/>
              <a:buFont typeface="Inter"/>
              <a:buNone/>
            </a:pPr>
            <a:r>
              <a:rPr b="1" i="0" lang="en-US" sz="2624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3</a:t>
            </a:r>
            <a:endParaRPr b="0" i="0" sz="26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5"/>
          <p:cNvSpPr/>
          <p:nvPr/>
        </p:nvSpPr>
        <p:spPr>
          <a:xfrm>
            <a:off x="1555331" y="5654425"/>
            <a:ext cx="61566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87"/>
              <a:buFont typeface="Inter"/>
              <a:buNone/>
            </a:pPr>
            <a:r>
              <a:rPr b="1" lang="en-US" sz="2187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Improving satisfaction and trust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5"/>
          <p:cNvSpPr/>
          <p:nvPr/>
        </p:nvSpPr>
        <p:spPr>
          <a:xfrm>
            <a:off x="1555313" y="6524393"/>
            <a:ext cx="6755400" cy="1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AI provides fast, detailed and justified answers to the most pressing questions. Customers gain in confidence, and customer service becomes a sales and loyalty support. RGPD must surround AI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45" name="Google Shape;24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169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80125" y="4030000"/>
            <a:ext cx="1969124" cy="196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63175" y="0"/>
            <a:ext cx="5567224" cy="816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 rot="-711255">
            <a:off x="10345199" y="4203522"/>
            <a:ext cx="2161395" cy="92319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/>
          <p:nvPr/>
        </p:nvSpPr>
        <p:spPr>
          <a:xfrm flipH="1" rot="711255">
            <a:off x="8289678" y="4203522"/>
            <a:ext cx="2161395" cy="92319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" name="Google Shape;31;p4"/>
          <p:cNvGrpSpPr/>
          <p:nvPr/>
        </p:nvGrpSpPr>
        <p:grpSpPr>
          <a:xfrm>
            <a:off x="8937880" y="4293190"/>
            <a:ext cx="2740320" cy="1969144"/>
            <a:chOff x="5796625" y="2541798"/>
            <a:chExt cx="1712700" cy="1230715"/>
          </a:xfrm>
        </p:grpSpPr>
        <p:sp>
          <p:nvSpPr>
            <p:cNvPr id="32" name="Google Shape;32;p4"/>
            <p:cNvSpPr/>
            <p:nvPr/>
          </p:nvSpPr>
          <p:spPr>
            <a:xfrm rot="-1789476">
              <a:off x="6572742" y="2571072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8585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46275" lIns="146275" spcFirstLastPara="1" rIns="146275" wrap="square" tIns="146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 txBox="1"/>
            <p:nvPr/>
          </p:nvSpPr>
          <p:spPr>
            <a:xfrm>
              <a:off x="6137652" y="2735585"/>
              <a:ext cx="10311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6275" lIns="146275" spcFirstLastPara="1" rIns="146275" wrap="square" tIns="1462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2600"/>
                </a:spcAft>
                <a:buNone/>
              </a:pPr>
              <a:r>
                <a:rPr b="1" lang="en-US" sz="1300">
                  <a:solidFill>
                    <a:srgbClr val="5E5E5E"/>
                  </a:solidFill>
                  <a:latin typeface="Roboto"/>
                  <a:ea typeface="Roboto"/>
                  <a:cs typeface="Roboto"/>
                  <a:sym typeface="Roboto"/>
                </a:rPr>
                <a:t>Customer service</a:t>
              </a:r>
              <a:endParaRPr b="1" sz="1300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5796625" y="3069013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146275" lIns="146275" spcFirstLastPara="1" rIns="146275" wrap="square" tIns="146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35" name="Google Shape;35;p4"/>
            <p:cNvSpPr txBox="1"/>
            <p:nvPr/>
          </p:nvSpPr>
          <p:spPr>
            <a:xfrm>
              <a:off x="5840875" y="3106213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6275" lIns="146275" spcFirstLastPara="1" rIns="146275" wrap="square" tIns="1462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2600"/>
                </a:spcAft>
                <a:buNone/>
              </a:pPr>
              <a:r>
                <a:rPr lang="en-US" sz="1300">
                  <a:solidFill>
                    <a:srgbClr val="5E5E5E"/>
                  </a:solidFill>
                  <a:latin typeface="Roboto"/>
                  <a:ea typeface="Roboto"/>
                  <a:cs typeface="Roboto"/>
                  <a:sym typeface="Roboto"/>
                </a:rPr>
                <a:t>Answer customers' questions quickly and accurately</a:t>
              </a:r>
              <a:endParaRPr sz="1300">
                <a:solidFill>
                  <a:srgbClr val="5E5E5E"/>
                </a:solidFill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6607975" y="3004364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146275" lIns="146275" spcFirstLastPara="1" rIns="146275" wrap="square" tIns="146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4"/>
          <p:cNvSpPr/>
          <p:nvPr/>
        </p:nvSpPr>
        <p:spPr>
          <a:xfrm rot="-711255">
            <a:off x="6239899" y="4203522"/>
            <a:ext cx="2161395" cy="92319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" name="Google Shape;38;p4"/>
          <p:cNvGrpSpPr/>
          <p:nvPr/>
        </p:nvGrpSpPr>
        <p:grpSpPr>
          <a:xfrm>
            <a:off x="6932960" y="2211315"/>
            <a:ext cx="2740320" cy="1994806"/>
            <a:chOff x="4409300" y="1219942"/>
            <a:chExt cx="1712700" cy="1246754"/>
          </a:xfrm>
        </p:grpSpPr>
        <p:sp>
          <p:nvSpPr>
            <p:cNvPr id="39" name="Google Shape;39;p4"/>
            <p:cNvSpPr/>
            <p:nvPr/>
          </p:nvSpPr>
          <p:spPr>
            <a:xfrm rot="-1789476">
              <a:off x="5185416" y="2276970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8585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46275" lIns="146275" spcFirstLastPara="1" rIns="146275" wrap="square" tIns="146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4"/>
            <p:cNvSpPr txBox="1"/>
            <p:nvPr/>
          </p:nvSpPr>
          <p:spPr>
            <a:xfrm>
              <a:off x="4780121" y="1985293"/>
              <a:ext cx="1008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6275" lIns="146275" spcFirstLastPara="1" rIns="146275" wrap="square" tIns="1462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2600"/>
                </a:spcAft>
                <a:buNone/>
              </a:pPr>
              <a:r>
                <a:rPr b="1" lang="en-US" sz="1300">
                  <a:solidFill>
                    <a:srgbClr val="5E5E5E"/>
                  </a:solidFill>
                  <a:latin typeface="Roboto"/>
                  <a:ea typeface="Roboto"/>
                  <a:cs typeface="Roboto"/>
                  <a:sym typeface="Roboto"/>
                </a:rPr>
                <a:t>BOT - HOPLA</a:t>
              </a:r>
              <a:endParaRPr b="1" sz="1300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4409300" y="1219942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146275" lIns="146275" spcFirstLastPara="1" rIns="146275" wrap="square" tIns="146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42" name="Google Shape;42;p4"/>
            <p:cNvSpPr/>
            <p:nvPr/>
          </p:nvSpPr>
          <p:spPr>
            <a:xfrm rot="10800000">
              <a:off x="5220625" y="1919036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146275" lIns="146275" spcFirstLastPara="1" rIns="146275" wrap="square" tIns="146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4"/>
            <p:cNvSpPr txBox="1"/>
            <p:nvPr/>
          </p:nvSpPr>
          <p:spPr>
            <a:xfrm>
              <a:off x="4453550" y="1257142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6275" lIns="146275" spcFirstLastPara="1" rIns="146275" wrap="square" tIns="1462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2600"/>
                </a:spcAft>
                <a:buNone/>
              </a:pPr>
              <a:r>
                <a:rPr lang="en-US" sz="1300">
                  <a:solidFill>
                    <a:srgbClr val="5E5E5E"/>
                  </a:solidFill>
                  <a:latin typeface="Roboto"/>
                  <a:ea typeface="Roboto"/>
                  <a:cs typeface="Roboto"/>
                  <a:sym typeface="Roboto"/>
                </a:rPr>
                <a:t>Helping and inspiring customers during their online journey</a:t>
              </a:r>
              <a:endParaRPr sz="1300">
                <a:solidFill>
                  <a:srgbClr val="5E5E5E"/>
                </a:solidFill>
              </a:endParaRPr>
            </a:p>
          </p:txBody>
        </p:sp>
      </p:grpSp>
      <p:sp>
        <p:nvSpPr>
          <p:cNvPr id="44" name="Google Shape;44;p4"/>
          <p:cNvSpPr/>
          <p:nvPr/>
        </p:nvSpPr>
        <p:spPr>
          <a:xfrm flipH="1" rot="711255">
            <a:off x="4173272" y="4203522"/>
            <a:ext cx="2161395" cy="92319"/>
          </a:xfrm>
          <a:prstGeom prst="roundRect">
            <a:avLst>
              <a:gd fmla="val 50000" name="adj"/>
            </a:avLst>
          </a:prstGeom>
          <a:solidFill>
            <a:srgbClr val="0C58D3"/>
          </a:solidFill>
          <a:ln>
            <a:noFill/>
          </a:ln>
        </p:spPr>
        <p:txBody>
          <a:bodyPr anchorCtr="0" anchor="ctr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" name="Google Shape;45;p4"/>
          <p:cNvGrpSpPr/>
          <p:nvPr/>
        </p:nvGrpSpPr>
        <p:grpSpPr>
          <a:xfrm>
            <a:off x="4922700" y="4293190"/>
            <a:ext cx="2740320" cy="1969144"/>
            <a:chOff x="3021975" y="2541798"/>
            <a:chExt cx="1712700" cy="1230715"/>
          </a:xfrm>
        </p:grpSpPr>
        <p:sp>
          <p:nvSpPr>
            <p:cNvPr id="46" name="Google Shape;46;p4"/>
            <p:cNvSpPr txBox="1"/>
            <p:nvPr/>
          </p:nvSpPr>
          <p:spPr>
            <a:xfrm>
              <a:off x="3529877" y="2735584"/>
              <a:ext cx="696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6275" lIns="146275" spcFirstLastPara="1" rIns="146275" wrap="square" tIns="1462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2600"/>
                </a:spcAft>
                <a:buNone/>
              </a:pPr>
              <a:r>
                <a:rPr b="1" lang="en-US" sz="13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Posts</a:t>
              </a:r>
              <a:endParaRPr b="1" sz="13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7" name="Google Shape;47;p4"/>
            <p:cNvSpPr/>
            <p:nvPr/>
          </p:nvSpPr>
          <p:spPr>
            <a:xfrm rot="-1789476">
              <a:off x="3798091" y="2571072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C58D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46275" lIns="146275" spcFirstLastPara="1" rIns="146275" wrap="square" tIns="146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3021975" y="3069013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0C58D3"/>
            </a:solidFill>
            <a:ln>
              <a:noFill/>
            </a:ln>
          </p:spPr>
          <p:txBody>
            <a:bodyPr anchorCtr="0" anchor="ctr" bIns="146275" lIns="146275" spcFirstLastPara="1" rIns="146275" wrap="square" tIns="146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49" name="Google Shape;49;p4"/>
            <p:cNvSpPr txBox="1"/>
            <p:nvPr/>
          </p:nvSpPr>
          <p:spPr>
            <a:xfrm>
              <a:off x="3066225" y="3106213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6275" lIns="146275" spcFirstLastPara="1" rIns="146275" wrap="square" tIns="1462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260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Share products via posts on social networks</a:t>
              </a:r>
              <a:endParaRPr sz="1300">
                <a:solidFill>
                  <a:srgbClr val="FFFFFF"/>
                </a:solidFill>
              </a:endParaRPr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3833325" y="3004364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0C58D3"/>
            </a:solidFill>
            <a:ln>
              <a:noFill/>
            </a:ln>
          </p:spPr>
          <p:txBody>
            <a:bodyPr anchorCtr="0" anchor="ctr" bIns="146275" lIns="146275" spcFirstLastPara="1" rIns="146275" wrap="square" tIns="146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1" name="Google Shape;51;p4"/>
          <p:cNvSpPr/>
          <p:nvPr/>
        </p:nvSpPr>
        <p:spPr>
          <a:xfrm rot="-711255">
            <a:off x="2134612" y="4203522"/>
            <a:ext cx="2161395" cy="92319"/>
          </a:xfrm>
          <a:prstGeom prst="roundRect">
            <a:avLst>
              <a:gd fmla="val 50000" name="adj"/>
            </a:avLst>
          </a:prstGeom>
          <a:solidFill>
            <a:srgbClr val="0C58D3"/>
          </a:solidFill>
          <a:ln>
            <a:noFill/>
          </a:ln>
        </p:spPr>
        <p:txBody>
          <a:bodyPr anchorCtr="0" anchor="ctr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" name="Google Shape;52;p4"/>
          <p:cNvGrpSpPr/>
          <p:nvPr/>
        </p:nvGrpSpPr>
        <p:grpSpPr>
          <a:xfrm>
            <a:off x="2863800" y="2211315"/>
            <a:ext cx="2740320" cy="1994806"/>
            <a:chOff x="1637475" y="1219942"/>
            <a:chExt cx="1712700" cy="1246754"/>
          </a:xfrm>
        </p:grpSpPr>
        <p:sp>
          <p:nvSpPr>
            <p:cNvPr id="53" name="Google Shape;53;p4"/>
            <p:cNvSpPr/>
            <p:nvPr/>
          </p:nvSpPr>
          <p:spPr>
            <a:xfrm>
              <a:off x="1637475" y="1219942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0C58D3"/>
            </a:solidFill>
            <a:ln>
              <a:noFill/>
            </a:ln>
          </p:spPr>
          <p:txBody>
            <a:bodyPr anchorCtr="0" anchor="ctr" bIns="146275" lIns="146275" spcFirstLastPara="1" rIns="146275" wrap="square" tIns="146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/>
            </a:p>
          </p:txBody>
        </p:sp>
        <p:sp>
          <p:nvSpPr>
            <p:cNvPr id="54" name="Google Shape;54;p4"/>
            <p:cNvSpPr txBox="1"/>
            <p:nvPr/>
          </p:nvSpPr>
          <p:spPr>
            <a:xfrm>
              <a:off x="1885178" y="1985293"/>
              <a:ext cx="1180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6275" lIns="146275" spcFirstLastPara="1" rIns="146275" wrap="square" tIns="1462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2600"/>
                </a:spcAft>
                <a:buNone/>
              </a:pPr>
              <a:r>
                <a:rPr b="1" lang="en-US" sz="13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Product’s catalog</a:t>
              </a:r>
              <a:endParaRPr b="1" sz="13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 rot="10800000">
              <a:off x="2448800" y="1919036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0C58D3"/>
            </a:solidFill>
            <a:ln>
              <a:noFill/>
            </a:ln>
          </p:spPr>
          <p:txBody>
            <a:bodyPr anchorCtr="0" anchor="ctr" bIns="146275" lIns="146275" spcFirstLastPara="1" rIns="146275" wrap="square" tIns="146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 txBox="1"/>
            <p:nvPr/>
          </p:nvSpPr>
          <p:spPr>
            <a:xfrm>
              <a:off x="1681725" y="1257142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6275" lIns="146275" spcFirstLastPara="1" rIns="146275" wrap="square" tIns="1462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260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 product description to optimize SEO</a:t>
              </a:r>
              <a:endParaRPr sz="1300">
                <a:solidFill>
                  <a:srgbClr val="FFFFFF"/>
                </a:solidFill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 rot="-1789476">
              <a:off x="2410765" y="2276970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C58D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46275" lIns="146275" spcFirstLastPara="1" rIns="146275" wrap="square" tIns="146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784749" y="392956"/>
            <a:ext cx="124986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74"/>
              <a:buFont typeface="Inter"/>
              <a:buNone/>
            </a:pPr>
            <a:r>
              <a:rPr b="1" lang="en-US" sz="4374">
                <a:latin typeface="Inter"/>
                <a:ea typeface="Inter"/>
                <a:cs typeface="Inter"/>
                <a:sym typeface="Inter"/>
              </a:rPr>
              <a:t>The customer journey with AI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61275" y="0"/>
            <a:ext cx="1969124" cy="196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0" y="0"/>
            <a:ext cx="14630400" cy="8169088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5E0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5"/>
          <p:cNvSpPr/>
          <p:nvPr/>
        </p:nvSpPr>
        <p:spPr>
          <a:xfrm>
            <a:off x="784750" y="392950"/>
            <a:ext cx="117354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74"/>
              <a:buFont typeface="Inter"/>
              <a:buNone/>
            </a:pPr>
            <a:r>
              <a:rPr b="1" lang="en-US" sz="4374">
                <a:latin typeface="Inter"/>
                <a:ea typeface="Inter"/>
                <a:cs typeface="Inter"/>
                <a:sym typeface="Inter"/>
              </a:rPr>
              <a:t>Selling means showcasing your products and instilling confidence  </a:t>
            </a:r>
            <a:endParaRPr b="1" sz="4374"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74"/>
              <a:buFont typeface="Inter"/>
              <a:buNone/>
            </a:pPr>
            <a:r>
              <a:t/>
            </a:r>
            <a:endParaRPr b="1" sz="4374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8" name="Google Shape;68;p5"/>
          <p:cNvSpPr/>
          <p:nvPr/>
        </p:nvSpPr>
        <p:spPr>
          <a:xfrm>
            <a:off x="833199" y="2812497"/>
            <a:ext cx="6370915" cy="1726949"/>
          </a:xfrm>
          <a:prstGeom prst="roundRect">
            <a:avLst>
              <a:gd fmla="val 3177" name="adj"/>
            </a:avLst>
          </a:prstGeom>
          <a:solidFill>
            <a:srgbClr val="DADBF1"/>
          </a:solidFill>
          <a:ln cap="flat" cmpd="sng" w="9525">
            <a:solidFill>
              <a:srgbClr val="B5B7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1062999" y="3040600"/>
            <a:ext cx="39621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87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Standing out </a:t>
            </a:r>
            <a:r>
              <a:rPr b="1" i="0" lang="en-US" sz="2187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🌟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1062990" y="3605768"/>
            <a:ext cx="5911334" cy="70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Thousands of products online with full descriptions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7426285" y="2812497"/>
            <a:ext cx="6370915" cy="1726949"/>
          </a:xfrm>
          <a:prstGeom prst="roundRect">
            <a:avLst>
              <a:gd fmla="val 3177" name="adj"/>
            </a:avLst>
          </a:prstGeom>
          <a:solidFill>
            <a:srgbClr val="D5A6BD"/>
          </a:solidFill>
          <a:ln cap="flat" cmpd="sng" w="9525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7656075" y="3040600"/>
            <a:ext cx="35169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87"/>
              <a:buFont typeface="Inter"/>
              <a:buNone/>
            </a:pPr>
            <a:r>
              <a:rPr b="1" lang="en-US" sz="2187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Rich content</a:t>
            </a:r>
            <a:r>
              <a:rPr b="1" i="0" lang="en-US" sz="2187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1" i="0" lang="en-US" sz="2187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📝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5"/>
          <p:cNvSpPr/>
          <p:nvPr/>
        </p:nvSpPr>
        <p:spPr>
          <a:xfrm>
            <a:off x="7656075" y="3605775"/>
            <a:ext cx="61410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High-quality information and explicit content for the customer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833200" y="4759973"/>
            <a:ext cx="6370800" cy="2101200"/>
          </a:xfrm>
          <a:prstGeom prst="roundRect">
            <a:avLst>
              <a:gd fmla="val 3177" name="adj"/>
            </a:avLst>
          </a:prstGeom>
          <a:solidFill>
            <a:srgbClr val="A4C2F4"/>
          </a:solidFill>
          <a:ln cap="flat" cmpd="sng" w="9525">
            <a:solidFill>
              <a:srgbClr val="B5B7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1063008" y="4988075"/>
            <a:ext cx="58398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87"/>
              <a:buFont typeface="Inter"/>
              <a:buNone/>
            </a:pPr>
            <a:r>
              <a:rPr b="1" lang="en-US" sz="2187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Improving search</a:t>
            </a:r>
            <a:r>
              <a:rPr b="1" i="0" lang="en-US" sz="2187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1" i="0" lang="en-US" sz="2187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🔍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063000" y="5553250"/>
            <a:ext cx="61410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Descriptions are optimized for SEO (Google search) so that customers can easily find the product they are looking for.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5"/>
          <p:cNvSpPr/>
          <p:nvPr/>
        </p:nvSpPr>
        <p:spPr>
          <a:xfrm>
            <a:off x="7426275" y="4759973"/>
            <a:ext cx="6370800" cy="2101200"/>
          </a:xfrm>
          <a:prstGeom prst="roundRect">
            <a:avLst>
              <a:gd fmla="val 3177" name="adj"/>
            </a:avLst>
          </a:prstGeom>
          <a:solidFill>
            <a:srgbClr val="DADBF1"/>
          </a:solidFill>
          <a:ln cap="flat" cmpd="sng" w="9525">
            <a:solidFill>
              <a:srgbClr val="B5B7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7656074" y="4988075"/>
            <a:ext cx="38799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87"/>
              <a:buFont typeface="Inter"/>
              <a:buNone/>
            </a:pPr>
            <a:r>
              <a:rPr b="1" lang="en-US" sz="2187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Increase sales </a:t>
            </a:r>
            <a:r>
              <a:rPr b="1" i="0" lang="en-US" sz="2187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💰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7656076" y="5553254"/>
            <a:ext cx="5911334" cy="70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An attractive and complete product description improves conversion and builds trust.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8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61275" y="0"/>
            <a:ext cx="1969124" cy="196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/>
          <p:nvPr/>
        </p:nvSpPr>
        <p:spPr>
          <a:xfrm>
            <a:off x="649376" y="427675"/>
            <a:ext cx="9132600" cy="9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062">
                <a:latin typeface="Inter"/>
                <a:ea typeface="Inter"/>
                <a:cs typeface="Inter"/>
                <a:sym typeface="Inter"/>
              </a:rPr>
              <a:t>Optimized product description</a:t>
            </a:r>
            <a:endParaRPr b="1" sz="3062"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062">
                <a:latin typeface="Inter"/>
                <a:ea typeface="Inter"/>
                <a:cs typeface="Inter"/>
                <a:sym typeface="Inter"/>
              </a:rPr>
              <a:t>product description</a:t>
            </a:r>
            <a:endParaRPr b="1" sz="3062"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62"/>
              <a:buFont typeface="Inter"/>
              <a:buNone/>
            </a:pPr>
            <a:r>
              <a:rPr b="1" lang="en-US" sz="3062">
                <a:latin typeface="Inter"/>
                <a:ea typeface="Inter"/>
                <a:cs typeface="Inter"/>
                <a:sym typeface="Inter"/>
              </a:rPr>
              <a:t> </a:t>
            </a:r>
            <a:endParaRPr b="0" i="0" sz="306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6"/>
          <p:cNvSpPr/>
          <p:nvPr/>
        </p:nvSpPr>
        <p:spPr>
          <a:xfrm>
            <a:off x="649377" y="1772850"/>
            <a:ext cx="4531200" cy="9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25"/>
              <a:buFont typeface="Inter"/>
              <a:buNone/>
            </a:pPr>
            <a:r>
              <a:rPr lang="en-US" sz="1625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GPT optimizes product descriptions</a:t>
            </a:r>
            <a:endParaRPr b="0" i="0" sz="1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18525" y="-2"/>
            <a:ext cx="3504300" cy="334750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6"/>
          <p:cNvSpPr/>
          <p:nvPr/>
        </p:nvSpPr>
        <p:spPr>
          <a:xfrm rot="10800000">
            <a:off x="13061825" y="3916625"/>
            <a:ext cx="1075200" cy="994800"/>
          </a:xfrm>
          <a:prstGeom prst="bentArrow">
            <a:avLst>
              <a:gd fmla="val 25000" name="adj1"/>
              <a:gd fmla="val 27289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6" title="Feuille de calcul sans titre - Google Sheets - 21 August 2023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920041"/>
            <a:ext cx="10893008" cy="5157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/>
          <p:nvPr/>
        </p:nvSpPr>
        <p:spPr>
          <a:xfrm>
            <a:off x="649376" y="427675"/>
            <a:ext cx="9132600" cy="9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62"/>
              <a:buFont typeface="Inter"/>
              <a:buNone/>
            </a:pPr>
            <a:r>
              <a:rPr b="1" lang="en-US" sz="3062">
                <a:latin typeface="Inter"/>
                <a:ea typeface="Inter"/>
                <a:cs typeface="Inter"/>
                <a:sym typeface="Inter"/>
              </a:rPr>
              <a:t>Images</a:t>
            </a:r>
            <a:r>
              <a:rPr b="1" lang="en-US" sz="3062">
                <a:latin typeface="Inter"/>
                <a:ea typeface="Inter"/>
                <a:cs typeface="Inter"/>
                <a:sym typeface="Inter"/>
              </a:rPr>
              <a:t> </a:t>
            </a:r>
            <a:endParaRPr b="0" i="0" sz="306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52075"/>
            <a:ext cx="6525125" cy="652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9925" y="427675"/>
            <a:ext cx="7648073" cy="4286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23825" y="4866358"/>
            <a:ext cx="3350574" cy="3210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-38100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8"/>
          <p:cNvSpPr/>
          <p:nvPr/>
        </p:nvSpPr>
        <p:spPr>
          <a:xfrm>
            <a:off x="0" y="-381000"/>
            <a:ext cx="14630400" cy="8001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5E0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8"/>
          <p:cNvSpPr/>
          <p:nvPr/>
        </p:nvSpPr>
        <p:spPr>
          <a:xfrm>
            <a:off x="2040968" y="-310210"/>
            <a:ext cx="100500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74"/>
              <a:buFont typeface="Inter"/>
              <a:buNone/>
            </a:pPr>
            <a:r>
              <a:rPr b="1" lang="en-US" sz="4374">
                <a:latin typeface="Inter"/>
                <a:ea typeface="Inter"/>
                <a:cs typeface="Inter"/>
                <a:sym typeface="Inter"/>
              </a:rPr>
              <a:t>A marketing studio to create campaigns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08" name="Google Shape;10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7993" y="2328029"/>
            <a:ext cx="3295888" cy="203692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8"/>
          <p:cNvSpPr/>
          <p:nvPr/>
        </p:nvSpPr>
        <p:spPr>
          <a:xfrm>
            <a:off x="2037993" y="4642604"/>
            <a:ext cx="31629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87"/>
              <a:buFont typeface="Inter"/>
              <a:buNone/>
            </a:pPr>
            <a:r>
              <a:rPr b="1" lang="en-US" sz="2187">
                <a:latin typeface="Inter"/>
                <a:ea typeface="Inter"/>
                <a:cs typeface="Inter"/>
                <a:sym typeface="Inter"/>
              </a:rPr>
              <a:t>Streamlined work</a:t>
            </a:r>
            <a:r>
              <a:rPr b="1" i="0" lang="en-US" sz="2187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👌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8"/>
          <p:cNvSpPr/>
          <p:nvPr/>
        </p:nvSpPr>
        <p:spPr>
          <a:xfrm>
            <a:off x="2037993" y="5592961"/>
            <a:ext cx="3295888" cy="710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An effective tool for creating digital campaigns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11" name="Google Shape;11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67137" y="2328029"/>
            <a:ext cx="3296007" cy="203704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8"/>
          <p:cNvSpPr/>
          <p:nvPr/>
        </p:nvSpPr>
        <p:spPr>
          <a:xfrm>
            <a:off x="5667137" y="4642723"/>
            <a:ext cx="27978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87"/>
              <a:buFont typeface="Inter"/>
              <a:buNone/>
            </a:pPr>
            <a:r>
              <a:rPr b="1" lang="en-US" sz="2187">
                <a:latin typeface="Inter"/>
                <a:ea typeface="Inter"/>
                <a:cs typeface="Inter"/>
                <a:sym typeface="Inter"/>
              </a:rPr>
              <a:t>Various AIs</a:t>
            </a:r>
            <a:r>
              <a:rPr b="1" i="0" lang="en-US" sz="2187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📊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8"/>
          <p:cNvSpPr/>
          <p:nvPr/>
        </p:nvSpPr>
        <p:spPr>
          <a:xfrm>
            <a:off x="5667137" y="5593080"/>
            <a:ext cx="3296007" cy="1066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Créer des campagnes avec du texte, des images, des vidéo en quelques clics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14" name="Google Shape;11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96400" y="2328029"/>
            <a:ext cx="3296007" cy="203704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8"/>
          <p:cNvSpPr/>
          <p:nvPr/>
        </p:nvSpPr>
        <p:spPr>
          <a:xfrm>
            <a:off x="9296400" y="4642725"/>
            <a:ext cx="26622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87"/>
              <a:buFont typeface="Inter"/>
              <a:buNone/>
            </a:pPr>
            <a:r>
              <a:rPr b="1" lang="en-US" sz="2187">
                <a:latin typeface="Inter"/>
                <a:ea typeface="Inter"/>
                <a:cs typeface="Inter"/>
                <a:sym typeface="Inter"/>
              </a:rPr>
              <a:t>For all média</a:t>
            </a:r>
            <a:r>
              <a:rPr b="1" i="0" lang="en-US" sz="2187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🎯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8"/>
          <p:cNvSpPr/>
          <p:nvPr/>
        </p:nvSpPr>
        <p:spPr>
          <a:xfrm>
            <a:off x="9296400" y="5593080"/>
            <a:ext cx="3296007" cy="710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Create campaigns with text, images and video in just a few clicks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61275" y="0"/>
            <a:ext cx="1969124" cy="196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"/>
          <p:cNvSpPr/>
          <p:nvPr/>
        </p:nvSpPr>
        <p:spPr>
          <a:xfrm>
            <a:off x="2040968" y="451790"/>
            <a:ext cx="100500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74"/>
              <a:buFont typeface="Inter"/>
              <a:buNone/>
            </a:pPr>
            <a:r>
              <a:rPr b="1" lang="en-US" sz="4374">
                <a:latin typeface="Inter"/>
                <a:ea typeface="Inter"/>
                <a:cs typeface="Inter"/>
                <a:sym typeface="Inter"/>
              </a:rPr>
              <a:t>The tool that supports marketers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61275" y="0"/>
            <a:ext cx="1969124" cy="196912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9"/>
          <p:cNvSpPr txBox="1"/>
          <p:nvPr/>
        </p:nvSpPr>
        <p:spPr>
          <a:xfrm>
            <a:off x="62650" y="887325"/>
            <a:ext cx="9044700" cy="21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🍐 **New Arrival Alert!** 🍐  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Your health is our priority at Carrefour Belgium, and we’re excited to introduce our latest offering: Fresh, Local Pears straight from the heart of Belgium!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🌱 **Why Choose Local and Healthy?** 🌱  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✅ Freshness Guaranteed: Local produce is harvested at peak ripeness, ensuring you enjoy optimal taste and nutrition.  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✅ Support Local: Our pears are sourced directly from trusted local producers in Belgium, giving back to our community.  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✅ Eco-Friendly: Cut down on your carbon footprint by choosing local and sustainable.  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   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🇧🇪 **Taste the Belgian Goodness** 🇧🇪  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Indulge in the authentic flavors of Belgian-grown pears, now available exclusively at your nearest Carrefour Belgium store. 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Don’t miss out on this nutritious addition to your daily meals. Shop local, eat healthy, and make a positive impact. 🌿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\#CarrefourBelgium #HealthyLiving #LocalProducers #Belgium #EatLocal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---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Feel free to share and let your friends know about the goodness that awaits them at Carrefour Belgium! 🤗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65198" y="4834200"/>
            <a:ext cx="6058449" cy="339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"/>
          <p:cNvSpPr/>
          <p:nvPr/>
        </p:nvSpPr>
        <p:spPr>
          <a:xfrm>
            <a:off x="0" y="0"/>
            <a:ext cx="14630400" cy="8169088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5E0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0"/>
          <p:cNvSpPr/>
          <p:nvPr/>
        </p:nvSpPr>
        <p:spPr>
          <a:xfrm>
            <a:off x="833199" y="-33644"/>
            <a:ext cx="101643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74"/>
              <a:buFont typeface="Inter"/>
              <a:buNone/>
            </a:pPr>
            <a:r>
              <a:rPr b="1" lang="en-US" sz="4374">
                <a:latin typeface="Inter"/>
                <a:ea typeface="Inter"/>
                <a:cs typeface="Inter"/>
                <a:sym typeface="Inter"/>
              </a:rPr>
              <a:t>Hopla: the personal shopping assistant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0"/>
          <p:cNvSpPr/>
          <p:nvPr/>
        </p:nvSpPr>
        <p:spPr>
          <a:xfrm>
            <a:off x="1144310" y="1782497"/>
            <a:ext cx="44410" cy="5734317"/>
          </a:xfrm>
          <a:prstGeom prst="rect">
            <a:avLst/>
          </a:prstGeom>
          <a:solidFill>
            <a:srgbClr val="B5B7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0"/>
          <p:cNvSpPr/>
          <p:nvPr/>
        </p:nvSpPr>
        <p:spPr>
          <a:xfrm>
            <a:off x="1416427" y="2180846"/>
            <a:ext cx="777597" cy="44084"/>
          </a:xfrm>
          <a:prstGeom prst="rect">
            <a:avLst/>
          </a:prstGeom>
          <a:solidFill>
            <a:srgbClr val="B5B7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0"/>
          <p:cNvSpPr/>
          <p:nvPr/>
        </p:nvSpPr>
        <p:spPr>
          <a:xfrm>
            <a:off x="916484" y="1954814"/>
            <a:ext cx="499943" cy="496267"/>
          </a:xfrm>
          <a:prstGeom prst="roundRect">
            <a:avLst>
              <a:gd fmla="val 11055" name="adj"/>
            </a:avLst>
          </a:prstGeom>
          <a:solidFill>
            <a:srgbClr val="DADBF1"/>
          </a:solidFill>
          <a:ln cap="flat" cmpd="sng" w="9525">
            <a:solidFill>
              <a:srgbClr val="B5B7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0"/>
          <p:cNvSpPr/>
          <p:nvPr/>
        </p:nvSpPr>
        <p:spPr>
          <a:xfrm>
            <a:off x="1084838" y="1996179"/>
            <a:ext cx="163235" cy="4134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8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624"/>
              <a:buFont typeface="Inter"/>
              <a:buNone/>
            </a:pPr>
            <a:r>
              <a:rPr b="1" i="0" lang="en-US" sz="2624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endParaRPr b="0" i="0" sz="26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0"/>
          <p:cNvSpPr/>
          <p:nvPr/>
        </p:nvSpPr>
        <p:spPr>
          <a:xfrm>
            <a:off x="2388513" y="2003034"/>
            <a:ext cx="2221944" cy="344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87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Background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87"/>
              <a:buFont typeface="Inter"/>
              <a:buNone/>
            </a:pPr>
            <a:r>
              <a:t/>
            </a:r>
            <a:endParaRPr b="1" sz="2187">
              <a:solidFill>
                <a:srgbClr val="27252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0" name="Google Shape;140;p10"/>
          <p:cNvSpPr/>
          <p:nvPr/>
        </p:nvSpPr>
        <p:spPr>
          <a:xfrm>
            <a:off x="2388513" y="2415804"/>
            <a:ext cx="114087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50">
                <a:solidFill>
                  <a:srgbClr val="232323"/>
                </a:solidFill>
                <a:latin typeface="Roboto Serif"/>
                <a:ea typeface="Roboto Serif"/>
                <a:cs typeface="Roboto Serif"/>
                <a:sym typeface="Roboto Serif"/>
              </a:rPr>
              <a:t>Leverage the latest in </a:t>
            </a:r>
            <a:r>
              <a:rPr b="1" lang="en-US" sz="1550">
                <a:solidFill>
                  <a:srgbClr val="232323"/>
                </a:solidFill>
                <a:latin typeface="Roboto Serif"/>
                <a:ea typeface="Roboto Serif"/>
                <a:cs typeface="Roboto Serif"/>
                <a:sym typeface="Roboto Serif"/>
              </a:rPr>
              <a:t>generative Artificial Intelligence technology</a:t>
            </a:r>
            <a:r>
              <a:rPr lang="en-US" sz="1550">
                <a:solidFill>
                  <a:srgbClr val="232323"/>
                </a:solidFill>
                <a:latin typeface="Roboto Serif"/>
                <a:ea typeface="Roboto Serif"/>
                <a:cs typeface="Roboto Serif"/>
                <a:sym typeface="Roboto Serif"/>
              </a:rPr>
              <a:t> to facilitate our customers' purchases and enhance their experience. </a:t>
            </a:r>
            <a:endParaRPr sz="1550">
              <a:solidFill>
                <a:srgbClr val="232323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50">
                <a:solidFill>
                  <a:srgbClr val="232323"/>
                </a:solidFill>
                <a:latin typeface="Roboto Serif"/>
                <a:ea typeface="Roboto Serif"/>
                <a:cs typeface="Roboto Serif"/>
                <a:sym typeface="Roboto Serif"/>
              </a:rPr>
              <a:t>Deliver the product in </a:t>
            </a:r>
            <a:r>
              <a:rPr b="1" lang="en-US" sz="1550">
                <a:solidFill>
                  <a:srgbClr val="232323"/>
                </a:solidFill>
                <a:latin typeface="Roboto Serif"/>
                <a:ea typeface="Roboto Serif"/>
                <a:cs typeface="Roboto Serif"/>
                <a:sym typeface="Roboto Serif"/>
              </a:rPr>
              <a:t>5 weeks</a:t>
            </a:r>
            <a:r>
              <a:rPr lang="en-US" sz="1550">
                <a:solidFill>
                  <a:srgbClr val="232323"/>
                </a:solidFill>
                <a:latin typeface="Roboto Serif"/>
                <a:ea typeface="Roboto Serif"/>
                <a:cs typeface="Roboto Serif"/>
                <a:sym typeface="Roboto Serif"/>
              </a:rPr>
              <a:t> and implement a conversational assistant based on OpenAI's GPT 4.</a:t>
            </a:r>
            <a:endParaRPr sz="1550">
              <a:solidFill>
                <a:srgbClr val="232323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t/>
            </a:r>
            <a:endParaRPr sz="1550">
              <a:solidFill>
                <a:srgbClr val="232323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141" name="Google Shape;141;p10"/>
          <p:cNvSpPr/>
          <p:nvPr/>
        </p:nvSpPr>
        <p:spPr>
          <a:xfrm>
            <a:off x="1416427" y="4165798"/>
            <a:ext cx="777597" cy="44084"/>
          </a:xfrm>
          <a:prstGeom prst="rect">
            <a:avLst/>
          </a:prstGeom>
          <a:solidFill>
            <a:srgbClr val="B5B7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0"/>
          <p:cNvSpPr/>
          <p:nvPr/>
        </p:nvSpPr>
        <p:spPr>
          <a:xfrm>
            <a:off x="916484" y="3939765"/>
            <a:ext cx="499943" cy="496267"/>
          </a:xfrm>
          <a:prstGeom prst="roundRect">
            <a:avLst>
              <a:gd fmla="val 11055" name="adj"/>
            </a:avLst>
          </a:prstGeom>
          <a:solidFill>
            <a:srgbClr val="DADBF1"/>
          </a:solidFill>
          <a:ln cap="flat" cmpd="sng" w="9525">
            <a:solidFill>
              <a:srgbClr val="B5B7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0"/>
          <p:cNvSpPr/>
          <p:nvPr/>
        </p:nvSpPr>
        <p:spPr>
          <a:xfrm>
            <a:off x="1065788" y="3981130"/>
            <a:ext cx="201335" cy="4134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8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624"/>
              <a:buFont typeface="Inter"/>
              <a:buNone/>
            </a:pPr>
            <a:r>
              <a:rPr b="1" i="0" lang="en-US" sz="2624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endParaRPr b="0" i="0" sz="26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0"/>
          <p:cNvSpPr/>
          <p:nvPr/>
        </p:nvSpPr>
        <p:spPr>
          <a:xfrm>
            <a:off x="2388513" y="3987985"/>
            <a:ext cx="3145988" cy="344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87"/>
              <a:buFont typeface="Inter"/>
              <a:buNone/>
            </a:pPr>
            <a:r>
              <a:rPr b="1" lang="en-US" sz="2187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The approach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0"/>
          <p:cNvSpPr/>
          <p:nvPr/>
        </p:nvSpPr>
        <p:spPr>
          <a:xfrm>
            <a:off x="2388513" y="4400756"/>
            <a:ext cx="114087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7025" lvl="0" marL="45720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rgbClr val="232323"/>
              </a:buClr>
              <a:buSzPts val="1550"/>
              <a:buFont typeface="Montserrat"/>
              <a:buChar char="●"/>
            </a:pPr>
            <a:r>
              <a:rPr lang="en-US" sz="1550">
                <a:solidFill>
                  <a:srgbClr val="232323"/>
                </a:solidFill>
                <a:latin typeface="Roboto Serif"/>
                <a:ea typeface="Roboto Serif"/>
                <a:cs typeface="Roboto Serif"/>
                <a:sym typeface="Roboto Serif"/>
              </a:rPr>
              <a:t>Provide recipes/ideas for meals that are </a:t>
            </a:r>
            <a:r>
              <a:rPr b="1" lang="en-US" sz="1550">
                <a:solidFill>
                  <a:srgbClr val="232323"/>
                </a:solidFill>
                <a:latin typeface="Roboto Serif"/>
                <a:ea typeface="Roboto Serif"/>
                <a:cs typeface="Roboto Serif"/>
                <a:sym typeface="Roboto Serif"/>
              </a:rPr>
              <a:t>economical, seasonal, healthy</a:t>
            </a:r>
            <a:r>
              <a:rPr lang="en-US" sz="1550">
                <a:solidFill>
                  <a:srgbClr val="232323"/>
                </a:solidFill>
                <a:latin typeface="Roboto Serif"/>
                <a:ea typeface="Roboto Serif"/>
                <a:cs typeface="Roboto Serif"/>
                <a:sym typeface="Roboto Serif"/>
              </a:rPr>
              <a:t> and adapted to their dietary preferences</a:t>
            </a:r>
            <a:endParaRPr sz="1550">
              <a:solidFill>
                <a:srgbClr val="232323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27025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550"/>
              <a:buFont typeface="Montserrat"/>
              <a:buChar char="●"/>
            </a:pPr>
            <a:r>
              <a:rPr b="1" lang="en-US" sz="1550">
                <a:solidFill>
                  <a:srgbClr val="232323"/>
                </a:solidFill>
                <a:latin typeface="Roboto Serif"/>
                <a:ea typeface="Roboto Serif"/>
                <a:cs typeface="Roboto Serif"/>
                <a:sym typeface="Roboto Serif"/>
              </a:rPr>
              <a:t>Help</a:t>
            </a:r>
            <a:r>
              <a:rPr lang="en-US" sz="1550">
                <a:solidFill>
                  <a:srgbClr val="232323"/>
                </a:solidFill>
                <a:latin typeface="Roboto Serif"/>
                <a:ea typeface="Roboto Serif"/>
                <a:cs typeface="Roboto Serif"/>
                <a:sym typeface="Roboto Serif"/>
              </a:rPr>
              <a:t> them build their shopping cart </a:t>
            </a:r>
            <a:endParaRPr sz="1550">
              <a:solidFill>
                <a:srgbClr val="232323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27025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550"/>
              <a:buFont typeface="Montserrat"/>
              <a:buChar char="●"/>
            </a:pPr>
            <a:r>
              <a:rPr lang="en-US" sz="1550">
                <a:solidFill>
                  <a:srgbClr val="232323"/>
                </a:solidFill>
                <a:latin typeface="Roboto Serif"/>
                <a:ea typeface="Roboto Serif"/>
                <a:cs typeface="Roboto Serif"/>
                <a:sym typeface="Roboto Serif"/>
              </a:rPr>
              <a:t>Offer an </a:t>
            </a:r>
            <a:r>
              <a:rPr b="1" lang="en-US" sz="1550">
                <a:solidFill>
                  <a:srgbClr val="232323"/>
                </a:solidFill>
                <a:latin typeface="Roboto Serif"/>
                <a:ea typeface="Roboto Serif"/>
                <a:cs typeface="Roboto Serif"/>
                <a:sym typeface="Roboto Serif"/>
              </a:rPr>
              <a:t>integrated experience</a:t>
            </a:r>
            <a:r>
              <a:rPr lang="en-US" sz="1550">
                <a:solidFill>
                  <a:srgbClr val="232323"/>
                </a:solidFill>
                <a:latin typeface="Roboto Serif"/>
                <a:ea typeface="Roboto Serif"/>
                <a:cs typeface="Roboto Serif"/>
                <a:sym typeface="Roboto Serif"/>
              </a:rPr>
              <a:t> in the customer journey: the user doesn't need to leave the site to take advantage of ChatGPT</a:t>
            </a:r>
            <a:endParaRPr sz="1550">
              <a:solidFill>
                <a:srgbClr val="232323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550">
              <a:solidFill>
                <a:srgbClr val="232323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146" name="Google Shape;146;p10"/>
          <p:cNvSpPr/>
          <p:nvPr/>
        </p:nvSpPr>
        <p:spPr>
          <a:xfrm>
            <a:off x="1416427" y="6150749"/>
            <a:ext cx="777597" cy="44084"/>
          </a:xfrm>
          <a:prstGeom prst="rect">
            <a:avLst/>
          </a:prstGeom>
          <a:solidFill>
            <a:srgbClr val="B5B7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0"/>
          <p:cNvSpPr/>
          <p:nvPr/>
        </p:nvSpPr>
        <p:spPr>
          <a:xfrm>
            <a:off x="916484" y="5924716"/>
            <a:ext cx="499943" cy="496267"/>
          </a:xfrm>
          <a:prstGeom prst="roundRect">
            <a:avLst>
              <a:gd fmla="val 11055" name="adj"/>
            </a:avLst>
          </a:prstGeom>
          <a:solidFill>
            <a:srgbClr val="DADBF1"/>
          </a:solidFill>
          <a:ln cap="flat" cmpd="sng" w="9525">
            <a:solidFill>
              <a:srgbClr val="B5B7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0"/>
          <p:cNvSpPr/>
          <p:nvPr/>
        </p:nvSpPr>
        <p:spPr>
          <a:xfrm>
            <a:off x="1061978" y="5966082"/>
            <a:ext cx="208955" cy="4134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8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624"/>
              <a:buFont typeface="Inter"/>
              <a:buNone/>
            </a:pPr>
            <a:r>
              <a:rPr b="1" i="0" lang="en-US" sz="2624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3</a:t>
            </a:r>
            <a:endParaRPr b="0" i="0" sz="26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0"/>
          <p:cNvSpPr/>
          <p:nvPr/>
        </p:nvSpPr>
        <p:spPr>
          <a:xfrm>
            <a:off x="2388513" y="5972937"/>
            <a:ext cx="3409831" cy="344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87"/>
              <a:buFont typeface="Inter"/>
              <a:buNone/>
            </a:pPr>
            <a:r>
              <a:rPr b="1" lang="en-US" sz="2187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The launch</a:t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0"/>
          <p:cNvSpPr/>
          <p:nvPr/>
        </p:nvSpPr>
        <p:spPr>
          <a:xfrm>
            <a:off x="2388513" y="6461907"/>
            <a:ext cx="114087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50">
                <a:solidFill>
                  <a:srgbClr val="272525"/>
                </a:solidFill>
                <a:latin typeface="Roboto Serif"/>
                <a:ea typeface="Roboto Serif"/>
                <a:cs typeface="Roboto Serif"/>
                <a:sym typeface="Roboto Serif"/>
              </a:rPr>
              <a:t>Live since </a:t>
            </a:r>
            <a:r>
              <a:rPr b="1" lang="en-US" sz="1550">
                <a:solidFill>
                  <a:srgbClr val="272525"/>
                </a:solidFill>
                <a:latin typeface="Roboto Serif"/>
                <a:ea typeface="Roboto Serif"/>
                <a:cs typeface="Roboto Serif"/>
                <a:sym typeface="Roboto Serif"/>
              </a:rPr>
              <a:t>June 9</a:t>
            </a:r>
            <a:endParaRPr b="1" sz="1550">
              <a:solidFill>
                <a:srgbClr val="272525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50">
                <a:solidFill>
                  <a:srgbClr val="272525"/>
                </a:solidFill>
                <a:latin typeface="Roboto Serif"/>
                <a:ea typeface="Roboto Serif"/>
                <a:cs typeface="Roboto Serif"/>
                <a:sym typeface="Roboto Serif"/>
              </a:rPr>
              <a:t>Tens of </a:t>
            </a:r>
            <a:r>
              <a:rPr b="1" lang="en-US" sz="1550">
                <a:solidFill>
                  <a:srgbClr val="272525"/>
                </a:solidFill>
                <a:latin typeface="Roboto Serif"/>
                <a:ea typeface="Roboto Serif"/>
                <a:cs typeface="Roboto Serif"/>
                <a:sym typeface="Roboto Serif"/>
              </a:rPr>
              <a:t>thousands of interactions</a:t>
            </a:r>
            <a:r>
              <a:rPr lang="en-US" sz="1550">
                <a:solidFill>
                  <a:srgbClr val="272525"/>
                </a:solidFill>
                <a:latin typeface="Roboto Serif"/>
                <a:ea typeface="Roboto Serif"/>
                <a:cs typeface="Roboto Serif"/>
                <a:sym typeface="Roboto Serif"/>
              </a:rPr>
              <a:t> in the first few weeks</a:t>
            </a:r>
            <a:endParaRPr sz="1550">
              <a:solidFill>
                <a:srgbClr val="272525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t/>
            </a:r>
            <a:endParaRPr sz="1550">
              <a:solidFill>
                <a:srgbClr val="272525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151" name="Google Shape;15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61275" y="0"/>
            <a:ext cx="1969124" cy="196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00" y="6650167"/>
            <a:ext cx="1416425" cy="1627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"/>
          <p:cNvSpPr/>
          <p:nvPr/>
        </p:nvSpPr>
        <p:spPr>
          <a:xfrm>
            <a:off x="-9145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-178725" y="0"/>
            <a:ext cx="14630400" cy="791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5E0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649367" y="427673"/>
            <a:ext cx="7388100" cy="9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62"/>
              <a:buFont typeface="Inter"/>
              <a:buNone/>
            </a:pPr>
            <a:r>
              <a:rPr b="1" lang="en-US" sz="3062">
                <a:latin typeface="Inter"/>
                <a:ea typeface="Inter"/>
                <a:cs typeface="Inter"/>
                <a:sym typeface="Inter"/>
              </a:rPr>
              <a:t>Meet Hopla: your personal assistant</a:t>
            </a:r>
            <a:endParaRPr b="0" i="0" sz="306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1"/>
          <p:cNvSpPr/>
          <p:nvPr/>
        </p:nvSpPr>
        <p:spPr>
          <a:xfrm>
            <a:off x="649377" y="1772850"/>
            <a:ext cx="4248600" cy="9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25"/>
              <a:buFont typeface="Inter"/>
              <a:buNone/>
            </a:pPr>
            <a:r>
              <a:rPr lang="en-US" sz="1525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In just a few seconds, you have your menu for the week according to your wishes.</a:t>
            </a:r>
            <a:endParaRPr b="0" i="0" sz="15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1"/>
          <p:cNvSpPr/>
          <p:nvPr/>
        </p:nvSpPr>
        <p:spPr>
          <a:xfrm>
            <a:off x="725567" y="3064073"/>
            <a:ext cx="349800" cy="349800"/>
          </a:xfrm>
          <a:prstGeom prst="roundRect">
            <a:avLst>
              <a:gd fmla="val 15679" name="adj"/>
            </a:avLst>
          </a:prstGeom>
          <a:solidFill>
            <a:srgbClr val="DADBF1"/>
          </a:solidFill>
          <a:ln cap="flat" cmpd="sng" w="9525">
            <a:solidFill>
              <a:srgbClr val="B5B7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1"/>
          <p:cNvSpPr/>
          <p:nvPr/>
        </p:nvSpPr>
        <p:spPr>
          <a:xfrm>
            <a:off x="768668" y="3093125"/>
            <a:ext cx="111300" cy="2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837"/>
              <a:buFont typeface="Inter"/>
              <a:buNone/>
            </a:pPr>
            <a:r>
              <a:rPr b="1" i="0" lang="en-US" sz="1837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endParaRPr b="0" i="0" sz="183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1"/>
          <p:cNvSpPr/>
          <p:nvPr/>
        </p:nvSpPr>
        <p:spPr>
          <a:xfrm>
            <a:off x="1154787" y="3117533"/>
            <a:ext cx="15552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31"/>
              <a:buFont typeface="Inter"/>
              <a:buNone/>
            </a:pPr>
            <a:r>
              <a:rPr b="1" i="0" lang="en-US" sz="1531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24/7 Support</a:t>
            </a:r>
            <a:endParaRPr b="0" i="0" sz="153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1"/>
          <p:cNvSpPr/>
          <p:nvPr/>
        </p:nvSpPr>
        <p:spPr>
          <a:xfrm>
            <a:off x="1154787" y="3516035"/>
            <a:ext cx="29988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25"/>
              <a:buFont typeface="Inter"/>
              <a:buNone/>
            </a:pPr>
            <a:r>
              <a:rPr lang="en-US" sz="1225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Hopla is available immediately, whenever you need it.</a:t>
            </a:r>
            <a:endParaRPr b="0" i="0" sz="12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1"/>
          <p:cNvSpPr/>
          <p:nvPr/>
        </p:nvSpPr>
        <p:spPr>
          <a:xfrm>
            <a:off x="725567" y="4290417"/>
            <a:ext cx="349800" cy="349800"/>
          </a:xfrm>
          <a:prstGeom prst="roundRect">
            <a:avLst>
              <a:gd fmla="val 15679" name="adj"/>
            </a:avLst>
          </a:prstGeom>
          <a:solidFill>
            <a:srgbClr val="DADBF1"/>
          </a:solidFill>
          <a:ln cap="flat" cmpd="sng" w="9525">
            <a:solidFill>
              <a:srgbClr val="B5B7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1"/>
          <p:cNvSpPr/>
          <p:nvPr/>
        </p:nvSpPr>
        <p:spPr>
          <a:xfrm>
            <a:off x="749618" y="4319468"/>
            <a:ext cx="149400" cy="2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837"/>
              <a:buFont typeface="Inter"/>
              <a:buNone/>
            </a:pPr>
            <a:r>
              <a:rPr b="1" i="0" lang="en-US" sz="1837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endParaRPr b="0" i="0" sz="183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1"/>
          <p:cNvSpPr/>
          <p:nvPr/>
        </p:nvSpPr>
        <p:spPr>
          <a:xfrm>
            <a:off x="1154763" y="4343875"/>
            <a:ext cx="31032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31"/>
              <a:buFont typeface="Inter"/>
              <a:buNone/>
            </a:pPr>
            <a:r>
              <a:rPr b="1" lang="en-US" sz="1531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Efficient service</a:t>
            </a:r>
            <a:endParaRPr b="0" i="0" sz="153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154787" y="4742378"/>
            <a:ext cx="29988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25"/>
              <a:buFont typeface="Inter"/>
              <a:buNone/>
            </a:pPr>
            <a:r>
              <a:rPr lang="en-US" sz="1225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He's your assistant, there for you at the drop of a hat. It's there to save you time.</a:t>
            </a:r>
            <a:endParaRPr b="0" i="0" sz="12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1"/>
          <p:cNvSpPr/>
          <p:nvPr/>
        </p:nvSpPr>
        <p:spPr>
          <a:xfrm>
            <a:off x="801767" y="5745361"/>
            <a:ext cx="349800" cy="349800"/>
          </a:xfrm>
          <a:prstGeom prst="roundRect">
            <a:avLst>
              <a:gd fmla="val 15679" name="adj"/>
            </a:avLst>
          </a:prstGeom>
          <a:solidFill>
            <a:srgbClr val="DADBF1"/>
          </a:solidFill>
          <a:ln cap="flat" cmpd="sng" w="9525">
            <a:solidFill>
              <a:srgbClr val="B5B7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1"/>
          <p:cNvSpPr/>
          <p:nvPr/>
        </p:nvSpPr>
        <p:spPr>
          <a:xfrm>
            <a:off x="745808" y="5774412"/>
            <a:ext cx="156900" cy="2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837"/>
              <a:buFont typeface="Inter"/>
              <a:buNone/>
            </a:pPr>
            <a:r>
              <a:rPr b="1" i="0" lang="en-US" sz="1837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3</a:t>
            </a:r>
            <a:endParaRPr b="0" i="0" sz="183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1"/>
          <p:cNvSpPr/>
          <p:nvPr/>
        </p:nvSpPr>
        <p:spPr>
          <a:xfrm>
            <a:off x="1154776" y="5798825"/>
            <a:ext cx="43419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31"/>
              <a:buFont typeface="Inter"/>
              <a:buNone/>
            </a:pPr>
            <a:r>
              <a:rPr b="1" lang="en-US" sz="1531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Personalized recommendations</a:t>
            </a:r>
            <a:endParaRPr b="0" i="0" sz="153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1"/>
          <p:cNvSpPr/>
          <p:nvPr/>
        </p:nvSpPr>
        <p:spPr>
          <a:xfrm>
            <a:off x="1154787" y="6197322"/>
            <a:ext cx="29988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25"/>
              <a:buFont typeface="Inter"/>
              <a:buNone/>
            </a:pPr>
            <a:r>
              <a:rPr lang="en-US" sz="1225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Talk to him, tell him what you need, and he'll give you the answers you need based on your profile. </a:t>
            </a:r>
            <a:endParaRPr b="0" i="0" sz="12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85900" y="744700"/>
            <a:ext cx="3504300" cy="694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1" title="hopla jpb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20075" y="1293675"/>
            <a:ext cx="2998800" cy="6190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61275" y="0"/>
            <a:ext cx="1969124" cy="196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