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81" r:id="rId2"/>
    <p:sldMasterId id="2147483694" r:id="rId3"/>
  </p:sldMasterIdLst>
  <p:notesMasterIdLst>
    <p:notesMasterId r:id="rId30"/>
  </p:notesMasterIdLst>
  <p:sldIdLst>
    <p:sldId id="379" r:id="rId4"/>
    <p:sldId id="364" r:id="rId5"/>
    <p:sldId id="401" r:id="rId6"/>
    <p:sldId id="393" r:id="rId7"/>
    <p:sldId id="366" r:id="rId8"/>
    <p:sldId id="368" r:id="rId9"/>
    <p:sldId id="377" r:id="rId10"/>
    <p:sldId id="2146848213" r:id="rId11"/>
    <p:sldId id="2146848219" r:id="rId12"/>
    <p:sldId id="2146848214" r:id="rId13"/>
    <p:sldId id="387" r:id="rId14"/>
    <p:sldId id="373" r:id="rId15"/>
    <p:sldId id="392" r:id="rId16"/>
    <p:sldId id="2146848220" r:id="rId17"/>
    <p:sldId id="2146848217" r:id="rId18"/>
    <p:sldId id="6860" r:id="rId19"/>
    <p:sldId id="6866" r:id="rId20"/>
    <p:sldId id="2146848216" r:id="rId21"/>
    <p:sldId id="300" r:id="rId22"/>
    <p:sldId id="2146848215" r:id="rId23"/>
    <p:sldId id="367" r:id="rId24"/>
    <p:sldId id="2147375812" r:id="rId25"/>
    <p:sldId id="2146848206" r:id="rId26"/>
    <p:sldId id="2147375811" r:id="rId27"/>
    <p:sldId id="347" r:id="rId28"/>
    <p:sldId id="358" r:id="rId29"/>
  </p:sldIdLst>
  <p:sldSz cx="20105688" cy="11309350"/>
  <p:notesSz cx="20104100" cy="11309350"/>
  <p:embeddedFontLst>
    <p:embeddedFont>
      <p:font typeface="Arial Black" panose="020B0A04020102020204" pitchFamily="34" charset="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Poppins" panose="00000500000000000000" pitchFamily="2" charset="-18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pl-PL"/>
    </a:defPPr>
    <a:lvl1pPr marL="0" algn="l" defTabSz="914171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086" algn="l" defTabSz="914171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171" algn="l" defTabSz="914171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257" algn="l" defTabSz="914171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340" algn="l" defTabSz="914171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426" algn="l" defTabSz="914171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511" algn="l" defTabSz="914171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597" algn="l" defTabSz="914171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682" algn="l" defTabSz="914171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94" userDrawn="1">
          <p15:clr>
            <a:srgbClr val="A4A3A4"/>
          </p15:clr>
        </p15:guide>
        <p15:guide id="2" pos="2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otr Pietrzak" initials="PP" lastIdx="15" clrIdx="0">
    <p:extLst>
      <p:ext uri="{19B8F6BF-5375-455C-9EA6-DF929625EA0E}">
        <p15:presenceInfo xmlns:p15="http://schemas.microsoft.com/office/powerpoint/2012/main" userId="S::piotr.pietrzak@blik.com::101d5a63-a002-49a4-b614-9e42de0b4c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34D"/>
    <a:srgbClr val="E52F08"/>
    <a:srgbClr val="E94F96"/>
    <a:srgbClr val="F6C0B6"/>
    <a:srgbClr val="ECEFFF"/>
    <a:srgbClr val="E52F12"/>
    <a:srgbClr val="FAD5CF"/>
    <a:srgbClr val="000000"/>
    <a:srgbClr val="F29687"/>
    <a:srgbClr val="FEE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87395" autoAdjust="0"/>
  </p:normalViewPr>
  <p:slideViewPr>
    <p:cSldViewPr>
      <p:cViewPr varScale="1">
        <p:scale>
          <a:sx n="46" d="100"/>
          <a:sy n="46" d="100"/>
        </p:scale>
        <p:origin x="1027" y="38"/>
      </p:cViewPr>
      <p:guideLst>
        <p:guide orient="horz" pos="5194"/>
        <p:guide pos="2159"/>
      </p:guideLst>
    </p:cSldViewPr>
  </p:slideViewPr>
  <p:outlineViewPr>
    <p:cViewPr>
      <p:scale>
        <a:sx n="33" d="100"/>
        <a:sy n="33" d="100"/>
      </p:scale>
      <p:origin x="0" y="-35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9" d="100"/>
          <a:sy n="39" d="100"/>
        </p:scale>
        <p:origin x="132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gradFill>
              <a:gsLst>
                <a:gs pos="0">
                  <a:srgbClr val="E52F08"/>
                </a:gs>
                <a:gs pos="100000">
                  <a:srgbClr val="E94F96"/>
                </a:gs>
              </a:gsLst>
              <a:lin ang="2700000" scaled="1"/>
            </a:gradFill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E52F08"/>
                  </a:gs>
                  <a:gs pos="100000">
                    <a:srgbClr val="E94F96"/>
                  </a:gs>
                </a:gsLst>
                <a:lin ang="27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2F-4F2E-BF20-ECEE028A4600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E52F08"/>
                  </a:gs>
                  <a:gs pos="100000">
                    <a:srgbClr val="E94F96"/>
                  </a:gs>
                </a:gsLst>
                <a:lin ang="27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2F-4F2E-BF20-ECEE028A4600}"/>
              </c:ext>
            </c:extLst>
          </c:dPt>
          <c:cat>
            <c:strRef>
              <c:f>Sheet1!$A$2:$A$3</c:f>
              <c:strCache>
                <c:ptCount val="1"/>
                <c:pt idx="0">
                  <c:v>1st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2F-4F2E-BF20-ECEE028A4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gradFill>
              <a:gsLst>
                <a:gs pos="0">
                  <a:srgbClr val="E52F08"/>
                </a:gs>
                <a:gs pos="100000">
                  <a:srgbClr val="E94F96"/>
                </a:gs>
              </a:gsLst>
              <a:lin ang="2700000" scaled="1"/>
            </a:gradFill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E52F08"/>
                  </a:gs>
                  <a:gs pos="100000">
                    <a:srgbClr val="E94F96"/>
                  </a:gs>
                </a:gsLst>
                <a:lin ang="27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38-445D-86C3-A61B3106866B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E52F08"/>
                  </a:gs>
                  <a:gs pos="100000">
                    <a:srgbClr val="E94F96"/>
                  </a:gs>
                </a:gsLst>
                <a:lin ang="27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38-445D-86C3-A61B3106866B}"/>
              </c:ext>
            </c:extLst>
          </c:dPt>
          <c:cat>
            <c:strRef>
              <c:f>Sheet1!$A$2:$A$3</c:f>
              <c:strCache>
                <c:ptCount val="1"/>
                <c:pt idx="0">
                  <c:v>1st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38-445D-86C3-A61B31068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gradFill>
              <a:gsLst>
                <a:gs pos="0">
                  <a:srgbClr val="E52F08"/>
                </a:gs>
                <a:gs pos="100000">
                  <a:srgbClr val="E94F96"/>
                </a:gs>
              </a:gsLst>
              <a:lin ang="2700000" scaled="1"/>
            </a:gradFill>
          </c:spPr>
          <c:dPt>
            <c:idx val="0"/>
            <c:bubble3D val="0"/>
            <c:spPr>
              <a:gradFill>
                <a:gsLst>
                  <a:gs pos="0">
                    <a:srgbClr val="E52F08"/>
                  </a:gs>
                  <a:gs pos="100000">
                    <a:srgbClr val="E94F96"/>
                  </a:gs>
                </a:gsLst>
                <a:lin ang="2700000" scaled="1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6F-49CB-82C5-059DE043D283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6F-49CB-82C5-059DE043D28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6F-49CB-82C5-059DE043D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b="0" noProof="0" dirty="0">
                <a:solidFill>
                  <a:schemeClr val="bg1">
                    <a:lumMod val="50000"/>
                  </a:schemeClr>
                </a:solidFill>
              </a:rPr>
              <a:t>How likely BLIK is recommend to customers’ friends or family</a:t>
            </a:r>
            <a:r>
              <a:rPr lang="en-GB" sz="2400" b="0" baseline="0" noProof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2400" b="0" baseline="0" noProof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2400" b="0" noProof="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sz="2400" b="1" noProof="0" dirty="0">
                <a:solidFill>
                  <a:schemeClr val="bg1">
                    <a:lumMod val="50000"/>
                  </a:schemeClr>
                </a:solidFill>
              </a:rPr>
              <a:t>Net Promoter Score</a:t>
            </a:r>
            <a:r>
              <a:rPr lang="en-GB" sz="2400" b="0" noProof="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3.0370269180424209E-2"/>
          <c:y val="0.2191541722417073"/>
          <c:w val="0.95824087987691675"/>
          <c:h val="0.44123641477457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52F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99-48A7-8307-A4AD43950260}"/>
              </c:ext>
            </c:extLst>
          </c:dPt>
          <c:dPt>
            <c:idx val="1"/>
            <c:invertIfNegative val="0"/>
            <c:bubble3D val="0"/>
            <c:spPr>
              <a:solidFill>
                <a:srgbClr val="E52F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99-48A7-8307-A4AD43950260}"/>
              </c:ext>
            </c:extLst>
          </c:dPt>
          <c:dPt>
            <c:idx val="2"/>
            <c:invertIfNegative val="0"/>
            <c:bubble3D val="0"/>
            <c:spPr>
              <a:solidFill>
                <a:srgbClr val="F6C0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99-48A7-8307-A4AD43950260}"/>
              </c:ext>
            </c:extLst>
          </c:dPt>
          <c:dPt>
            <c:idx val="3"/>
            <c:invertIfNegative val="0"/>
            <c:bubble3D val="0"/>
            <c:spPr>
              <a:solidFill>
                <a:srgbClr val="ECE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E99-48A7-8307-A4AD43950260}"/>
              </c:ext>
            </c:extLst>
          </c:dPt>
          <c:dPt>
            <c:idx val="4"/>
            <c:invertIfNegative val="0"/>
            <c:bubble3D val="0"/>
            <c:spPr>
              <a:solidFill>
                <a:srgbClr val="FDEA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E99-48A7-8307-A4AD43950260}"/>
              </c:ext>
            </c:extLst>
          </c:dPt>
          <c:dPt>
            <c:idx val="5"/>
            <c:invertIfNegative val="0"/>
            <c:bubble3D val="0"/>
            <c:spPr>
              <a:solidFill>
                <a:srgbClr val="E94F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E99-48A7-8307-A4AD439502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BLIK</c:v>
                </c:pt>
                <c:pt idx="1">
                  <c:v>Apple Pay</c:v>
                </c:pt>
                <c:pt idx="2">
                  <c:v>Google Pay</c:v>
                </c:pt>
                <c:pt idx="3">
                  <c:v>Visa </c:v>
                </c:pt>
                <c:pt idx="4">
                  <c:v>Mastercard</c:v>
                </c:pt>
                <c:pt idx="5">
                  <c:v>Benchmark for banks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62</c:v>
                </c:pt>
                <c:pt idx="1">
                  <c:v>61</c:v>
                </c:pt>
                <c:pt idx="2">
                  <c:v>29</c:v>
                </c:pt>
                <c:pt idx="3">
                  <c:v>29</c:v>
                </c:pt>
                <c:pt idx="4">
                  <c:v>21</c:v>
                </c:pt>
                <c:pt idx="5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E99-48A7-8307-A4AD439502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BLIK</c:v>
                </c:pt>
                <c:pt idx="1">
                  <c:v>Apple Pay</c:v>
                </c:pt>
                <c:pt idx="2">
                  <c:v>Google Pay</c:v>
                </c:pt>
                <c:pt idx="3">
                  <c:v>Visa </c:v>
                </c:pt>
                <c:pt idx="4">
                  <c:v>Mastercard</c:v>
                </c:pt>
                <c:pt idx="5">
                  <c:v>Benchmark for banks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D-7E99-48A7-8307-A4AD439502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9"/>
        <c:axId val="423752687"/>
        <c:axId val="423751439"/>
      </c:barChart>
      <c:catAx>
        <c:axId val="423752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3751439"/>
        <c:crosses val="autoZero"/>
        <c:auto val="1"/>
        <c:lblAlgn val="ctr"/>
        <c:lblOffset val="100"/>
        <c:noMultiLvlLbl val="0"/>
      </c:catAx>
      <c:valAx>
        <c:axId val="4237514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3752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Cards (all types)</c:v>
                </c:pt>
              </c:strCache>
            </c:strRef>
          </c:tx>
          <c:spPr>
            <a:ln w="63500" cap="rnd">
              <a:solidFill>
                <a:srgbClr val="EC634D"/>
              </a:solidFill>
              <a:round/>
            </a:ln>
            <a:effectLst/>
          </c:spPr>
          <c:marker>
            <c:symbol val="none"/>
          </c:marker>
          <c:cat>
            <c:multiLvlStrRef>
              <c:f>Sheet1!$A$2:$B$30</c:f>
              <c:multiLvlStrCache>
                <c:ptCount val="28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  <c:pt idx="24">
                    <c:v>Q1</c:v>
                  </c:pt>
                  <c:pt idx="25">
                    <c:v>Q2</c:v>
                  </c:pt>
                  <c:pt idx="26">
                    <c:v>Q3</c:v>
                  </c:pt>
                  <c:pt idx="27">
                    <c:v>Q4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  <c:pt idx="8">
                    <c:v>2018</c:v>
                  </c:pt>
                  <c:pt idx="12">
                    <c:v>2019</c:v>
                  </c:pt>
                  <c:pt idx="16">
                    <c:v>2020</c:v>
                  </c:pt>
                  <c:pt idx="20">
                    <c:v>2021</c:v>
                  </c:pt>
                  <c:pt idx="24">
                    <c:v>2022</c:v>
                  </c:pt>
                </c:lvl>
              </c:multiLvlStrCache>
            </c:multiLvlStrRef>
          </c:cat>
          <c:val>
            <c:numRef>
              <c:f>Sheet1!$C$2:$C$29</c:f>
              <c:numCache>
                <c:formatCode>#\ ##0_ ;\-#\ ##0\ </c:formatCode>
                <c:ptCount val="28"/>
                <c:pt idx="0">
                  <c:v>7662554</c:v>
                </c:pt>
                <c:pt idx="1">
                  <c:v>8534446</c:v>
                </c:pt>
                <c:pt idx="2">
                  <c:v>8743477</c:v>
                </c:pt>
                <c:pt idx="3">
                  <c:v>11051277</c:v>
                </c:pt>
                <c:pt idx="4">
                  <c:v>10528964</c:v>
                </c:pt>
                <c:pt idx="5">
                  <c:v>11756336</c:v>
                </c:pt>
                <c:pt idx="6">
                  <c:v>12102306</c:v>
                </c:pt>
                <c:pt idx="7">
                  <c:v>15163832</c:v>
                </c:pt>
                <c:pt idx="8">
                  <c:v>15494747</c:v>
                </c:pt>
                <c:pt idx="9">
                  <c:v>16491390</c:v>
                </c:pt>
                <c:pt idx="10">
                  <c:v>17953752</c:v>
                </c:pt>
                <c:pt idx="11">
                  <c:v>26216811</c:v>
                </c:pt>
                <c:pt idx="12">
                  <c:v>26479417</c:v>
                </c:pt>
                <c:pt idx="13">
                  <c:v>28937966</c:v>
                </c:pt>
                <c:pt idx="14">
                  <c:v>28132515</c:v>
                </c:pt>
                <c:pt idx="15">
                  <c:v>33247696</c:v>
                </c:pt>
                <c:pt idx="16">
                  <c:v>34820804</c:v>
                </c:pt>
                <c:pt idx="17">
                  <c:v>35123571</c:v>
                </c:pt>
                <c:pt idx="18">
                  <c:v>43097096</c:v>
                </c:pt>
                <c:pt idx="19">
                  <c:v>46924848</c:v>
                </c:pt>
                <c:pt idx="20">
                  <c:v>44811971</c:v>
                </c:pt>
                <c:pt idx="21">
                  <c:v>47499971</c:v>
                </c:pt>
                <c:pt idx="22">
                  <c:v>47997076</c:v>
                </c:pt>
                <c:pt idx="23">
                  <c:v>51159910</c:v>
                </c:pt>
                <c:pt idx="24">
                  <c:v>51040330</c:v>
                </c:pt>
                <c:pt idx="25">
                  <c:v>58346102</c:v>
                </c:pt>
                <c:pt idx="26">
                  <c:v>60285187</c:v>
                </c:pt>
                <c:pt idx="27">
                  <c:v>66303989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C9-4A3A-AC9C-2290F9D639D0}"/>
            </c:ext>
          </c:extLst>
        </c:ser>
        <c:ser>
          <c:idx val="3"/>
          <c:order val="1"/>
          <c:tx>
            <c:strRef>
              <c:f>Sheet1!$F$1</c:f>
              <c:strCache>
                <c:ptCount val="1"/>
                <c:pt idx="0">
                  <c:v>BLIK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multiLvlStrRef>
              <c:f>Sheet1!$A$2:$B$30</c:f>
              <c:multiLvlStrCache>
                <c:ptCount val="28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  <c:pt idx="24">
                    <c:v>Q1</c:v>
                  </c:pt>
                  <c:pt idx="25">
                    <c:v>Q2</c:v>
                  </c:pt>
                  <c:pt idx="26">
                    <c:v>Q3</c:v>
                  </c:pt>
                  <c:pt idx="27">
                    <c:v>Q4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  <c:pt idx="8">
                    <c:v>2018</c:v>
                  </c:pt>
                  <c:pt idx="12">
                    <c:v>2019</c:v>
                  </c:pt>
                  <c:pt idx="16">
                    <c:v>2020</c:v>
                  </c:pt>
                  <c:pt idx="20">
                    <c:v>2021</c:v>
                  </c:pt>
                  <c:pt idx="24">
                    <c:v>2022</c:v>
                  </c:pt>
                </c:lvl>
              </c:multiLvlStrCache>
            </c:multiLvlStrRef>
          </c:cat>
          <c:val>
            <c:numRef>
              <c:f>Sheet1!$F$2:$F$29</c:f>
              <c:numCache>
                <c:formatCode>#\ ##0_ ;\-#\ ##0\ </c:formatCode>
                <c:ptCount val="28"/>
                <c:pt idx="0">
                  <c:v>160127</c:v>
                </c:pt>
                <c:pt idx="1">
                  <c:v>436348</c:v>
                </c:pt>
                <c:pt idx="2">
                  <c:v>929185</c:v>
                </c:pt>
                <c:pt idx="3">
                  <c:v>2274033</c:v>
                </c:pt>
                <c:pt idx="4">
                  <c:v>3567016</c:v>
                </c:pt>
                <c:pt idx="5">
                  <c:v>4274920</c:v>
                </c:pt>
                <c:pt idx="6">
                  <c:v>5168481</c:v>
                </c:pt>
                <c:pt idx="7">
                  <c:v>8466489</c:v>
                </c:pt>
                <c:pt idx="8">
                  <c:v>10496315</c:v>
                </c:pt>
                <c:pt idx="9">
                  <c:v>12931390</c:v>
                </c:pt>
                <c:pt idx="10">
                  <c:v>17469865</c:v>
                </c:pt>
                <c:pt idx="11">
                  <c:v>25258791</c:v>
                </c:pt>
                <c:pt idx="12">
                  <c:v>29772986</c:v>
                </c:pt>
                <c:pt idx="13">
                  <c:v>34740904</c:v>
                </c:pt>
                <c:pt idx="14">
                  <c:v>39455528</c:v>
                </c:pt>
                <c:pt idx="15">
                  <c:v>52758923</c:v>
                </c:pt>
                <c:pt idx="16">
                  <c:v>57544801</c:v>
                </c:pt>
                <c:pt idx="17">
                  <c:v>72972392</c:v>
                </c:pt>
                <c:pt idx="18">
                  <c:v>77719982</c:v>
                </c:pt>
                <c:pt idx="19">
                  <c:v>105539831</c:v>
                </c:pt>
                <c:pt idx="20">
                  <c:v>113574350</c:v>
                </c:pt>
                <c:pt idx="21">
                  <c:v>121494389</c:v>
                </c:pt>
                <c:pt idx="22">
                  <c:v>126566024</c:v>
                </c:pt>
                <c:pt idx="23">
                  <c:v>160889144</c:v>
                </c:pt>
                <c:pt idx="24" formatCode="_-* #\ ##0_-;\-* #\ ##0_-;_-* &quot;-&quot;??_-;_-@_-">
                  <c:v>156340647</c:v>
                </c:pt>
                <c:pt idx="25">
                  <c:v>167371595</c:v>
                </c:pt>
                <c:pt idx="26">
                  <c:v>177992069</c:v>
                </c:pt>
                <c:pt idx="27">
                  <c:v>212447367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6C9-4A3A-AC9C-2290F9D639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7428672"/>
        <c:axId val="477434080"/>
      </c:lineChart>
      <c:catAx>
        <c:axId val="477428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77434080"/>
        <c:crosses val="autoZero"/>
        <c:auto val="1"/>
        <c:lblAlgn val="ctr"/>
        <c:lblOffset val="100"/>
        <c:noMultiLvlLbl val="0"/>
      </c:catAx>
      <c:valAx>
        <c:axId val="47743408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in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7742867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pl-PL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575737261893148E-3"/>
          <c:y val="2.1317835963448686E-2"/>
          <c:w val="0.98368485254762139"/>
          <c:h val="0.81149173273873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In-store payments (POS)</c:v>
                </c:pt>
              </c:strCache>
            </c:strRef>
          </c:tx>
          <c:spPr>
            <a:solidFill>
              <a:srgbClr val="FDEAE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+mj-lt"/>
                    <a:ea typeface="+mn-ea"/>
                    <a:cs typeface="Poppins" pitchFamily="2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Arkusz1!$B$2:$B$9</c:f>
              <c:numCache>
                <c:formatCode>#,##0</c:formatCode>
                <c:ptCount val="8"/>
                <c:pt idx="0">
                  <c:v>115410</c:v>
                </c:pt>
                <c:pt idx="1">
                  <c:v>823576</c:v>
                </c:pt>
                <c:pt idx="2">
                  <c:v>1816180</c:v>
                </c:pt>
                <c:pt idx="3">
                  <c:v>5020130</c:v>
                </c:pt>
                <c:pt idx="4">
                  <c:v>20311225</c:v>
                </c:pt>
                <c:pt idx="5">
                  <c:v>38915630</c:v>
                </c:pt>
                <c:pt idx="6">
                  <c:v>87000000</c:v>
                </c:pt>
                <c:pt idx="7">
                  <c:v>228000000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44-43C5-A068-5FC9A9CAC62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Person-to-person money transfers (P2P)</c:v>
                </c:pt>
              </c:strCache>
            </c:strRef>
          </c:tx>
          <c:spPr>
            <a:solidFill>
              <a:srgbClr val="F2968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+mj-lt"/>
                    <a:ea typeface="+mn-ea"/>
                    <a:cs typeface="Poppins" pitchFamily="2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Arkusz1!$C$2:$C$9</c:f>
              <c:numCache>
                <c:formatCode>#,##0</c:formatCode>
                <c:ptCount val="8"/>
                <c:pt idx="0">
                  <c:v>0</c:v>
                </c:pt>
                <c:pt idx="1">
                  <c:v>267261</c:v>
                </c:pt>
                <c:pt idx="2">
                  <c:v>1614595</c:v>
                </c:pt>
                <c:pt idx="3">
                  <c:v>5077713</c:v>
                </c:pt>
                <c:pt idx="4">
                  <c:v>16312905</c:v>
                </c:pt>
                <c:pt idx="5">
                  <c:v>44917243</c:v>
                </c:pt>
                <c:pt idx="6">
                  <c:v>115600000</c:v>
                </c:pt>
                <c:pt idx="7">
                  <c:v>243000000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44-43C5-A068-5FC9A9CAC625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Cash withdrawals from ATMs</c:v>
                </c:pt>
              </c:strCache>
            </c:strRef>
          </c:tx>
          <c:spPr>
            <a:solidFill>
              <a:srgbClr val="E42F1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+mj-lt"/>
                    <a:ea typeface="+mn-ea"/>
                    <a:cs typeface="Poppins" pitchFamily="2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Arkusz1!$D$2:$D$9</c:f>
              <c:numCache>
                <c:formatCode>#,##0</c:formatCode>
                <c:ptCount val="8"/>
                <c:pt idx="0">
                  <c:v>1009412</c:v>
                </c:pt>
                <c:pt idx="1">
                  <c:v>3200061</c:v>
                </c:pt>
                <c:pt idx="2">
                  <c:v>8134730</c:v>
                </c:pt>
                <c:pt idx="3">
                  <c:v>14526697</c:v>
                </c:pt>
                <c:pt idx="4">
                  <c:v>24314548</c:v>
                </c:pt>
                <c:pt idx="5">
                  <c:v>26246367</c:v>
                </c:pt>
                <c:pt idx="6">
                  <c:v>37500000</c:v>
                </c:pt>
                <c:pt idx="7">
                  <c:v>50000000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44-43C5-A068-5FC9A9CAC625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Online payments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8C25C99E-BD1B-5849-9AAF-DC1A712D3F49}" type="VALUE">
                      <a:rPr lang="en-US" sz="2000" b="0" i="0">
                        <a:latin typeface="+mj-lt"/>
                        <a:cs typeface="Poppins" pitchFamily="2" charset="0"/>
                      </a:rPr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B44-43C5-A068-5FC9A9CAC6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Poppins" pitchFamily="2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Arkusz1!$E$2:$E$9</c:f>
              <c:numCache>
                <c:formatCode>#,##0</c:formatCode>
                <c:ptCount val="8"/>
                <c:pt idx="0">
                  <c:v>145859</c:v>
                </c:pt>
                <c:pt idx="1">
                  <c:v>3799693</c:v>
                </c:pt>
                <c:pt idx="2">
                  <c:v>21476906</c:v>
                </c:pt>
                <c:pt idx="3">
                  <c:v>66156361</c:v>
                </c:pt>
                <c:pt idx="4">
                  <c:v>156728341</c:v>
                </c:pt>
                <c:pt idx="5">
                  <c:v>313777006</c:v>
                </c:pt>
                <c:pt idx="6">
                  <c:v>522600000</c:v>
                </c:pt>
                <c:pt idx="7">
                  <c:v>714000000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44-43C5-A068-5FC9A9CAC6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419286632"/>
        <c:axId val="419285064"/>
      </c:barChart>
      <c:catAx>
        <c:axId val="419286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747171"/>
                </a:solidFill>
                <a:latin typeface="+mj-lt"/>
                <a:ea typeface="+mn-ea"/>
                <a:cs typeface="Poppins" pitchFamily="2" charset="0"/>
              </a:defRPr>
            </a:pPr>
            <a:endParaRPr lang="pl-PL"/>
          </a:p>
        </c:txPr>
        <c:crossAx val="419285064"/>
        <c:crosses val="autoZero"/>
        <c:auto val="1"/>
        <c:lblAlgn val="ctr"/>
        <c:lblOffset val="100"/>
        <c:noMultiLvlLbl val="0"/>
      </c:catAx>
      <c:valAx>
        <c:axId val="41928506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928663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0000"/>
              </a:solidFill>
              <a:latin typeface="+mj-lt"/>
              <a:ea typeface="+mn-ea"/>
              <a:cs typeface="Poppins" pitchFamily="2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0.46398</cdr:x>
      <cdr:y>0.19606</cdr:y>
    </cdr:from>
    <cdr:to>
      <cdr:x>0.46398</cdr:x>
      <cdr:y>0.66207</cdr:y>
    </cdr:to>
    <cdr:cxnSp macro="">
      <cdr:nvCxnSpPr>
        <cdr:cNvPr id="2" name="Łącznik prosty 1">
          <a:extLst xmlns:a="http://schemas.openxmlformats.org/drawingml/2006/main">
            <a:ext uri="{FF2B5EF4-FFF2-40B4-BE49-F238E27FC236}">
              <a16:creationId xmlns:a16="http://schemas.microsoft.com/office/drawing/2014/main" id="{0D33214B-DAB5-E542-07E4-D27DE7298B4C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3104390" y="1346482"/>
          <a:ext cx="0" cy="32004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0.67274</cdr:x>
      <cdr:y>0.46102</cdr:y>
    </cdr:from>
    <cdr:to>
      <cdr:x>0.72284</cdr:x>
      <cdr:y>0.53013</cdr:y>
    </cdr:to>
    <cdr:pic>
      <cdr:nvPicPr>
        <cdr:cNvPr id="2" name="Picture 5" descr="Icon&#10;&#10;Description automatically generated">
          <a:extLst xmlns:a="http://schemas.openxmlformats.org/drawingml/2006/main">
            <a:ext uri="{FF2B5EF4-FFF2-40B4-BE49-F238E27FC236}">
              <a16:creationId xmlns:a16="http://schemas.microsoft.com/office/drawing/2014/main" id="{3E0FFF62-4266-6629-0379-59900E2C458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162800" y="3563404"/>
          <a:ext cx="533400" cy="53414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18C0B-8656-4BBE-B191-D261F1A2B53B}" type="datetimeFigureOut">
              <a:rPr lang="pl-PL" smtClean="0"/>
              <a:t>12.09.2023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BCF7-C903-4F40-8E3B-28B8CDF91C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15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6" algn="l" defTabSz="914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1" algn="l" defTabSz="914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7" algn="l" defTabSz="914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0" algn="l" defTabSz="914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26" algn="l" defTabSz="914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1" algn="l" defTabSz="914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97" algn="l" defTabSz="914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2" algn="l" defTabSz="914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3293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671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0" dirty="0">
              <a:latin typeface="+mj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032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768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BCF7-C903-4F40-8E3B-28B8CDF91C7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9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0106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113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5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206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576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820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8434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3FD6E-71D2-7441-BE7B-7CF95FEA86B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374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498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99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655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282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68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163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Source for </a:t>
            </a:r>
            <a:r>
              <a:rPr lang="pl-PL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active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users of online and mobile banking: Cashless.pl</a:t>
            </a:r>
          </a:p>
          <a:p>
            <a:pPr algn="l"/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https://www.cashless.pl/14200-bankowosc-internetowa-umowy-II-kw-2023</a:t>
            </a:r>
          </a:p>
          <a:p>
            <a:pPr algn="l"/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https://www.cashless.pl/14184-klienci-mobilni-II-kw-2023</a:t>
            </a:r>
          </a:p>
          <a:p>
            <a:pPr algn="l"/>
            <a:endParaRPr lang="pl-PL" b="0" i="0" dirty="0">
              <a:solidFill>
                <a:srgbClr val="BDC1C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41,5</a:t>
            </a:r>
            <a:r>
              <a:rPr lang="en-GB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million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dirty="0"/>
              <a:t>Poland </a:t>
            </a:r>
            <a:r>
              <a:rPr lang="pl-PL" dirty="0" err="1"/>
              <a:t>population</a:t>
            </a:r>
            <a:r>
              <a:rPr lang="en-GB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May 2022</a:t>
            </a:r>
            <a:r>
              <a:rPr lang="en-GB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including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, but </a:t>
            </a:r>
            <a:r>
              <a:rPr lang="pl-PL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there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are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over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3 mln </a:t>
            </a:r>
            <a:r>
              <a:rPr lang="pl-PL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Ukrainian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refugees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due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to the war. </a:t>
            </a:r>
          </a:p>
          <a:p>
            <a:pPr algn="l"/>
            <a:r>
              <a:rPr lang="en-US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According to the Research and Analysis Center of the Union of Polish Metropolises Paweł </a:t>
            </a:r>
            <a:r>
              <a:rPr lang="en-US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Adamowicz</a:t>
            </a:r>
            <a:r>
              <a:rPr lang="en-US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, almost 3 million 200 thousand Ukrainian citizens currently live in Poland.</a:t>
            </a:r>
            <a:endParaRPr lang="pl-PL" b="0" i="0" dirty="0">
              <a:solidFill>
                <a:srgbClr val="BDC1C6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pl-PL" b="0" i="0" dirty="0">
              <a:solidFill>
                <a:srgbClr val="BDC1C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31,3 milion </a:t>
            </a:r>
            <a:r>
              <a:rPr lang="pl-PL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adults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(18+), </a:t>
            </a:r>
            <a:r>
              <a:rPr lang="pl-PL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banked</a:t>
            </a:r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88,5% (27,7 milion)</a:t>
            </a:r>
          </a:p>
          <a:p>
            <a:pPr algn="l"/>
            <a:r>
              <a:rPr lang="pl-PL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Source: https://www.nbp.pl/systemplatniczy/zwyczaje_platnicze/zwyczaje_platnicze_Polakow_2020p.pdf</a:t>
            </a:r>
          </a:p>
          <a:p>
            <a:pPr algn="l"/>
            <a:endParaRPr lang="pl-PL" dirty="0"/>
          </a:p>
          <a:p>
            <a:r>
              <a:rPr lang="en-GB" dirty="0"/>
              <a:t>21 million active users of online banking (Q</a:t>
            </a:r>
            <a:r>
              <a:rPr lang="pl-PL" dirty="0"/>
              <a:t>4</a:t>
            </a:r>
            <a:r>
              <a:rPr lang="en-GB" dirty="0"/>
              <a:t> 2021)</a:t>
            </a:r>
          </a:p>
          <a:p>
            <a:r>
              <a:rPr lang="en-GB" dirty="0"/>
              <a:t>16 million active users of mobile banking (Q</a:t>
            </a:r>
            <a:r>
              <a:rPr lang="pl-PL" dirty="0"/>
              <a:t>4</a:t>
            </a:r>
            <a:r>
              <a:rPr lang="en-GB" dirty="0"/>
              <a:t> 2021)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Source: https://www.zbp.pl/getmedia/ebf7bd37-fd02-47ad-95f0-514cc79709bc/Raport-Netbank_Q4-2021</a:t>
            </a:r>
          </a:p>
          <a:p>
            <a:endParaRPr lang="en-GB" dirty="0"/>
          </a:p>
          <a:p>
            <a:r>
              <a:rPr lang="en-GB" dirty="0"/>
              <a:t>1</a:t>
            </a:r>
            <a:r>
              <a:rPr lang="pl-PL" dirty="0"/>
              <a:t>1</a:t>
            </a:r>
            <a:r>
              <a:rPr lang="en-GB" dirty="0"/>
              <a:t> million active BLIK users (</a:t>
            </a:r>
            <a:r>
              <a:rPr lang="pl-PL" dirty="0"/>
              <a:t>as of 29.06.</a:t>
            </a:r>
            <a:r>
              <a:rPr lang="en-GB" dirty="0"/>
              <a:t>202</a:t>
            </a:r>
            <a:r>
              <a:rPr lang="pl-PL" dirty="0"/>
              <a:t>2</a:t>
            </a:r>
            <a:r>
              <a:rPr lang="en-GB" dirty="0"/>
              <a:t>)</a:t>
            </a:r>
          </a:p>
          <a:p>
            <a:endParaRPr lang="pl-PL" dirty="0"/>
          </a:p>
          <a:p>
            <a:r>
              <a:rPr lang="pl-PL" dirty="0" err="1"/>
              <a:t>Context</a:t>
            </a:r>
            <a:r>
              <a:rPr lang="pl-PL" dirty="0"/>
              <a:t> – </a:t>
            </a:r>
            <a:r>
              <a:rPr lang="pl-PL" dirty="0" err="1"/>
              <a:t>looking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Poland</a:t>
            </a:r>
          </a:p>
          <a:p>
            <a:r>
              <a:rPr lang="pl-PL" dirty="0"/>
              <a:t>1. By online banking we </a:t>
            </a:r>
            <a:r>
              <a:rPr lang="pl-PL" dirty="0" err="1"/>
              <a:t>mean</a:t>
            </a:r>
            <a:r>
              <a:rPr lang="pl-PL" dirty="0"/>
              <a:t>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various</a:t>
            </a:r>
            <a:r>
              <a:rPr lang="pl-PL" dirty="0"/>
              <a:t> </a:t>
            </a:r>
            <a:r>
              <a:rPr lang="pl-PL" dirty="0" err="1"/>
              <a:t>digital</a:t>
            </a:r>
            <a:r>
              <a:rPr lang="pl-PL" dirty="0"/>
              <a:t> </a:t>
            </a:r>
            <a:r>
              <a:rPr lang="pl-PL" dirty="0" err="1"/>
              <a:t>channels</a:t>
            </a:r>
            <a:r>
              <a:rPr lang="pl-PL" dirty="0"/>
              <a:t> </a:t>
            </a:r>
            <a:r>
              <a:rPr lang="pl-PL" dirty="0" err="1"/>
              <a:t>through</a:t>
            </a:r>
            <a:r>
              <a:rPr lang="pl-PL" dirty="0"/>
              <a:t>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access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online banking services. It </a:t>
            </a:r>
            <a:r>
              <a:rPr lang="pl-PL" dirty="0" err="1"/>
              <a:t>includes</a:t>
            </a:r>
            <a:r>
              <a:rPr lang="pl-PL" dirty="0"/>
              <a:t>: </a:t>
            </a:r>
          </a:p>
          <a:p>
            <a:pPr marL="171450" indent="-171450">
              <a:buFontTx/>
              <a:buChar char="-"/>
            </a:pPr>
            <a:r>
              <a:rPr lang="pl-PL" dirty="0" err="1"/>
              <a:t>bank’s</a:t>
            </a:r>
            <a:r>
              <a:rPr lang="pl-PL" dirty="0"/>
              <a:t> </a:t>
            </a:r>
            <a:r>
              <a:rPr lang="pl-PL" dirty="0" err="1"/>
              <a:t>website</a:t>
            </a:r>
            <a:r>
              <a:rPr lang="pl-PL" dirty="0"/>
              <a:t> on </a:t>
            </a:r>
            <a:r>
              <a:rPr lang="pl-PL" dirty="0" err="1"/>
              <a:t>your</a:t>
            </a:r>
            <a:r>
              <a:rPr lang="pl-PL" dirty="0"/>
              <a:t> PC</a:t>
            </a:r>
          </a:p>
          <a:p>
            <a:pPr marL="171450" indent="-171450">
              <a:buFontTx/>
              <a:buChar char="-"/>
            </a:pPr>
            <a:r>
              <a:rPr lang="pl-PL" dirty="0" err="1"/>
              <a:t>Bank’s</a:t>
            </a:r>
            <a:r>
              <a:rPr lang="pl-PL" dirty="0"/>
              <a:t> </a:t>
            </a:r>
            <a:r>
              <a:rPr lang="pl-PL" dirty="0" err="1"/>
              <a:t>website</a:t>
            </a:r>
            <a:r>
              <a:rPr lang="pl-PL" dirty="0"/>
              <a:t> on </a:t>
            </a:r>
            <a:r>
              <a:rPr lang="pl-PL" dirty="0" err="1"/>
              <a:t>your</a:t>
            </a:r>
            <a:r>
              <a:rPr lang="pl-PL" dirty="0"/>
              <a:t> smartphone -&gt; RWD (</a:t>
            </a:r>
            <a:r>
              <a:rPr lang="pl-PL" dirty="0" err="1"/>
              <a:t>responsive</a:t>
            </a:r>
            <a:r>
              <a:rPr lang="pl-PL" dirty="0"/>
              <a:t> web design </a:t>
            </a:r>
            <a:r>
              <a:rPr lang="pl-PL" dirty="0" err="1"/>
              <a:t>browsers</a:t>
            </a:r>
            <a:r>
              <a:rPr lang="pl-PL" dirty="0"/>
              <a:t>)</a:t>
            </a:r>
          </a:p>
          <a:p>
            <a:pPr marL="171450" indent="-171450">
              <a:buFontTx/>
              <a:buChar char="-"/>
            </a:pPr>
            <a:r>
              <a:rPr lang="pl-PL" dirty="0"/>
              <a:t>Mobile banking </a:t>
            </a:r>
            <a:r>
              <a:rPr lang="pl-PL" dirty="0" err="1"/>
              <a:t>app</a:t>
            </a:r>
            <a:endParaRPr lang="pl-PL" dirty="0"/>
          </a:p>
          <a:p>
            <a:pPr marL="0" indent="0">
              <a:buFontTx/>
              <a:buNone/>
            </a:pP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possible</a:t>
            </a:r>
            <a:r>
              <a:rPr lang="pl-PL" dirty="0"/>
              <a:t> </a:t>
            </a:r>
            <a:r>
              <a:rPr lang="pl-PL" dirty="0" err="1"/>
              <a:t>digital</a:t>
            </a:r>
            <a:r>
              <a:rPr lang="pl-PL" dirty="0"/>
              <a:t> </a:t>
            </a:r>
            <a:r>
              <a:rPr lang="pl-PL" dirty="0" err="1"/>
              <a:t>access</a:t>
            </a:r>
            <a:r>
              <a:rPr lang="pl-PL" dirty="0"/>
              <a:t> </a:t>
            </a:r>
            <a:r>
              <a:rPr lang="pl-PL" dirty="0" err="1"/>
              <a:t>points</a:t>
            </a:r>
            <a:r>
              <a:rPr lang="pl-PL" dirty="0"/>
              <a:t> to </a:t>
            </a:r>
            <a:r>
              <a:rPr lang="pl-PL" dirty="0" err="1"/>
              <a:t>your</a:t>
            </a:r>
            <a:r>
              <a:rPr lang="pl-PL" dirty="0"/>
              <a:t> bank services</a:t>
            </a:r>
          </a:p>
          <a:p>
            <a:pPr marL="0" indent="0">
              <a:buFontTx/>
              <a:buNone/>
            </a:pP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2. A </a:t>
            </a:r>
            <a:r>
              <a:rPr lang="pl-PL" dirty="0" err="1"/>
              <a:t>user</a:t>
            </a:r>
            <a:r>
              <a:rPr lang="pl-PL" dirty="0"/>
              <a:t> </a:t>
            </a:r>
            <a:r>
              <a:rPr lang="pl-PL" dirty="0" err="1"/>
              <a:t>who</a:t>
            </a:r>
            <a:r>
              <a:rPr lang="pl-PL" dirty="0"/>
              <a:t> </a:t>
            </a:r>
            <a:r>
              <a:rPr lang="pl-PL" dirty="0" err="1"/>
              <a:t>logs</a:t>
            </a:r>
            <a:r>
              <a:rPr lang="pl-PL" dirty="0"/>
              <a:t> in to </a:t>
            </a:r>
            <a:r>
              <a:rPr lang="pl-PL" dirty="0" err="1"/>
              <a:t>his</a:t>
            </a:r>
            <a:r>
              <a:rPr lang="pl-PL" dirty="0"/>
              <a:t>/</a:t>
            </a:r>
            <a:r>
              <a:rPr lang="pl-PL" dirty="0" err="1"/>
              <a:t>her</a:t>
            </a:r>
            <a:r>
              <a:rPr lang="pl-PL" dirty="0"/>
              <a:t> online banking platform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least</a:t>
            </a:r>
            <a:r>
              <a:rPr lang="pl-PL" dirty="0"/>
              <a:t> </a:t>
            </a:r>
            <a:r>
              <a:rPr lang="pl-PL" dirty="0" err="1"/>
              <a:t>once</a:t>
            </a:r>
            <a:r>
              <a:rPr lang="pl-PL" dirty="0"/>
              <a:t> a </a:t>
            </a:r>
            <a:r>
              <a:rPr lang="pl-PL" dirty="0" err="1"/>
              <a:t>month</a:t>
            </a:r>
            <a:r>
              <a:rPr lang="pl-PL" dirty="0"/>
              <a:t> </a:t>
            </a:r>
          </a:p>
          <a:p>
            <a:pPr marL="0" indent="0">
              <a:buFontTx/>
              <a:buNone/>
            </a:pPr>
            <a:endParaRPr lang="pl-PL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BCF7-C903-4F40-8E3B-28B8CDF91C7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49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928" y="3505899"/>
            <a:ext cx="17089837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853" y="6333239"/>
            <a:ext cx="14073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ED05-C6A2-49BD-8E5E-4E91E4197785}" type="datetime1">
              <a:rPr lang="en-US" smtClean="0"/>
              <a:t>9/12/2023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74450" y="10787879"/>
            <a:ext cx="53282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4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4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793" y="2819487"/>
            <a:ext cx="17341156" cy="4704375"/>
          </a:xfrm>
        </p:spPr>
        <p:txBody>
          <a:bodyPr anchor="b"/>
          <a:lstStyle>
            <a:lvl1pPr>
              <a:defRPr sz="989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793" y="7568366"/>
            <a:ext cx="1734115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69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937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906" indent="0">
              <a:buNone/>
              <a:defRPr sz="2639">
                <a:solidFill>
                  <a:schemeClr val="tx1">
                    <a:tint val="75000"/>
                  </a:schemeClr>
                </a:solidFill>
              </a:defRPr>
            </a:lvl4pPr>
            <a:lvl5pPr marL="3015874" indent="0">
              <a:buNone/>
              <a:defRPr sz="2639">
                <a:solidFill>
                  <a:schemeClr val="tx1">
                    <a:tint val="75000"/>
                  </a:schemeClr>
                </a:solidFill>
              </a:defRPr>
            </a:lvl5pPr>
            <a:lvl6pPr marL="3769843" indent="0">
              <a:buNone/>
              <a:defRPr sz="2639">
                <a:solidFill>
                  <a:schemeClr val="tx1">
                    <a:tint val="75000"/>
                  </a:schemeClr>
                </a:solidFill>
              </a:defRPr>
            </a:lvl6pPr>
            <a:lvl7pPr marL="4523811" indent="0">
              <a:buNone/>
              <a:defRPr sz="2639">
                <a:solidFill>
                  <a:schemeClr val="tx1">
                    <a:tint val="75000"/>
                  </a:schemeClr>
                </a:solidFill>
              </a:defRPr>
            </a:lvl7pPr>
            <a:lvl8pPr marL="5277780" indent="0">
              <a:buNone/>
              <a:defRPr sz="2639">
                <a:solidFill>
                  <a:schemeClr val="tx1">
                    <a:tint val="75000"/>
                  </a:schemeClr>
                </a:solidFill>
              </a:defRPr>
            </a:lvl8pPr>
            <a:lvl9pPr marL="6031748" indent="0">
              <a:buNone/>
              <a:defRPr sz="26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B441A-607F-0A4B-8298-7D325D079B7C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16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266" y="3010591"/>
            <a:ext cx="8544917" cy="717568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8505" y="3010591"/>
            <a:ext cx="8544917" cy="717568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E0A3-7638-0740-9160-A17ECB331934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0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885" y="602119"/>
            <a:ext cx="17341156" cy="218595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885" y="2772362"/>
            <a:ext cx="8505647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69" indent="0">
              <a:buNone/>
              <a:defRPr sz="3298" b="1"/>
            </a:lvl2pPr>
            <a:lvl3pPr marL="1507937" indent="0">
              <a:buNone/>
              <a:defRPr sz="2968" b="1"/>
            </a:lvl3pPr>
            <a:lvl4pPr marL="2261906" indent="0">
              <a:buNone/>
              <a:defRPr sz="2639" b="1"/>
            </a:lvl4pPr>
            <a:lvl5pPr marL="3015874" indent="0">
              <a:buNone/>
              <a:defRPr sz="2639" b="1"/>
            </a:lvl5pPr>
            <a:lvl6pPr marL="3769843" indent="0">
              <a:buNone/>
              <a:defRPr sz="2639" b="1"/>
            </a:lvl6pPr>
            <a:lvl7pPr marL="4523811" indent="0">
              <a:buNone/>
              <a:defRPr sz="2639" b="1"/>
            </a:lvl7pPr>
            <a:lvl8pPr marL="5277780" indent="0">
              <a:buNone/>
              <a:defRPr sz="2639" b="1"/>
            </a:lvl8pPr>
            <a:lvl9pPr marL="6031748" indent="0">
              <a:buNone/>
              <a:defRPr sz="2639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885" y="4131055"/>
            <a:ext cx="8505647" cy="607615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8506" y="2772362"/>
            <a:ext cx="854753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69" indent="0">
              <a:buNone/>
              <a:defRPr sz="3298" b="1"/>
            </a:lvl2pPr>
            <a:lvl3pPr marL="1507937" indent="0">
              <a:buNone/>
              <a:defRPr sz="2968" b="1"/>
            </a:lvl3pPr>
            <a:lvl4pPr marL="2261906" indent="0">
              <a:buNone/>
              <a:defRPr sz="2639" b="1"/>
            </a:lvl4pPr>
            <a:lvl5pPr marL="3015874" indent="0">
              <a:buNone/>
              <a:defRPr sz="2639" b="1"/>
            </a:lvl5pPr>
            <a:lvl6pPr marL="3769843" indent="0">
              <a:buNone/>
              <a:defRPr sz="2639" b="1"/>
            </a:lvl6pPr>
            <a:lvl7pPr marL="4523811" indent="0">
              <a:buNone/>
              <a:defRPr sz="2639" b="1"/>
            </a:lvl7pPr>
            <a:lvl8pPr marL="5277780" indent="0">
              <a:buNone/>
              <a:defRPr sz="2639" b="1"/>
            </a:lvl8pPr>
            <a:lvl9pPr marL="6031748" indent="0">
              <a:buNone/>
              <a:defRPr sz="2639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8506" y="4131055"/>
            <a:ext cx="8547536" cy="607615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1AB59-9D76-154E-90E1-BE2FEB95E46C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13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B0C7-CB1D-164C-841C-0CF728EFAFF3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4B99B-67C5-644E-80E8-799A62211B89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74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887" y="753957"/>
            <a:ext cx="6484608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7536" y="1628339"/>
            <a:ext cx="10178505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887" y="3392806"/>
            <a:ext cx="6484608" cy="6285591"/>
          </a:xfrm>
        </p:spPr>
        <p:txBody>
          <a:bodyPr/>
          <a:lstStyle>
            <a:lvl1pPr marL="0" indent="0">
              <a:buNone/>
              <a:defRPr sz="2639"/>
            </a:lvl1pPr>
            <a:lvl2pPr marL="753969" indent="0">
              <a:buNone/>
              <a:defRPr sz="2309"/>
            </a:lvl2pPr>
            <a:lvl3pPr marL="1507937" indent="0">
              <a:buNone/>
              <a:defRPr sz="1979"/>
            </a:lvl3pPr>
            <a:lvl4pPr marL="2261906" indent="0">
              <a:buNone/>
              <a:defRPr sz="1649"/>
            </a:lvl4pPr>
            <a:lvl5pPr marL="3015874" indent="0">
              <a:buNone/>
              <a:defRPr sz="1649"/>
            </a:lvl5pPr>
            <a:lvl6pPr marL="3769843" indent="0">
              <a:buNone/>
              <a:defRPr sz="1649"/>
            </a:lvl6pPr>
            <a:lvl7pPr marL="4523811" indent="0">
              <a:buNone/>
              <a:defRPr sz="1649"/>
            </a:lvl7pPr>
            <a:lvl8pPr marL="5277780" indent="0">
              <a:buNone/>
              <a:defRPr sz="1649"/>
            </a:lvl8pPr>
            <a:lvl9pPr marL="6031748" indent="0">
              <a:buNone/>
              <a:defRPr sz="1649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E169-E663-4544-A213-91318770FEE6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89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887" y="753957"/>
            <a:ext cx="6484608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47536" y="1628339"/>
            <a:ext cx="10178505" cy="8036969"/>
          </a:xfrm>
        </p:spPr>
        <p:txBody>
          <a:bodyPr anchor="t"/>
          <a:lstStyle>
            <a:lvl1pPr marL="0" indent="0">
              <a:buNone/>
              <a:defRPr sz="5277"/>
            </a:lvl1pPr>
            <a:lvl2pPr marL="753969" indent="0">
              <a:buNone/>
              <a:defRPr sz="4617"/>
            </a:lvl2pPr>
            <a:lvl3pPr marL="1507937" indent="0">
              <a:buNone/>
              <a:defRPr sz="3958"/>
            </a:lvl3pPr>
            <a:lvl4pPr marL="2261906" indent="0">
              <a:buNone/>
              <a:defRPr sz="3298"/>
            </a:lvl4pPr>
            <a:lvl5pPr marL="3015874" indent="0">
              <a:buNone/>
              <a:defRPr sz="3298"/>
            </a:lvl5pPr>
            <a:lvl6pPr marL="3769843" indent="0">
              <a:buNone/>
              <a:defRPr sz="3298"/>
            </a:lvl6pPr>
            <a:lvl7pPr marL="4523811" indent="0">
              <a:buNone/>
              <a:defRPr sz="3298"/>
            </a:lvl7pPr>
            <a:lvl8pPr marL="5277780" indent="0">
              <a:buNone/>
              <a:defRPr sz="3298"/>
            </a:lvl8pPr>
            <a:lvl9pPr marL="6031748" indent="0">
              <a:buNone/>
              <a:defRPr sz="3298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887" y="3392806"/>
            <a:ext cx="6484608" cy="6285591"/>
          </a:xfrm>
        </p:spPr>
        <p:txBody>
          <a:bodyPr/>
          <a:lstStyle>
            <a:lvl1pPr marL="0" indent="0">
              <a:buNone/>
              <a:defRPr sz="2639"/>
            </a:lvl1pPr>
            <a:lvl2pPr marL="753969" indent="0">
              <a:buNone/>
              <a:defRPr sz="2309"/>
            </a:lvl2pPr>
            <a:lvl3pPr marL="1507937" indent="0">
              <a:buNone/>
              <a:defRPr sz="1979"/>
            </a:lvl3pPr>
            <a:lvl4pPr marL="2261906" indent="0">
              <a:buNone/>
              <a:defRPr sz="1649"/>
            </a:lvl4pPr>
            <a:lvl5pPr marL="3015874" indent="0">
              <a:buNone/>
              <a:defRPr sz="1649"/>
            </a:lvl5pPr>
            <a:lvl6pPr marL="3769843" indent="0">
              <a:buNone/>
              <a:defRPr sz="1649"/>
            </a:lvl6pPr>
            <a:lvl7pPr marL="4523811" indent="0">
              <a:buNone/>
              <a:defRPr sz="1649"/>
            </a:lvl7pPr>
            <a:lvl8pPr marL="5277780" indent="0">
              <a:buNone/>
              <a:defRPr sz="1649"/>
            </a:lvl8pPr>
            <a:lvl9pPr marL="6031748" indent="0">
              <a:buNone/>
              <a:defRPr sz="1649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AB7-305C-6E48-B3E1-C41BB44B647C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46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DD26-F04C-3744-AAD7-92333974DFAF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66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8134" y="602119"/>
            <a:ext cx="4335289" cy="958415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267" y="602119"/>
            <a:ext cx="12754546" cy="95841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F5E2-410C-164A-B09C-9D40BAC0EEBE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98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2F670-583C-4F1B-A3E6-6F2ED10DE267}" type="datetime1">
              <a:rPr lang="en-US" smtClean="0"/>
              <a:t>9/12/2023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4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4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  <p:extLst>
      <p:ext uri="{BB962C8B-B14F-4D97-AF65-F5344CB8AC3E}">
        <p14:creationId xmlns:p14="http://schemas.microsoft.com/office/powerpoint/2010/main" val="152819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3352F-490C-4052-AE3C-57926339AA03}" type="datetime1">
              <a:rPr lang="en-US" smtClean="0"/>
              <a:t>9/12/2023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74450" y="10787879"/>
            <a:ext cx="53282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4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4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926" y="3505899"/>
            <a:ext cx="17089836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853" y="6333237"/>
            <a:ext cx="14073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ED05-C6A2-49BD-8E5E-4E91E4197785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74447" y="10787877"/>
            <a:ext cx="53282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0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0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  <p:extLst>
      <p:ext uri="{BB962C8B-B14F-4D97-AF65-F5344CB8AC3E}">
        <p14:creationId xmlns:p14="http://schemas.microsoft.com/office/powerpoint/2010/main" val="1797138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3352F-490C-4052-AE3C-57926339AA03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74447" y="10787877"/>
            <a:ext cx="53282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0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0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  <p:extLst>
      <p:ext uri="{BB962C8B-B14F-4D97-AF65-F5344CB8AC3E}">
        <p14:creationId xmlns:p14="http://schemas.microsoft.com/office/powerpoint/2010/main" val="135766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84" y="2601151"/>
            <a:ext cx="87459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4429" y="2601151"/>
            <a:ext cx="87459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DC70D-CCD7-421D-B9F5-0B5F1833B7F4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9574447" y="10787877"/>
            <a:ext cx="53282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0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0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  <p:extLst>
      <p:ext uri="{BB962C8B-B14F-4D97-AF65-F5344CB8AC3E}">
        <p14:creationId xmlns:p14="http://schemas.microsoft.com/office/powerpoint/2010/main" val="2117716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2F670-583C-4F1B-A3E6-6F2ED10DE267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9574447" y="10787877"/>
            <a:ext cx="53282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0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0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  <p:extLst>
      <p:ext uri="{BB962C8B-B14F-4D97-AF65-F5344CB8AC3E}">
        <p14:creationId xmlns:p14="http://schemas.microsoft.com/office/powerpoint/2010/main" val="2867118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5079266" cy="11308715"/>
          </a:xfrm>
          <a:custGeom>
            <a:avLst/>
            <a:gdLst/>
            <a:ahLst/>
            <a:cxnLst/>
            <a:rect l="l" t="t" r="r" b="b"/>
            <a:pathLst>
              <a:path w="15078075" h="11308715">
                <a:moveTo>
                  <a:pt x="15078074" y="0"/>
                </a:moveTo>
                <a:lnTo>
                  <a:pt x="0" y="0"/>
                </a:lnTo>
                <a:lnTo>
                  <a:pt x="0" y="11308556"/>
                </a:lnTo>
                <a:lnTo>
                  <a:pt x="15078074" y="11308556"/>
                </a:lnTo>
                <a:lnTo>
                  <a:pt x="150780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17" name="bg object 17"/>
          <p:cNvSpPr/>
          <p:nvPr/>
        </p:nvSpPr>
        <p:spPr>
          <a:xfrm>
            <a:off x="10052844" y="418836"/>
            <a:ext cx="10052833" cy="10470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18" name="bg object 18"/>
          <p:cNvSpPr/>
          <p:nvPr/>
        </p:nvSpPr>
        <p:spPr>
          <a:xfrm>
            <a:off x="1554065" y="1202823"/>
            <a:ext cx="1972127" cy="964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19" name="bg object 19"/>
          <p:cNvSpPr/>
          <p:nvPr/>
        </p:nvSpPr>
        <p:spPr>
          <a:xfrm>
            <a:off x="8514140" y="5091939"/>
            <a:ext cx="125660" cy="125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0" name="bg object 20"/>
          <p:cNvSpPr/>
          <p:nvPr/>
        </p:nvSpPr>
        <p:spPr>
          <a:xfrm>
            <a:off x="9006311" y="5091939"/>
            <a:ext cx="125660" cy="125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1" name="bg object 21"/>
          <p:cNvSpPr/>
          <p:nvPr/>
        </p:nvSpPr>
        <p:spPr>
          <a:xfrm>
            <a:off x="9995020" y="5091939"/>
            <a:ext cx="125671" cy="1256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2" name="bg object 22"/>
          <p:cNvSpPr/>
          <p:nvPr/>
        </p:nvSpPr>
        <p:spPr>
          <a:xfrm>
            <a:off x="9502849" y="5091939"/>
            <a:ext cx="125671" cy="125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3" name="bg object 23"/>
          <p:cNvSpPr/>
          <p:nvPr/>
        </p:nvSpPr>
        <p:spPr>
          <a:xfrm>
            <a:off x="10487210" y="5091939"/>
            <a:ext cx="125660" cy="1256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4" name="bg object 24"/>
          <p:cNvSpPr/>
          <p:nvPr/>
        </p:nvSpPr>
        <p:spPr>
          <a:xfrm>
            <a:off x="9010228" y="5587117"/>
            <a:ext cx="125660" cy="125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5" name="bg object 25"/>
          <p:cNvSpPr/>
          <p:nvPr/>
        </p:nvSpPr>
        <p:spPr>
          <a:xfrm>
            <a:off x="9502397" y="5587117"/>
            <a:ext cx="125660" cy="125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6" name="bg object 26"/>
          <p:cNvSpPr/>
          <p:nvPr/>
        </p:nvSpPr>
        <p:spPr>
          <a:xfrm>
            <a:off x="9998936" y="5587117"/>
            <a:ext cx="125660" cy="1256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7" name="bg object 27"/>
          <p:cNvSpPr/>
          <p:nvPr/>
        </p:nvSpPr>
        <p:spPr>
          <a:xfrm>
            <a:off x="10491085" y="5587117"/>
            <a:ext cx="125660" cy="1256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8" name="bg object 28"/>
          <p:cNvSpPr/>
          <p:nvPr/>
        </p:nvSpPr>
        <p:spPr>
          <a:xfrm>
            <a:off x="10983256" y="5587117"/>
            <a:ext cx="125660" cy="1256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9" name="bg object 29"/>
          <p:cNvSpPr/>
          <p:nvPr/>
        </p:nvSpPr>
        <p:spPr>
          <a:xfrm>
            <a:off x="9496303" y="6080568"/>
            <a:ext cx="125650" cy="1256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30" name="bg object 30"/>
          <p:cNvSpPr/>
          <p:nvPr/>
        </p:nvSpPr>
        <p:spPr>
          <a:xfrm>
            <a:off x="9988463" y="6080568"/>
            <a:ext cx="125660" cy="1256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31" name="bg object 31"/>
          <p:cNvSpPr/>
          <p:nvPr/>
        </p:nvSpPr>
        <p:spPr>
          <a:xfrm>
            <a:off x="10485012" y="6080568"/>
            <a:ext cx="125660" cy="1256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32" name="bg object 32"/>
          <p:cNvSpPr/>
          <p:nvPr/>
        </p:nvSpPr>
        <p:spPr>
          <a:xfrm>
            <a:off x="10977182" y="6080568"/>
            <a:ext cx="125660" cy="1256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33" name="bg object 33"/>
          <p:cNvSpPr/>
          <p:nvPr/>
        </p:nvSpPr>
        <p:spPr>
          <a:xfrm>
            <a:off x="11469353" y="6080568"/>
            <a:ext cx="125660" cy="12565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CF305-D189-4550-82E1-E201C1E4A272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9574447" y="10787877"/>
            <a:ext cx="53282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0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0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  <p:extLst>
      <p:ext uri="{BB962C8B-B14F-4D97-AF65-F5344CB8AC3E}">
        <p14:creationId xmlns:p14="http://schemas.microsoft.com/office/powerpoint/2010/main" val="3403608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533" y="702733"/>
            <a:ext cx="17188623" cy="63094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5285" y="10517697"/>
            <a:ext cx="4624308" cy="276999"/>
          </a:xfrm>
        </p:spPr>
        <p:txBody>
          <a:bodyPr/>
          <a:lstStyle/>
          <a:p>
            <a:fld id="{9223B0C7-CB1D-164C-841C-0CF728EFAFF3}" type="datetime1">
              <a:rPr lang="pl-PL" smtClean="0"/>
              <a:t>12.09.2023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934" y="10517697"/>
            <a:ext cx="6433820" cy="276999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9572900" y="10752380"/>
            <a:ext cx="386726" cy="261610"/>
          </a:xfrm>
        </p:spPr>
        <p:txBody>
          <a:bodyPr/>
          <a:lstStyle/>
          <a:p>
            <a:fld id="{39A6C29F-0E3E-7B45-A1BF-F026B7CD4DE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498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85" y="2601154"/>
            <a:ext cx="87459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4429" y="2601154"/>
            <a:ext cx="87459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DC70D-CCD7-421D-B9F5-0B5F1833B7F4}" type="datetime1">
              <a:rPr lang="en-US" smtClean="0"/>
              <a:t>9/12/2023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9574450" y="10787879"/>
            <a:ext cx="53282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4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4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2F670-583C-4F1B-A3E6-6F2ED10DE267}" type="datetime1">
              <a:rPr lang="en-US" smtClean="0"/>
              <a:t>9/12/2023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9574450" y="10787879"/>
            <a:ext cx="53282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4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4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5079266" cy="11308715"/>
          </a:xfrm>
          <a:custGeom>
            <a:avLst/>
            <a:gdLst/>
            <a:ahLst/>
            <a:cxnLst/>
            <a:rect l="l" t="t" r="r" b="b"/>
            <a:pathLst>
              <a:path w="15078075" h="11308715">
                <a:moveTo>
                  <a:pt x="15078074" y="0"/>
                </a:moveTo>
                <a:lnTo>
                  <a:pt x="0" y="0"/>
                </a:lnTo>
                <a:lnTo>
                  <a:pt x="0" y="11308556"/>
                </a:lnTo>
                <a:lnTo>
                  <a:pt x="15078074" y="11308556"/>
                </a:lnTo>
                <a:lnTo>
                  <a:pt x="150780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10052845" y="418836"/>
            <a:ext cx="10052833" cy="10470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1554067" y="1202824"/>
            <a:ext cx="1972127" cy="964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8514139" y="5091938"/>
            <a:ext cx="125661" cy="125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9006310" y="5091938"/>
            <a:ext cx="125661" cy="125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9995021" y="5091938"/>
            <a:ext cx="125672" cy="1256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g object 22"/>
          <p:cNvSpPr/>
          <p:nvPr/>
        </p:nvSpPr>
        <p:spPr>
          <a:xfrm>
            <a:off x="9502850" y="5091938"/>
            <a:ext cx="125672" cy="125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g object 23"/>
          <p:cNvSpPr/>
          <p:nvPr/>
        </p:nvSpPr>
        <p:spPr>
          <a:xfrm>
            <a:off x="10487209" y="5091938"/>
            <a:ext cx="125661" cy="12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g object 24"/>
          <p:cNvSpPr/>
          <p:nvPr/>
        </p:nvSpPr>
        <p:spPr>
          <a:xfrm>
            <a:off x="9010228" y="5587116"/>
            <a:ext cx="125661" cy="125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bg object 25"/>
          <p:cNvSpPr/>
          <p:nvPr/>
        </p:nvSpPr>
        <p:spPr>
          <a:xfrm>
            <a:off x="9502396" y="5587116"/>
            <a:ext cx="125661" cy="125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bg object 26"/>
          <p:cNvSpPr/>
          <p:nvPr/>
        </p:nvSpPr>
        <p:spPr>
          <a:xfrm>
            <a:off x="9998936" y="5587116"/>
            <a:ext cx="125661" cy="1256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7" name="bg object 27"/>
          <p:cNvSpPr/>
          <p:nvPr/>
        </p:nvSpPr>
        <p:spPr>
          <a:xfrm>
            <a:off x="10491084" y="5587116"/>
            <a:ext cx="125661" cy="1256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8" name="bg object 28"/>
          <p:cNvSpPr/>
          <p:nvPr/>
        </p:nvSpPr>
        <p:spPr>
          <a:xfrm>
            <a:off x="10983255" y="5587116"/>
            <a:ext cx="125661" cy="1256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9" name="bg object 29"/>
          <p:cNvSpPr/>
          <p:nvPr/>
        </p:nvSpPr>
        <p:spPr>
          <a:xfrm>
            <a:off x="9496304" y="6080567"/>
            <a:ext cx="125650" cy="1256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0" name="bg object 30"/>
          <p:cNvSpPr/>
          <p:nvPr/>
        </p:nvSpPr>
        <p:spPr>
          <a:xfrm>
            <a:off x="9988463" y="6080567"/>
            <a:ext cx="125661" cy="1256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1" name="bg object 31"/>
          <p:cNvSpPr/>
          <p:nvPr/>
        </p:nvSpPr>
        <p:spPr>
          <a:xfrm>
            <a:off x="10485011" y="6080567"/>
            <a:ext cx="125661" cy="1256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2" name="bg object 32"/>
          <p:cNvSpPr/>
          <p:nvPr/>
        </p:nvSpPr>
        <p:spPr>
          <a:xfrm>
            <a:off x="10977182" y="6080567"/>
            <a:ext cx="125661" cy="1256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3" name="bg object 33"/>
          <p:cNvSpPr/>
          <p:nvPr/>
        </p:nvSpPr>
        <p:spPr>
          <a:xfrm>
            <a:off x="11469352" y="6080567"/>
            <a:ext cx="125661" cy="1256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CF305-D189-4550-82E1-E201C1E4A272}" type="datetime1">
              <a:rPr lang="en-US" smtClean="0"/>
              <a:t>9/12/2023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9574450" y="10787879"/>
            <a:ext cx="53282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38104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4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534" y="702732"/>
            <a:ext cx="17188624" cy="63094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5285" y="10517699"/>
            <a:ext cx="4624308" cy="276998"/>
          </a:xfrm>
        </p:spPr>
        <p:txBody>
          <a:bodyPr/>
          <a:lstStyle/>
          <a:p>
            <a:fld id="{9223B0C7-CB1D-164C-841C-0CF728EFAFF3}" type="datetime1">
              <a:rPr lang="pl-PL" smtClean="0"/>
              <a:t>12.09.2023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934" y="10517699"/>
            <a:ext cx="6433820" cy="276998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9572900" y="10752381"/>
            <a:ext cx="386727" cy="261610"/>
          </a:xfrm>
        </p:spPr>
        <p:txBody>
          <a:bodyPr/>
          <a:lstStyle/>
          <a:p>
            <a:fld id="{39A6C29F-0E3E-7B45-A1BF-F026B7CD4D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98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4B99B-67C5-644E-80E8-799A62211B89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572900" y="10787875"/>
            <a:ext cx="532788" cy="261610"/>
          </a:xfrm>
        </p:spPr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7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211" y="1850862"/>
            <a:ext cx="15079266" cy="3937329"/>
          </a:xfrm>
        </p:spPr>
        <p:txBody>
          <a:bodyPr anchor="b"/>
          <a:lstStyle>
            <a:lvl1pPr algn="ctr">
              <a:defRPr sz="989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211" y="5940030"/>
            <a:ext cx="15079266" cy="2730473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69" indent="0" algn="ctr">
              <a:buNone/>
              <a:defRPr sz="3298"/>
            </a:lvl2pPr>
            <a:lvl3pPr marL="1507937" indent="0" algn="ctr">
              <a:buNone/>
              <a:defRPr sz="2968"/>
            </a:lvl3pPr>
            <a:lvl4pPr marL="2261906" indent="0" algn="ctr">
              <a:buNone/>
              <a:defRPr sz="2639"/>
            </a:lvl4pPr>
            <a:lvl5pPr marL="3015874" indent="0" algn="ctr">
              <a:buNone/>
              <a:defRPr sz="2639"/>
            </a:lvl5pPr>
            <a:lvl6pPr marL="3769843" indent="0" algn="ctr">
              <a:buNone/>
              <a:defRPr sz="2639"/>
            </a:lvl6pPr>
            <a:lvl7pPr marL="4523811" indent="0" algn="ctr">
              <a:buNone/>
              <a:defRPr sz="2639"/>
            </a:lvl7pPr>
            <a:lvl8pPr marL="5277780" indent="0" algn="ctr">
              <a:buNone/>
              <a:defRPr sz="2639"/>
            </a:lvl8pPr>
            <a:lvl9pPr marL="6031748" indent="0" algn="ctr">
              <a:buNone/>
              <a:defRPr sz="2639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CA5A-7CAE-F440-B8DF-234AC017BF2E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6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105E-9619-0E47-A2ED-001510FDFFAB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12.09.2023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4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518129"/>
            <a:ext cx="20105688" cy="10796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20104099" y="0"/>
                </a:moveTo>
                <a:lnTo>
                  <a:pt x="0" y="0"/>
                </a:lnTo>
                <a:lnTo>
                  <a:pt x="0" y="10470"/>
                </a:lnTo>
                <a:lnTo>
                  <a:pt x="20104099" y="1047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19326382" y="10529323"/>
            <a:ext cx="779843" cy="779779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779232" y="0"/>
                </a:moveTo>
                <a:lnTo>
                  <a:pt x="0" y="0"/>
                </a:lnTo>
                <a:lnTo>
                  <a:pt x="0" y="779232"/>
                </a:lnTo>
                <a:lnTo>
                  <a:pt x="779232" y="779232"/>
                </a:lnTo>
                <a:lnTo>
                  <a:pt x="7792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628304" y="10707476"/>
            <a:ext cx="854344" cy="4179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8534" y="702732"/>
            <a:ext cx="17188624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72998" y="3381847"/>
            <a:ext cx="1395967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934" y="10517699"/>
            <a:ext cx="6433820" cy="276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85" y="10517699"/>
            <a:ext cx="4624308" cy="276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66FE3-226C-4CC3-B3AE-8ED0F6D45524}" type="datetime1">
              <a:rPr lang="en-US" smtClean="0"/>
              <a:t>9/12/2023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72900" y="10787875"/>
            <a:ext cx="53278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+mj-lt"/>
                <a:cs typeface="Arial Black"/>
              </a:defRPr>
            </a:lvl1pPr>
          </a:lstStyle>
          <a:p>
            <a:pPr marL="38104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4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0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266" y="602119"/>
            <a:ext cx="17341156" cy="218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266" y="3010591"/>
            <a:ext cx="17341156" cy="717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266" y="10482093"/>
            <a:ext cx="4523780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66FE3-226C-4CC3-B3AE-8ED0F6D45524}" type="datetime1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0009" y="10482093"/>
            <a:ext cx="6785670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99642" y="10482093"/>
            <a:ext cx="4523780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4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4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  <p:extLst>
      <p:ext uri="{BB962C8B-B14F-4D97-AF65-F5344CB8AC3E}">
        <p14:creationId xmlns:p14="http://schemas.microsoft.com/office/powerpoint/2010/main" val="206828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hdr="0" ftr="0" dt="0"/>
  <p:txStyles>
    <p:titleStyle>
      <a:lvl1pPr algn="l" defTabSz="1507937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84" indent="-376984" algn="l" defTabSz="1507937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953" indent="-376984" algn="l" defTabSz="1507937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921" indent="-376984" algn="l" defTabSz="1507937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890" indent="-376984" algn="l" defTabSz="1507937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858" indent="-376984" algn="l" defTabSz="1507937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827" indent="-376984" algn="l" defTabSz="1507937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795" indent="-376984" algn="l" defTabSz="1507937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764" indent="-376984" algn="l" defTabSz="1507937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732" indent="-376984" algn="l" defTabSz="1507937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937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69" algn="l" defTabSz="1507937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937" algn="l" defTabSz="1507937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906" algn="l" defTabSz="1507937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874" algn="l" defTabSz="1507937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843" algn="l" defTabSz="1507937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811" algn="l" defTabSz="1507937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780" algn="l" defTabSz="1507937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748" algn="l" defTabSz="1507937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518128"/>
            <a:ext cx="20105688" cy="10795"/>
          </a:xfrm>
          <a:custGeom>
            <a:avLst/>
            <a:gdLst/>
            <a:ahLst/>
            <a:cxnLst/>
            <a:rect l="l" t="t" r="r" b="b"/>
            <a:pathLst>
              <a:path w="20104100" h="10795">
                <a:moveTo>
                  <a:pt x="20104099" y="0"/>
                </a:moveTo>
                <a:lnTo>
                  <a:pt x="0" y="0"/>
                </a:lnTo>
                <a:lnTo>
                  <a:pt x="0" y="10470"/>
                </a:lnTo>
                <a:lnTo>
                  <a:pt x="20104099" y="1047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17" name="bg object 17"/>
          <p:cNvSpPr/>
          <p:nvPr/>
        </p:nvSpPr>
        <p:spPr>
          <a:xfrm>
            <a:off x="19326382" y="10529323"/>
            <a:ext cx="779842" cy="779780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779232" y="0"/>
                </a:moveTo>
                <a:lnTo>
                  <a:pt x="0" y="0"/>
                </a:lnTo>
                <a:lnTo>
                  <a:pt x="0" y="779232"/>
                </a:lnTo>
                <a:lnTo>
                  <a:pt x="779232" y="779232"/>
                </a:lnTo>
                <a:lnTo>
                  <a:pt x="7792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18" name="bg object 18"/>
          <p:cNvSpPr/>
          <p:nvPr/>
        </p:nvSpPr>
        <p:spPr>
          <a:xfrm>
            <a:off x="628303" y="10707475"/>
            <a:ext cx="854344" cy="4179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8533" y="702733"/>
            <a:ext cx="17188623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72997" y="3381845"/>
            <a:ext cx="139596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934" y="10517697"/>
            <a:ext cx="6433820" cy="2768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85" y="10517697"/>
            <a:ext cx="4624308" cy="2768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66FE3-226C-4CC3-B3AE-8ED0F6D45524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72900" y="10787876"/>
            <a:ext cx="532787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+mj-lt"/>
                <a:cs typeface="Arial Black"/>
              </a:defRPr>
            </a:lvl1pPr>
          </a:lstStyle>
          <a:p>
            <a:pPr marL="38100">
              <a:spcBef>
                <a:spcPts val="204"/>
              </a:spcBef>
            </a:pPr>
            <a:fld id="{81D60167-4931-47E6-BA6A-407CBD079E47}" type="slidenum">
              <a:rPr lang="pl-PL" spc="-375" smtClean="0"/>
              <a:pPr marL="38100">
                <a:spcBef>
                  <a:spcPts val="204"/>
                </a:spcBef>
              </a:pPr>
              <a:t>‹#›</a:t>
            </a:fld>
            <a:endParaRPr lang="pl-PL" spc="-375" dirty="0"/>
          </a:p>
        </p:txBody>
      </p:sp>
    </p:spTree>
    <p:extLst>
      <p:ext uri="{BB962C8B-B14F-4D97-AF65-F5344CB8AC3E}">
        <p14:creationId xmlns:p14="http://schemas.microsoft.com/office/powerpoint/2010/main" val="138573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"/><Relationship Id="rId3" Type="http://schemas.openxmlformats.org/officeDocument/2006/relationships/image" Target="../media/image17.png"/><Relationship Id="rId7" Type="http://schemas.openxmlformats.org/officeDocument/2006/relationships/image" Target="../media/image53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tif"/><Relationship Id="rId11" Type="http://schemas.openxmlformats.org/officeDocument/2006/relationships/image" Target="../media/image57.png"/><Relationship Id="rId5" Type="http://schemas.openxmlformats.org/officeDocument/2006/relationships/image" Target="../media/image51.tif"/><Relationship Id="rId10" Type="http://schemas.openxmlformats.org/officeDocument/2006/relationships/image" Target="../media/image56.png"/><Relationship Id="rId4" Type="http://schemas.openxmlformats.org/officeDocument/2006/relationships/image" Target="../media/image50.tif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17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1.png"/><Relationship Id="rId10" Type="http://schemas.microsoft.com/office/2007/relationships/hdphoto" Target="../media/hdphoto4.wdp"/><Relationship Id="rId4" Type="http://schemas.openxmlformats.org/officeDocument/2006/relationships/image" Target="../media/image80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dariusz.mazurkiewicz@blik.com" TargetMode="Externa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0529708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9326392" y="10529708"/>
            <a:ext cx="779842" cy="261631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0" y="779232"/>
                </a:moveTo>
                <a:lnTo>
                  <a:pt x="779232" y="779232"/>
                </a:lnTo>
                <a:lnTo>
                  <a:pt x="779232" y="0"/>
                </a:lnTo>
                <a:lnTo>
                  <a:pt x="0" y="0"/>
                </a:lnTo>
                <a:lnTo>
                  <a:pt x="0" y="779232"/>
                </a:lnTo>
                <a:close/>
              </a:path>
            </a:pathLst>
          </a:custGeom>
        </p:spPr>
        <p:txBody>
          <a:bodyPr wrap="square" lIns="0" tIns="0" rIns="0" bIns="0">
            <a:spAutoFit/>
          </a:bodyPr>
          <a:lstStyle/>
          <a:p>
            <a:pPr algn="ctr"/>
            <a:endParaRPr sz="17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C9D31C3-29CF-4ACA-9312-049E7D4C6A63}"/>
              </a:ext>
            </a:extLst>
          </p:cNvPr>
          <p:cNvGrpSpPr/>
          <p:nvPr/>
        </p:nvGrpSpPr>
        <p:grpSpPr>
          <a:xfrm>
            <a:off x="10052022" y="3449775"/>
            <a:ext cx="10053666" cy="4409083"/>
            <a:chOff x="10051649" y="3449947"/>
            <a:chExt cx="10052872" cy="4408735"/>
          </a:xfrm>
          <a:gradFill>
            <a:gsLst>
              <a:gs pos="0">
                <a:srgbClr val="E52F12"/>
              </a:gs>
              <a:gs pos="100000">
                <a:srgbClr val="E94F96"/>
              </a:gs>
            </a:gsLst>
            <a:lin ang="2700000" scaled="0"/>
          </a:gradFill>
        </p:grpSpPr>
        <p:sp>
          <p:nvSpPr>
            <p:cNvPr id="7" name="object 7"/>
            <p:cNvSpPr/>
            <p:nvPr/>
          </p:nvSpPr>
          <p:spPr>
            <a:xfrm>
              <a:off x="10051649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11998770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13963181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303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857424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014264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3961386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925798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7872919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9820041" y="5409148"/>
              <a:ext cx="284480" cy="497205"/>
            </a:xfrm>
            <a:custGeom>
              <a:avLst/>
              <a:gdLst/>
              <a:ahLst/>
              <a:cxnLst/>
              <a:rect l="l" t="t" r="r" b="b"/>
              <a:pathLst>
                <a:path w="284480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84057" y="493946"/>
                  </a:lnTo>
                  <a:lnTo>
                    <a:pt x="284057" y="3181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937246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884368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48780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9795901" y="7361477"/>
              <a:ext cx="308610" cy="497205"/>
            </a:xfrm>
            <a:custGeom>
              <a:avLst/>
              <a:gdLst/>
              <a:ahLst/>
              <a:cxnLst/>
              <a:rect l="l" t="t" r="r" b="b"/>
              <a:pathLst>
                <a:path w="308609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08197" y="489019"/>
                  </a:lnTo>
                  <a:lnTo>
                    <a:pt x="308197" y="8109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7" name="Obraz 6" descr="Obraz zawierający tekst, clipart&#10;&#10;Opis wygenerowany automatycznie">
            <a:extLst>
              <a:ext uri="{FF2B5EF4-FFF2-40B4-BE49-F238E27FC236}">
                <a16:creationId xmlns:a16="http://schemas.microsoft.com/office/drawing/2014/main" id="{B68469DE-7099-2273-C46D-E9B8FEF8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54" y="1130242"/>
            <a:ext cx="1979282" cy="973933"/>
          </a:xfrm>
          <a:prstGeom prst="rect">
            <a:avLst/>
          </a:prstGeom>
        </p:spPr>
      </p:pic>
      <p:sp>
        <p:nvSpPr>
          <p:cNvPr id="32" name="object 2">
            <a:extLst>
              <a:ext uri="{FF2B5EF4-FFF2-40B4-BE49-F238E27FC236}">
                <a16:creationId xmlns:a16="http://schemas.microsoft.com/office/drawing/2014/main" id="{89BC24C7-16D4-8B93-2AE6-9493F54FAAF1}"/>
              </a:ext>
            </a:extLst>
          </p:cNvPr>
          <p:cNvSpPr txBox="1"/>
          <p:nvPr/>
        </p:nvSpPr>
        <p:spPr>
          <a:xfrm>
            <a:off x="1560554" y="3449773"/>
            <a:ext cx="7272994" cy="4409083"/>
          </a:xfrm>
          <a:prstGeom prst="rect">
            <a:avLst/>
          </a:prstGeom>
        </p:spPr>
        <p:txBody>
          <a:bodyPr vert="horz" wrap="square" lIns="0" tIns="11431" rIns="0" bIns="0" rtlCol="0" anchor="ctr">
            <a:noAutofit/>
          </a:bodyPr>
          <a:lstStyle/>
          <a:p>
            <a:pPr marL="12701" marR="5081">
              <a:lnSpc>
                <a:spcPct val="100400"/>
              </a:lnSpc>
              <a:spcBef>
                <a:spcPts val="90"/>
              </a:spcBef>
            </a:pPr>
            <a:r>
              <a:rPr lang="en-US" sz="5751" b="1" spc="3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Revolution in online payments. </a:t>
            </a:r>
            <a:endParaRPr lang="pl-PL" sz="5751" b="1" spc="33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1" marR="5081">
              <a:lnSpc>
                <a:spcPct val="100400"/>
              </a:lnSpc>
              <a:spcBef>
                <a:spcPts val="90"/>
              </a:spcBef>
            </a:pPr>
            <a:r>
              <a:rPr lang="en-US" sz="5751" b="1" spc="3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BLIK success story</a:t>
            </a:r>
            <a:endParaRPr lang="en-GB" sz="5751" b="1" spc="33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E483B58B-9CB3-6E7C-696E-C5761745F88E}"/>
              </a:ext>
            </a:extLst>
          </p:cNvPr>
          <p:cNvSpPr txBox="1"/>
          <p:nvPr/>
        </p:nvSpPr>
        <p:spPr>
          <a:xfrm>
            <a:off x="1560554" y="8411899"/>
            <a:ext cx="7272994" cy="442464"/>
          </a:xfrm>
          <a:prstGeom prst="rect">
            <a:avLst/>
          </a:prstGeom>
        </p:spPr>
        <p:txBody>
          <a:bodyPr vert="horz" wrap="square" lIns="0" tIns="11431" rIns="0" bIns="0" rtlCol="0">
            <a:spAutoFit/>
          </a:bodyPr>
          <a:lstStyle/>
          <a:p>
            <a:pPr marL="12701" marR="5081">
              <a:lnSpc>
                <a:spcPct val="100400"/>
              </a:lnSpc>
              <a:spcBef>
                <a:spcPts val="90"/>
              </a:spcBef>
            </a:pPr>
            <a:r>
              <a:rPr lang="pl-PL" sz="2800" spc="33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14</a:t>
            </a:r>
            <a:r>
              <a:rPr lang="pl-PL" sz="2000" spc="33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</a:t>
            </a:r>
            <a:r>
              <a:rPr lang="pl-PL" sz="2800" spc="33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pl-PL" sz="2800" spc="33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September</a:t>
            </a:r>
            <a:r>
              <a:rPr lang="en-GB" sz="2800" spc="33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202</a:t>
            </a:r>
            <a:r>
              <a:rPr lang="pl-PL" sz="2800" spc="33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3</a:t>
            </a:r>
            <a:endParaRPr lang="pl-PL" sz="2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489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0279" y="599728"/>
            <a:ext cx="16965131" cy="630992"/>
          </a:xfrm>
          <a:prstGeom prst="rect">
            <a:avLst/>
          </a:prstGeom>
        </p:spPr>
        <p:txBody>
          <a:bodyPr vert="horz" wrap="square" lIns="0" tIns="15241" rIns="0" bIns="0" rtlCol="0">
            <a:spAutoFit/>
          </a:bodyPr>
          <a:lstStyle/>
          <a:p>
            <a:pPr marL="12701" marR="5081" indent="-5876878" algn="ctr">
              <a:spcBef>
                <a:spcPts val="120"/>
              </a:spcBef>
            </a:pPr>
            <a:r>
              <a:rPr lang="pl-PL" sz="4000" dirty="0">
                <a:latin typeface="+mj-lt"/>
              </a:rPr>
              <a:t>BLIK </a:t>
            </a:r>
            <a:r>
              <a:rPr lang="pl-PL" sz="4000" dirty="0" err="1">
                <a:latin typeface="+mj-lt"/>
              </a:rPr>
              <a:t>flow</a:t>
            </a:r>
            <a:r>
              <a:rPr lang="pl-PL" sz="4000" dirty="0">
                <a:latin typeface="+mj-lt"/>
              </a:rPr>
              <a:t> in e-commerce</a:t>
            </a:r>
            <a:endParaRPr sz="4000" dirty="0">
              <a:highlight>
                <a:srgbClr val="FFFF00"/>
              </a:highlight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8964" y="1699636"/>
            <a:ext cx="17488011" cy="10796"/>
          </a:xfrm>
          <a:custGeom>
            <a:avLst/>
            <a:gdLst/>
            <a:ahLst/>
            <a:cxnLst/>
            <a:rect l="l" t="t" r="r" b="b"/>
            <a:pathLst>
              <a:path w="17486630" h="10794">
                <a:moveTo>
                  <a:pt x="17486378" y="0"/>
                </a:moveTo>
                <a:lnTo>
                  <a:pt x="0" y="0"/>
                </a:lnTo>
                <a:lnTo>
                  <a:pt x="0" y="10470"/>
                </a:lnTo>
                <a:lnTo>
                  <a:pt x="17486378" y="10470"/>
                </a:lnTo>
                <a:lnTo>
                  <a:pt x="17486378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B779C459-8A1D-4649-A9EE-C23B2C4995D7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49673BF8-18B1-40E8-9605-8C7F943723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900" y="10752782"/>
            <a:ext cx="286407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10</a:t>
            </a:fld>
            <a:endParaRPr lang="pl-PL" sz="1700" dirty="0">
              <a:latin typeface="+mj-lt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39" name="pole tekstowe 7">
            <a:extLst>
              <a:ext uri="{FF2B5EF4-FFF2-40B4-BE49-F238E27FC236}">
                <a16:creationId xmlns:a16="http://schemas.microsoft.com/office/drawing/2014/main" id="{57F7E48A-A450-C22D-F920-82F4B547C6D2}"/>
              </a:ext>
            </a:extLst>
          </p:cNvPr>
          <p:cNvSpPr txBox="1"/>
          <p:nvPr/>
        </p:nvSpPr>
        <p:spPr>
          <a:xfrm>
            <a:off x="1010788" y="1278115"/>
            <a:ext cx="18014339" cy="43231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Payment </a:t>
            </a:r>
            <a:r>
              <a:rPr lang="pl-PL" sz="2400" dirty="0" err="1">
                <a:solidFill>
                  <a:srgbClr val="808080"/>
                </a:solidFill>
                <a:latin typeface="+mj-lt"/>
                <a:cs typeface="Poppins" pitchFamily="2" charset="0"/>
              </a:rPr>
              <a:t>without</a:t>
            </a:r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 a BLIK </a:t>
            </a:r>
            <a:r>
              <a:rPr lang="pl-PL" sz="2400" dirty="0" err="1">
                <a:solidFill>
                  <a:srgbClr val="808080"/>
                </a:solidFill>
                <a:latin typeface="+mj-lt"/>
                <a:cs typeface="Poppins" pitchFamily="2" charset="0"/>
              </a:rPr>
              <a:t>code</a:t>
            </a:r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 in a </a:t>
            </a:r>
            <a:r>
              <a:rPr lang="pl-PL" sz="2400" dirty="0" err="1">
                <a:solidFill>
                  <a:srgbClr val="808080"/>
                </a:solidFill>
                <a:latin typeface="+mj-lt"/>
                <a:cs typeface="Poppins" pitchFamily="2" charset="0"/>
              </a:rPr>
              <a:t>saved</a:t>
            </a:r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 shop</a:t>
            </a:r>
            <a:endParaRPr lang="en-GB" sz="2400" dirty="0">
              <a:solidFill>
                <a:srgbClr val="808080"/>
              </a:solidFill>
              <a:latin typeface="+mj-lt"/>
              <a:cs typeface="Poppins" pitchFamily="2" charset="0"/>
            </a:endParaRPr>
          </a:p>
        </p:txBody>
      </p:sp>
      <p:pic>
        <p:nvPicPr>
          <p:cNvPr id="6" name="blik_2022_one click">
            <a:hlinkClick r:id="" action="ppaction://media"/>
            <a:extLst>
              <a:ext uri="{FF2B5EF4-FFF2-40B4-BE49-F238E27FC236}">
                <a16:creationId xmlns:a16="http://schemas.microsoft.com/office/drawing/2014/main" id="{8C2A89B6-B4EA-E4D3-A7B6-5896C3BEF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6716" y="1882478"/>
            <a:ext cx="14098113" cy="793018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47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0523747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/>
          <p:nvPr/>
        </p:nvSpPr>
        <p:spPr>
          <a:xfrm>
            <a:off x="0" y="10523747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9326392" y="10529708"/>
            <a:ext cx="779842" cy="261631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0" y="779232"/>
                </a:moveTo>
                <a:lnTo>
                  <a:pt x="779232" y="779232"/>
                </a:lnTo>
                <a:lnTo>
                  <a:pt x="779232" y="0"/>
                </a:lnTo>
                <a:lnTo>
                  <a:pt x="0" y="0"/>
                </a:lnTo>
                <a:lnTo>
                  <a:pt x="0" y="779232"/>
                </a:lnTo>
                <a:close/>
              </a:path>
            </a:pathLst>
          </a:custGeom>
        </p:spPr>
        <p:txBody>
          <a:bodyPr wrap="square" lIns="0" tIns="0" rIns="0" bIns="0">
            <a:spAutoFit/>
          </a:bodyPr>
          <a:lstStyle/>
          <a:p>
            <a:pPr algn="ctr"/>
            <a:endParaRPr sz="1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304" y="10707874"/>
            <a:ext cx="854344" cy="417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C9D31C3-29CF-4ACA-9312-049E7D4C6A63}"/>
              </a:ext>
            </a:extLst>
          </p:cNvPr>
          <p:cNvGrpSpPr/>
          <p:nvPr/>
        </p:nvGrpSpPr>
        <p:grpSpPr>
          <a:xfrm>
            <a:off x="10052443" y="3449775"/>
            <a:ext cx="10053666" cy="4409083"/>
            <a:chOff x="10051649" y="3449947"/>
            <a:chExt cx="10052872" cy="4408735"/>
          </a:xfrm>
        </p:grpSpPr>
        <p:sp>
          <p:nvSpPr>
            <p:cNvPr id="7" name="object 7"/>
            <p:cNvSpPr/>
            <p:nvPr/>
          </p:nvSpPr>
          <p:spPr>
            <a:xfrm>
              <a:off x="10051649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11998770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13963181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303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857424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014264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3961386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925798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7872919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9820041" y="5409148"/>
              <a:ext cx="284480" cy="497205"/>
            </a:xfrm>
            <a:custGeom>
              <a:avLst/>
              <a:gdLst/>
              <a:ahLst/>
              <a:cxnLst/>
              <a:rect l="l" t="t" r="r" b="b"/>
              <a:pathLst>
                <a:path w="284480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84057" y="493946"/>
                  </a:lnTo>
                  <a:lnTo>
                    <a:pt x="284057" y="3181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937246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884368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48780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9795901" y="7361477"/>
              <a:ext cx="308610" cy="497205"/>
            </a:xfrm>
            <a:custGeom>
              <a:avLst/>
              <a:gdLst/>
              <a:ahLst/>
              <a:cxnLst/>
              <a:rect l="l" t="t" r="r" b="b"/>
              <a:pathLst>
                <a:path w="308609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08197" y="489019"/>
                  </a:lnTo>
                  <a:lnTo>
                    <a:pt x="308197" y="8109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Symbol zastępczy numeru slajdu 21">
            <a:extLst>
              <a:ext uri="{FF2B5EF4-FFF2-40B4-BE49-F238E27FC236}">
                <a16:creationId xmlns:a16="http://schemas.microsoft.com/office/drawing/2014/main" id="{F124942E-3610-40FF-A39C-13DC4A8BFF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4380" y="10760478"/>
            <a:ext cx="283866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11</a:t>
            </a:fld>
            <a:endParaRPr lang="pl-PL" sz="1700" dirty="0">
              <a:latin typeface="+mj-lt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9A9CC7A5-85C0-4EBB-871F-3AF2B1B19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6" name="object 21">
            <a:extLst>
              <a:ext uri="{FF2B5EF4-FFF2-40B4-BE49-F238E27FC236}">
                <a16:creationId xmlns:a16="http://schemas.microsoft.com/office/drawing/2014/main" id="{FE86E942-3F60-4C03-8C98-E9B2ADD18E3F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869F36B8-4CD6-3A6B-3665-1CC0EB5F7C9C}"/>
              </a:ext>
            </a:extLst>
          </p:cNvPr>
          <p:cNvSpPr txBox="1"/>
          <p:nvPr/>
        </p:nvSpPr>
        <p:spPr>
          <a:xfrm>
            <a:off x="1560553" y="3447883"/>
            <a:ext cx="8491890" cy="4410971"/>
          </a:xfrm>
          <a:prstGeom prst="rect">
            <a:avLst/>
          </a:prstGeom>
        </p:spPr>
        <p:txBody>
          <a:bodyPr vert="horz" wrap="square" lIns="0" tIns="11431" rIns="0" bIns="0" rtlCol="0" anchor="ctr">
            <a:noAutofit/>
          </a:bodyPr>
          <a:lstStyle/>
          <a:p>
            <a:pPr marL="12701" marR="5081">
              <a:lnSpc>
                <a:spcPct val="100400"/>
              </a:lnSpc>
              <a:spcBef>
                <a:spcPts val="90"/>
              </a:spcBef>
            </a:pPr>
            <a:r>
              <a:rPr lang="en-GB" sz="5751" b="1" spc="3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Our success story</a:t>
            </a:r>
          </a:p>
        </p:txBody>
      </p:sp>
    </p:spTree>
    <p:extLst>
      <p:ext uri="{BB962C8B-B14F-4D97-AF65-F5344CB8AC3E}">
        <p14:creationId xmlns:p14="http://schemas.microsoft.com/office/powerpoint/2010/main" val="2925237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7C1C846A-1B28-D046-8AE1-2EE424DDA220}"/>
              </a:ext>
            </a:extLst>
          </p:cNvPr>
          <p:cNvCxnSpPr>
            <a:cxnSpLocks/>
          </p:cNvCxnSpPr>
          <p:nvPr/>
        </p:nvCxnSpPr>
        <p:spPr>
          <a:xfrm flipH="1">
            <a:off x="2" y="10523101"/>
            <a:ext cx="19319020" cy="0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20">
            <a:extLst>
              <a:ext uri="{FF2B5EF4-FFF2-40B4-BE49-F238E27FC236}">
                <a16:creationId xmlns:a16="http://schemas.microsoft.com/office/drawing/2014/main" id="{6A844E86-98B9-42B5-9D85-4DACE19AB189}"/>
              </a:ext>
            </a:extLst>
          </p:cNvPr>
          <p:cNvSpPr txBox="1">
            <a:spLocks/>
          </p:cNvSpPr>
          <p:nvPr/>
        </p:nvSpPr>
        <p:spPr>
          <a:xfrm>
            <a:off x="19574157" y="10752783"/>
            <a:ext cx="283866" cy="303311"/>
          </a:xfrm>
          <a:prstGeom prst="rect">
            <a:avLst/>
          </a:prstGeom>
        </p:spPr>
        <p:txBody>
          <a:bodyPr vert="horz" wrap="square" lIns="0" tIns="26036" rIns="0" b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4">
              <a:spcBef>
                <a:spcPts val="204"/>
              </a:spcBef>
            </a:pPr>
            <a:r>
              <a:rPr lang="en-GB" spc="-325">
                <a:latin typeface="Poppins"/>
              </a:rPr>
              <a:t>5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132B459-5EFD-40EA-B27E-EFD7AE66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578596" y="10779072"/>
            <a:ext cx="283866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39A6C29F-0E3E-7B45-A1BF-F026B7CD4DE6}" type="slidenum">
              <a:rPr lang="en-GB" smtClean="0"/>
              <a:pPr algn="ctr"/>
              <a:t>12</a:t>
            </a:fld>
            <a:endParaRPr lang="en-GB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715F2B10-8F11-47BF-B2DD-CA46994B3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1" name="object 21">
            <a:extLst>
              <a:ext uri="{FF2B5EF4-FFF2-40B4-BE49-F238E27FC236}">
                <a16:creationId xmlns:a16="http://schemas.microsoft.com/office/drawing/2014/main" id="{57F08EE1-48AD-4451-B86E-C728F160A5CE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en-GB" sz="140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24" name="Tytuł 3">
            <a:extLst>
              <a:ext uri="{FF2B5EF4-FFF2-40B4-BE49-F238E27FC236}">
                <a16:creationId xmlns:a16="http://schemas.microsoft.com/office/drawing/2014/main" id="{7C3DD124-5B57-4043-83F0-5569F728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39" y="8452047"/>
            <a:ext cx="6999414" cy="1524398"/>
          </a:xfrm>
        </p:spPr>
        <p:txBody>
          <a:bodyPr anchor="ctr">
            <a:noAutofit/>
          </a:bodyPr>
          <a:lstStyle/>
          <a:p>
            <a:pPr algn="ctr"/>
            <a:r>
              <a:rPr lang="en-GB" sz="4200" dirty="0">
                <a:solidFill>
                  <a:srgbClr val="E52F08"/>
                </a:solidFill>
                <a:latin typeface="+mj-lt"/>
                <a:cs typeface="Poppins" pitchFamily="2" charset="0"/>
              </a:rPr>
              <a:t>1</a:t>
            </a:r>
            <a:r>
              <a:rPr lang="pl-PL" sz="4200" dirty="0">
                <a:solidFill>
                  <a:srgbClr val="E52F08"/>
                </a:solidFill>
                <a:latin typeface="+mj-lt"/>
                <a:cs typeface="Poppins" pitchFamily="2" charset="0"/>
              </a:rPr>
              <a:t>4,1</a:t>
            </a:r>
            <a:r>
              <a:rPr lang="en-GB" sz="4200" dirty="0">
                <a:solidFill>
                  <a:srgbClr val="E52F08"/>
                </a:solidFill>
                <a:latin typeface="+mj-lt"/>
                <a:cs typeface="Poppins" pitchFamily="2" charset="0"/>
              </a:rPr>
              <a:t> million</a:t>
            </a:r>
            <a:br>
              <a:rPr lang="en-GB" sz="5401" dirty="0">
                <a:solidFill>
                  <a:srgbClr val="E52F08"/>
                </a:solidFill>
                <a:latin typeface="+mj-lt"/>
                <a:cs typeface="Poppins" pitchFamily="2" charset="0"/>
              </a:rPr>
            </a:br>
            <a:r>
              <a:rPr lang="en-GB" sz="2200" b="0" dirty="0">
                <a:solidFill>
                  <a:srgbClr val="E52F08"/>
                </a:solidFill>
                <a:latin typeface="+mj-lt"/>
                <a:cs typeface="Poppins" pitchFamily="2" charset="0"/>
              </a:rPr>
              <a:t>active BLIK users</a:t>
            </a:r>
            <a:br>
              <a:rPr lang="en-GB" sz="1400" dirty="0">
                <a:solidFill>
                  <a:srgbClr val="808080"/>
                </a:solidFill>
                <a:latin typeface="+mj-lt"/>
                <a:cs typeface="Poppins" pitchFamily="2" charset="0"/>
              </a:rPr>
            </a:br>
            <a:endParaRPr lang="en-GB" sz="1600" dirty="0">
              <a:latin typeface="+mj-lt"/>
              <a:cs typeface="Poppins" pitchFamily="2" charset="0"/>
            </a:endParaRP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E19EEEEF-D8B6-475F-98C7-6136068B01C1}"/>
              </a:ext>
            </a:extLst>
          </p:cNvPr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0" y="157063"/>
                </a:moveTo>
                <a:lnTo>
                  <a:pt x="2402492" y="157063"/>
                </a:lnTo>
                <a:lnTo>
                  <a:pt x="2402492" y="0"/>
                </a:lnTo>
                <a:lnTo>
                  <a:pt x="0" y="0"/>
                </a:lnTo>
                <a:lnTo>
                  <a:pt x="0" y="157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lang="en-GB"/>
          </a:p>
        </p:txBody>
      </p:sp>
      <p:pic>
        <p:nvPicPr>
          <p:cNvPr id="16" name="Picture Placeholder 5" descr="Picture Placeholder 5">
            <a:extLst>
              <a:ext uri="{FF2B5EF4-FFF2-40B4-BE49-F238E27FC236}">
                <a16:creationId xmlns:a16="http://schemas.microsoft.com/office/drawing/2014/main" id="{F242AE8E-B545-4674-9C61-D3E9459D74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22" y="3017425"/>
            <a:ext cx="1902362" cy="190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9" y="0"/>
                </a:moveTo>
                <a:cubicBezTo>
                  <a:pt x="554" y="0"/>
                  <a:pt x="0" y="554"/>
                  <a:pt x="0" y="1239"/>
                </a:cubicBezTo>
                <a:lnTo>
                  <a:pt x="0" y="20361"/>
                </a:lnTo>
                <a:cubicBezTo>
                  <a:pt x="0" y="21046"/>
                  <a:pt x="554" y="21600"/>
                  <a:pt x="1239" y="21600"/>
                </a:cubicBezTo>
                <a:lnTo>
                  <a:pt x="20361" y="21600"/>
                </a:lnTo>
                <a:cubicBezTo>
                  <a:pt x="21046" y="21600"/>
                  <a:pt x="21600" y="21046"/>
                  <a:pt x="21600" y="20361"/>
                </a:cubicBezTo>
                <a:lnTo>
                  <a:pt x="21600" y="1239"/>
                </a:lnTo>
                <a:cubicBezTo>
                  <a:pt x="21600" y="554"/>
                  <a:pt x="21046" y="0"/>
                  <a:pt x="20361" y="0"/>
                </a:cubicBezTo>
                <a:lnTo>
                  <a:pt x="1239" y="0"/>
                </a:lnTo>
                <a:close/>
              </a:path>
            </a:pathLst>
          </a:custGeom>
        </p:spPr>
      </p:pic>
      <p:pic>
        <p:nvPicPr>
          <p:cNvPr id="17" name="Picture Placeholder 7" descr="Picture Placeholder 7">
            <a:extLst>
              <a:ext uri="{FF2B5EF4-FFF2-40B4-BE49-F238E27FC236}">
                <a16:creationId xmlns:a16="http://schemas.microsoft.com/office/drawing/2014/main" id="{C9BB4E63-E9DE-4A93-837B-CAC31AB983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42593" y="5194509"/>
            <a:ext cx="1054887" cy="1054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0" y="0"/>
                </a:moveTo>
                <a:cubicBezTo>
                  <a:pt x="555" y="0"/>
                  <a:pt x="0" y="555"/>
                  <a:pt x="0" y="1240"/>
                </a:cubicBezTo>
                <a:lnTo>
                  <a:pt x="0" y="20360"/>
                </a:lnTo>
                <a:cubicBezTo>
                  <a:pt x="0" y="21045"/>
                  <a:pt x="555" y="21600"/>
                  <a:pt x="1240" y="21600"/>
                </a:cubicBezTo>
                <a:lnTo>
                  <a:pt x="20360" y="21600"/>
                </a:lnTo>
                <a:cubicBezTo>
                  <a:pt x="21045" y="21600"/>
                  <a:pt x="21600" y="21045"/>
                  <a:pt x="21600" y="20360"/>
                </a:cubicBezTo>
                <a:lnTo>
                  <a:pt x="21600" y="1240"/>
                </a:lnTo>
                <a:cubicBezTo>
                  <a:pt x="21600" y="555"/>
                  <a:pt x="21045" y="0"/>
                  <a:pt x="20360" y="0"/>
                </a:cubicBezTo>
                <a:lnTo>
                  <a:pt x="1240" y="0"/>
                </a:lnTo>
                <a:close/>
              </a:path>
            </a:pathLst>
          </a:custGeom>
        </p:spPr>
      </p:pic>
      <p:pic>
        <p:nvPicPr>
          <p:cNvPr id="18" name="Picture Placeholder 9" descr="Picture Placeholder 9">
            <a:extLst>
              <a:ext uri="{FF2B5EF4-FFF2-40B4-BE49-F238E27FC236}">
                <a16:creationId xmlns:a16="http://schemas.microsoft.com/office/drawing/2014/main" id="{3B57EDFB-79C2-403C-BA5C-6F6F8E28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3384" y="6875663"/>
            <a:ext cx="1347455" cy="1347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1" y="0"/>
                </a:moveTo>
                <a:cubicBezTo>
                  <a:pt x="556" y="0"/>
                  <a:pt x="0" y="556"/>
                  <a:pt x="0" y="1241"/>
                </a:cubicBezTo>
                <a:lnTo>
                  <a:pt x="0" y="20359"/>
                </a:lnTo>
                <a:cubicBezTo>
                  <a:pt x="0" y="21044"/>
                  <a:pt x="556" y="21600"/>
                  <a:pt x="1241" y="21600"/>
                </a:cubicBezTo>
                <a:lnTo>
                  <a:pt x="20359" y="21600"/>
                </a:lnTo>
                <a:cubicBezTo>
                  <a:pt x="21044" y="21600"/>
                  <a:pt x="21600" y="21044"/>
                  <a:pt x="21600" y="20359"/>
                </a:cubicBezTo>
                <a:lnTo>
                  <a:pt x="21600" y="1241"/>
                </a:lnTo>
                <a:cubicBezTo>
                  <a:pt x="21600" y="556"/>
                  <a:pt x="21044" y="0"/>
                  <a:pt x="20359" y="0"/>
                </a:cubicBezTo>
                <a:lnTo>
                  <a:pt x="1241" y="0"/>
                </a:lnTo>
                <a:close/>
              </a:path>
            </a:pathLst>
          </a:custGeom>
        </p:spPr>
      </p:pic>
      <p:pic>
        <p:nvPicPr>
          <p:cNvPr id="23" name="Picture Placeholder 25" descr="Picture Placeholder 25">
            <a:extLst>
              <a:ext uri="{FF2B5EF4-FFF2-40B4-BE49-F238E27FC236}">
                <a16:creationId xmlns:a16="http://schemas.microsoft.com/office/drawing/2014/main" id="{90B6ED80-4DF9-474E-88D9-40E77B9813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" b="2"/>
          <a:stretch>
            <a:fillRect/>
          </a:stretch>
        </p:blipFill>
        <p:spPr>
          <a:xfrm>
            <a:off x="16888158" y="5326559"/>
            <a:ext cx="1388777" cy="1388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1" y="0"/>
                </a:moveTo>
                <a:cubicBezTo>
                  <a:pt x="556" y="0"/>
                  <a:pt x="0" y="556"/>
                  <a:pt x="0" y="1241"/>
                </a:cubicBezTo>
                <a:lnTo>
                  <a:pt x="0" y="20359"/>
                </a:lnTo>
                <a:cubicBezTo>
                  <a:pt x="0" y="21044"/>
                  <a:pt x="556" y="21600"/>
                  <a:pt x="1241" y="21600"/>
                </a:cubicBezTo>
                <a:lnTo>
                  <a:pt x="20359" y="21600"/>
                </a:lnTo>
                <a:cubicBezTo>
                  <a:pt x="21044" y="21600"/>
                  <a:pt x="21600" y="21044"/>
                  <a:pt x="21600" y="20359"/>
                </a:cubicBezTo>
                <a:lnTo>
                  <a:pt x="21600" y="1241"/>
                </a:lnTo>
                <a:cubicBezTo>
                  <a:pt x="21600" y="556"/>
                  <a:pt x="21044" y="0"/>
                  <a:pt x="20359" y="0"/>
                </a:cubicBezTo>
                <a:lnTo>
                  <a:pt x="1241" y="0"/>
                </a:lnTo>
                <a:close/>
              </a:path>
            </a:pathLst>
          </a:custGeom>
        </p:spPr>
      </p:pic>
      <p:pic>
        <p:nvPicPr>
          <p:cNvPr id="29" name="Picture Placeholder 27" descr="Picture Placeholder 27">
            <a:extLst>
              <a:ext uri="{FF2B5EF4-FFF2-40B4-BE49-F238E27FC236}">
                <a16:creationId xmlns:a16="http://schemas.microsoft.com/office/drawing/2014/main" id="{36059C30-B030-4CFF-A14D-38F46589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1" b="11"/>
          <a:stretch>
            <a:fillRect/>
          </a:stretch>
        </p:blipFill>
        <p:spPr>
          <a:xfrm>
            <a:off x="16544437" y="1792006"/>
            <a:ext cx="1732498" cy="1732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2" y="0"/>
                </a:moveTo>
                <a:cubicBezTo>
                  <a:pt x="557" y="0"/>
                  <a:pt x="0" y="557"/>
                  <a:pt x="0" y="1242"/>
                </a:cubicBezTo>
                <a:lnTo>
                  <a:pt x="0" y="20363"/>
                </a:lnTo>
                <a:cubicBezTo>
                  <a:pt x="0" y="21048"/>
                  <a:pt x="557" y="21600"/>
                  <a:pt x="1242" y="21600"/>
                </a:cubicBezTo>
                <a:lnTo>
                  <a:pt x="20363" y="21600"/>
                </a:lnTo>
                <a:cubicBezTo>
                  <a:pt x="21048" y="21600"/>
                  <a:pt x="21600" y="21048"/>
                  <a:pt x="21600" y="20363"/>
                </a:cubicBezTo>
                <a:lnTo>
                  <a:pt x="21600" y="1242"/>
                </a:lnTo>
                <a:cubicBezTo>
                  <a:pt x="21600" y="557"/>
                  <a:pt x="21048" y="0"/>
                  <a:pt x="20363" y="0"/>
                </a:cubicBezTo>
                <a:lnTo>
                  <a:pt x="1242" y="0"/>
                </a:lnTo>
                <a:close/>
              </a:path>
            </a:pathLst>
          </a:custGeom>
          <a:ln>
            <a:solidFill>
              <a:srgbClr val="D6D6D6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D4C8DA-A4D2-4F08-A1F1-A06B433A9BED}"/>
              </a:ext>
            </a:extLst>
          </p:cNvPr>
          <p:cNvSpPr/>
          <p:nvPr/>
        </p:nvSpPr>
        <p:spPr>
          <a:xfrm>
            <a:off x="14362069" y="3740760"/>
            <a:ext cx="1245699" cy="1245699"/>
          </a:xfrm>
          <a:prstGeom prst="roundRect">
            <a:avLst>
              <a:gd name="adj" fmla="val 6657"/>
            </a:avLst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FB65E40-415C-477B-9F19-C6D79DAA66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21" y="4397942"/>
            <a:ext cx="743485" cy="74452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9F9B9E07-B356-44BC-BD10-54DA41FC52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192" y="6299282"/>
            <a:ext cx="743485" cy="744523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C9AB1898-CB18-4ADC-A1D6-10B03BD109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844" y="3060942"/>
            <a:ext cx="743485" cy="744523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2785ED48-66FF-4F44-9134-13F02A7D76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06" y="7907244"/>
            <a:ext cx="630866" cy="631747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C4DF19C0-FA21-41FF-AB14-B207974EAA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023" y="4593752"/>
            <a:ext cx="630866" cy="631747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E44AFDCC-4017-4C52-AAED-28AB320142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09" y="5882904"/>
            <a:ext cx="630866" cy="631747"/>
          </a:xfrm>
          <a:prstGeom prst="rect">
            <a:avLst/>
          </a:prstGeom>
        </p:spPr>
      </p:pic>
      <p:sp>
        <p:nvSpPr>
          <p:cNvPr id="35" name="Tytuł 3">
            <a:extLst>
              <a:ext uri="{FF2B5EF4-FFF2-40B4-BE49-F238E27FC236}">
                <a16:creationId xmlns:a16="http://schemas.microsoft.com/office/drawing/2014/main" id="{7E3740AB-8C0E-4E05-B392-7BDF50C35CFA}"/>
              </a:ext>
            </a:extLst>
          </p:cNvPr>
          <p:cNvSpPr txBox="1">
            <a:spLocks/>
          </p:cNvSpPr>
          <p:nvPr/>
        </p:nvSpPr>
        <p:spPr>
          <a:xfrm>
            <a:off x="6553139" y="4046746"/>
            <a:ext cx="6999414" cy="152439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41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200" kern="0" dirty="0">
                <a:latin typeface="+mj-lt"/>
                <a:cs typeface="Poppins" pitchFamily="2" charset="0"/>
              </a:rPr>
              <a:t>21</a:t>
            </a:r>
            <a:r>
              <a:rPr lang="pl-PL" sz="4200" kern="0" dirty="0">
                <a:latin typeface="+mj-lt"/>
                <a:cs typeface="Poppins" pitchFamily="2" charset="0"/>
              </a:rPr>
              <a:t>,3</a:t>
            </a:r>
            <a:r>
              <a:rPr lang="en-GB" sz="4200" kern="0" dirty="0">
                <a:latin typeface="+mj-lt"/>
                <a:cs typeface="Poppins" pitchFamily="2" charset="0"/>
              </a:rPr>
              <a:t> million</a:t>
            </a:r>
            <a:br>
              <a:rPr lang="en-GB" sz="5401" kern="0" dirty="0">
                <a:latin typeface="+mj-lt"/>
                <a:cs typeface="Poppins" pitchFamily="2" charset="0"/>
              </a:rPr>
            </a:br>
            <a:r>
              <a:rPr lang="en-GB" sz="2200" b="0" kern="0" dirty="0">
                <a:solidFill>
                  <a:srgbClr val="808080"/>
                </a:solidFill>
                <a:latin typeface="+mj-lt"/>
                <a:cs typeface="Poppins" pitchFamily="2" charset="0"/>
              </a:rPr>
              <a:t>active users of online banking </a:t>
            </a:r>
            <a:br>
              <a:rPr lang="en-GB" sz="1400" b="0" kern="0" dirty="0">
                <a:solidFill>
                  <a:srgbClr val="808080"/>
                </a:solidFill>
                <a:latin typeface="+mj-lt"/>
                <a:cs typeface="Poppins" pitchFamily="2" charset="0"/>
              </a:rPr>
            </a:br>
            <a:endParaRPr lang="en-GB" sz="1600" b="0" kern="0" dirty="0">
              <a:latin typeface="+mj-lt"/>
              <a:cs typeface="Poppins" pitchFamily="2" charset="0"/>
            </a:endParaRPr>
          </a:p>
        </p:txBody>
      </p:sp>
      <p:sp>
        <p:nvSpPr>
          <p:cNvPr id="36" name="Tytuł 3">
            <a:extLst>
              <a:ext uri="{FF2B5EF4-FFF2-40B4-BE49-F238E27FC236}">
                <a16:creationId xmlns:a16="http://schemas.microsoft.com/office/drawing/2014/main" id="{3406A768-B8E8-422D-84DF-287B2B3911F5}"/>
              </a:ext>
            </a:extLst>
          </p:cNvPr>
          <p:cNvSpPr txBox="1">
            <a:spLocks/>
          </p:cNvSpPr>
          <p:nvPr/>
        </p:nvSpPr>
        <p:spPr>
          <a:xfrm>
            <a:off x="6553139" y="6249396"/>
            <a:ext cx="6999414" cy="152439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41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200" kern="0" dirty="0">
                <a:latin typeface="+mj-lt"/>
                <a:cs typeface="Poppins" pitchFamily="2" charset="0"/>
              </a:rPr>
              <a:t>23,5 m</a:t>
            </a:r>
            <a:r>
              <a:rPr lang="pl-PL" sz="4200" kern="0" dirty="0" err="1">
                <a:latin typeface="+mj-lt"/>
                <a:cs typeface="Poppins" pitchFamily="2" charset="0"/>
              </a:rPr>
              <a:t>illion</a:t>
            </a:r>
            <a:br>
              <a:rPr lang="en-GB" sz="5401" kern="0" dirty="0">
                <a:latin typeface="+mj-lt"/>
                <a:cs typeface="Poppins" pitchFamily="2" charset="0"/>
              </a:rPr>
            </a:br>
            <a:r>
              <a:rPr lang="en-GB" sz="2200" b="0" kern="0" dirty="0">
                <a:solidFill>
                  <a:srgbClr val="808080"/>
                </a:solidFill>
                <a:latin typeface="+mj-lt"/>
                <a:cs typeface="Poppins" pitchFamily="2" charset="0"/>
              </a:rPr>
              <a:t>active users of mobile banking </a:t>
            </a:r>
            <a:br>
              <a:rPr lang="en-GB" sz="1400" b="0" kern="0" dirty="0">
                <a:solidFill>
                  <a:srgbClr val="808080"/>
                </a:solidFill>
                <a:latin typeface="+mj-lt"/>
                <a:cs typeface="Poppins" pitchFamily="2" charset="0"/>
              </a:rPr>
            </a:br>
            <a:endParaRPr lang="en-GB" sz="1600" b="0" kern="0" dirty="0">
              <a:latin typeface="+mj-lt"/>
              <a:cs typeface="Poppins" pitchFamily="2" charset="0"/>
            </a:endParaRP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2D2EC661-E477-4F28-9F74-B6CACA895EF4}"/>
              </a:ext>
            </a:extLst>
          </p:cNvPr>
          <p:cNvSpPr/>
          <p:nvPr/>
        </p:nvSpPr>
        <p:spPr>
          <a:xfrm rot="10800000">
            <a:off x="9676993" y="7858894"/>
            <a:ext cx="751711" cy="589116"/>
          </a:xfrm>
          <a:prstGeom prst="triangle">
            <a:avLst/>
          </a:prstGeom>
          <a:solidFill>
            <a:srgbClr val="E52F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682E9B63-057C-4D98-9643-07BFBCFA0633}"/>
              </a:ext>
            </a:extLst>
          </p:cNvPr>
          <p:cNvSpPr/>
          <p:nvPr/>
        </p:nvSpPr>
        <p:spPr>
          <a:xfrm rot="10800000">
            <a:off x="9676992" y="5630921"/>
            <a:ext cx="751711" cy="589116"/>
          </a:xfrm>
          <a:prstGeom prst="triangle">
            <a:avLst/>
          </a:prstGeom>
          <a:solidFill>
            <a:srgbClr val="E52F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ytuł 3">
            <a:extLst>
              <a:ext uri="{FF2B5EF4-FFF2-40B4-BE49-F238E27FC236}">
                <a16:creationId xmlns:a16="http://schemas.microsoft.com/office/drawing/2014/main" id="{9C1F8577-DA32-A62B-301E-4F2CD5853030}"/>
              </a:ext>
            </a:extLst>
          </p:cNvPr>
          <p:cNvSpPr txBox="1">
            <a:spLocks/>
          </p:cNvSpPr>
          <p:nvPr/>
        </p:nvSpPr>
        <p:spPr>
          <a:xfrm>
            <a:off x="6553139" y="1844096"/>
            <a:ext cx="6999414" cy="152439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sz="41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200" kern="0" dirty="0">
                <a:latin typeface="+mj-lt"/>
                <a:cs typeface="Poppins" pitchFamily="2" charset="0"/>
              </a:rPr>
              <a:t>31,3 million</a:t>
            </a:r>
            <a:br>
              <a:rPr lang="en-GB" sz="5401" kern="0" dirty="0">
                <a:latin typeface="+mj-lt"/>
                <a:cs typeface="Poppins" pitchFamily="2" charset="0"/>
              </a:rPr>
            </a:br>
            <a:r>
              <a:rPr lang="en-GB" sz="2200" b="0" kern="0" dirty="0">
                <a:solidFill>
                  <a:srgbClr val="808080"/>
                </a:solidFill>
                <a:latin typeface="+mj-lt"/>
                <a:cs typeface="Poppins" pitchFamily="2" charset="0"/>
              </a:rPr>
              <a:t>adult population </a:t>
            </a:r>
            <a:r>
              <a:rPr lang="pl-PL" sz="2200" b="0" kern="0" dirty="0">
                <a:solidFill>
                  <a:srgbClr val="808080"/>
                </a:solidFill>
                <a:latin typeface="+mj-lt"/>
                <a:cs typeface="Poppins" pitchFamily="2" charset="0"/>
              </a:rPr>
              <a:t>(</a:t>
            </a:r>
            <a:r>
              <a:rPr lang="en-GB" sz="2200" b="0" kern="0" dirty="0">
                <a:solidFill>
                  <a:srgbClr val="808080"/>
                </a:solidFill>
                <a:latin typeface="+mj-lt"/>
                <a:cs typeface="Poppins" pitchFamily="2" charset="0"/>
              </a:rPr>
              <a:t>88,5% banked</a:t>
            </a:r>
            <a:r>
              <a:rPr lang="pl-PL" sz="2200" b="0" kern="0" dirty="0">
                <a:solidFill>
                  <a:srgbClr val="808080"/>
                </a:solidFill>
                <a:latin typeface="+mj-lt"/>
                <a:cs typeface="Poppins" pitchFamily="2" charset="0"/>
              </a:rPr>
              <a:t>)</a:t>
            </a:r>
            <a:br>
              <a:rPr lang="en-GB" sz="1400" b="0" kern="0" dirty="0">
                <a:solidFill>
                  <a:srgbClr val="808080"/>
                </a:solidFill>
                <a:latin typeface="+mj-lt"/>
                <a:cs typeface="Poppins" pitchFamily="2" charset="0"/>
              </a:rPr>
            </a:br>
            <a:endParaRPr lang="en-GB" sz="1600" b="0" kern="0" dirty="0">
              <a:latin typeface="+mj-lt"/>
              <a:cs typeface="Poppins" pitchFamily="2" charset="0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248DDDD3-0E3E-8C14-39EF-CFF0422EA1C3}"/>
              </a:ext>
            </a:extLst>
          </p:cNvPr>
          <p:cNvSpPr/>
          <p:nvPr/>
        </p:nvSpPr>
        <p:spPr>
          <a:xfrm rot="10800000">
            <a:off x="9676992" y="3322879"/>
            <a:ext cx="751711" cy="589116"/>
          </a:xfrm>
          <a:prstGeom prst="triangle">
            <a:avLst/>
          </a:prstGeom>
          <a:solidFill>
            <a:srgbClr val="E52F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bject 2">
            <a:extLst>
              <a:ext uri="{FF2B5EF4-FFF2-40B4-BE49-F238E27FC236}">
                <a16:creationId xmlns:a16="http://schemas.microsoft.com/office/drawing/2014/main" id="{41CAE4EC-65B1-E1E3-5B8E-BC3CC2FE3EFB}"/>
              </a:ext>
            </a:extLst>
          </p:cNvPr>
          <p:cNvSpPr txBox="1">
            <a:spLocks/>
          </p:cNvSpPr>
          <p:nvPr/>
        </p:nvSpPr>
        <p:spPr>
          <a:xfrm>
            <a:off x="1827851" y="493982"/>
            <a:ext cx="16446819" cy="1013178"/>
          </a:xfrm>
          <a:prstGeom prst="rect">
            <a:avLst/>
          </a:prstGeom>
        </p:spPr>
        <p:txBody>
          <a:bodyPr vert="horz" wrap="square" lIns="0" tIns="15241" rIns="0" bIns="0" rtlCol="0">
            <a:spAutoFit/>
          </a:bodyPr>
          <a:lstStyle>
            <a:lvl1pPr>
              <a:defRPr sz="41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1" marR="5081" indent="-5876878" algn="ctr">
              <a:spcBef>
                <a:spcPts val="120"/>
              </a:spcBef>
            </a:pPr>
            <a:r>
              <a:rPr lang="pl-PL" sz="4000" kern="0" dirty="0">
                <a:latin typeface="+mj-lt"/>
              </a:rPr>
              <a:t>Poland – banking </a:t>
            </a:r>
            <a:r>
              <a:rPr lang="pl-PL" sz="4000" kern="0" dirty="0" err="1">
                <a:latin typeface="+mj-lt"/>
              </a:rPr>
              <a:t>landscape</a:t>
            </a:r>
            <a:endParaRPr lang="pl-PL" sz="4000" kern="0" dirty="0">
              <a:latin typeface="+mj-lt"/>
            </a:endParaRPr>
          </a:p>
          <a:p>
            <a:pPr marL="12701" marR="5081" indent="-5876878" algn="ctr">
              <a:spcBef>
                <a:spcPts val="120"/>
              </a:spcBef>
            </a:pPr>
            <a:r>
              <a:rPr lang="pl-PL" sz="2400" dirty="0">
                <a:solidFill>
                  <a:srgbClr val="808080"/>
                </a:solidFill>
                <a:latin typeface="+mj-lt"/>
                <a:ea typeface="+mn-ea"/>
                <a:cs typeface="Poppins" pitchFamily="2" charset="0"/>
              </a:rPr>
              <a:t>38,2</a:t>
            </a:r>
            <a:r>
              <a:rPr lang="en-GB" sz="2400" dirty="0">
                <a:solidFill>
                  <a:srgbClr val="808080"/>
                </a:solidFill>
                <a:latin typeface="+mj-lt"/>
                <a:ea typeface="+mn-ea"/>
                <a:cs typeface="Poppins" pitchFamily="2" charset="0"/>
              </a:rPr>
              <a:t> million </a:t>
            </a:r>
            <a:r>
              <a:rPr lang="pl-PL" sz="2400" dirty="0" err="1">
                <a:solidFill>
                  <a:srgbClr val="808080"/>
                </a:solidFill>
                <a:latin typeface="+mj-lt"/>
                <a:ea typeface="+mn-ea"/>
                <a:cs typeface="Poppins" pitchFamily="2" charset="0"/>
              </a:rPr>
              <a:t>Polish</a:t>
            </a:r>
            <a:r>
              <a:rPr lang="pl-PL" sz="2400" dirty="0">
                <a:solidFill>
                  <a:srgbClr val="808080"/>
                </a:solidFill>
                <a:latin typeface="+mj-lt"/>
                <a:ea typeface="+mn-ea"/>
                <a:cs typeface="Poppins" pitchFamily="2" charset="0"/>
              </a:rPr>
              <a:t> </a:t>
            </a:r>
            <a:r>
              <a:rPr lang="en-GB" sz="2400" dirty="0">
                <a:solidFill>
                  <a:srgbClr val="808080"/>
                </a:solidFill>
                <a:latin typeface="+mj-lt"/>
                <a:ea typeface="+mn-ea"/>
                <a:cs typeface="Poppins" pitchFamily="2" charset="0"/>
              </a:rPr>
              <a:t>inhabitants </a:t>
            </a:r>
            <a:endParaRPr lang="en-GB" sz="400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4587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5" grpId="0"/>
      <p:bldP spid="36" grpId="0"/>
      <p:bldP spid="45" grpId="0" animBg="1"/>
      <p:bldP spid="46" grpId="0" animBg="1"/>
      <p:bldP spid="47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7025" y="718756"/>
            <a:ext cx="16446819" cy="630992"/>
          </a:xfrm>
          <a:prstGeom prst="rect">
            <a:avLst/>
          </a:prstGeom>
        </p:spPr>
        <p:txBody>
          <a:bodyPr vert="horz" wrap="square" lIns="0" tIns="15241" rIns="0" bIns="0" rtlCol="0">
            <a:spAutoFit/>
          </a:bodyPr>
          <a:lstStyle/>
          <a:p>
            <a:pPr marL="12701" marR="5081" indent="-5876878" algn="ctr">
              <a:spcBef>
                <a:spcPts val="120"/>
              </a:spcBef>
            </a:pPr>
            <a:r>
              <a:rPr lang="en-GB" sz="4000" dirty="0">
                <a:latin typeface="+mj-lt"/>
              </a:rPr>
              <a:t>Accepted virtually everywhere</a:t>
            </a:r>
            <a:endParaRPr sz="400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B779C459-8A1D-4649-A9EE-C23B2C4995D7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49673BF8-18B1-40E8-9605-8C7F943723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900" y="10752782"/>
            <a:ext cx="286407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13</a:t>
            </a:fld>
            <a:endParaRPr lang="pl-PL" sz="1700" dirty="0">
              <a:latin typeface="+mj-lt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7D9C17-664B-F9E1-5CB2-F976C2EE2C69}"/>
              </a:ext>
            </a:extLst>
          </p:cNvPr>
          <p:cNvGrpSpPr/>
          <p:nvPr/>
        </p:nvGrpSpPr>
        <p:grpSpPr>
          <a:xfrm>
            <a:off x="3194304" y="3778624"/>
            <a:ext cx="13717083" cy="4923874"/>
            <a:chOff x="3258528" y="3341277"/>
            <a:chExt cx="13716000" cy="4923485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EBE6E8E2-4E15-8B4E-3997-80F3FCC047C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2117374"/>
                </p:ext>
              </p:extLst>
            </p:nvPr>
          </p:nvGraphicFramePr>
          <p:xfrm>
            <a:off x="3258528" y="3341277"/>
            <a:ext cx="4026878" cy="40064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2CD95862-B494-4F9A-DBE7-BE0C7F43BA2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88093026"/>
                </p:ext>
              </p:extLst>
            </p:nvPr>
          </p:nvGraphicFramePr>
          <p:xfrm>
            <a:off x="8103089" y="3341277"/>
            <a:ext cx="4026878" cy="40064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32" name="Chart 31">
              <a:extLst>
                <a:ext uri="{FF2B5EF4-FFF2-40B4-BE49-F238E27FC236}">
                  <a16:creationId xmlns:a16="http://schemas.microsoft.com/office/drawing/2014/main" id="{736B1CF2-422C-AC5D-C95E-067EDABB9A6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19699551"/>
                </p:ext>
              </p:extLst>
            </p:nvPr>
          </p:nvGraphicFramePr>
          <p:xfrm>
            <a:off x="12947650" y="3341277"/>
            <a:ext cx="4026878" cy="40064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6" name="pole tekstowe 24">
              <a:extLst>
                <a:ext uri="{FF2B5EF4-FFF2-40B4-BE49-F238E27FC236}">
                  <a16:creationId xmlns:a16="http://schemas.microsoft.com/office/drawing/2014/main" id="{D0C6684A-26E7-14DE-7C22-B288E2DA6235}"/>
                </a:ext>
              </a:extLst>
            </p:cNvPr>
            <p:cNvSpPr txBox="1"/>
            <p:nvPr/>
          </p:nvSpPr>
          <p:spPr>
            <a:xfrm>
              <a:off x="13164528" y="7440690"/>
              <a:ext cx="3600000" cy="4393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968"/>
                </a:lnSpc>
                <a:spcAft>
                  <a:spcPts val="3000"/>
                </a:spcAft>
                <a:buSzPct val="100000"/>
              </a:pPr>
              <a:r>
                <a:rPr lang="en-GB" sz="22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Poppins" pitchFamily="2" charset="0"/>
                </a:rPr>
                <a:t>Almost in all ATMs</a:t>
              </a:r>
            </a:p>
          </p:txBody>
        </p:sp>
        <p:sp>
          <p:nvSpPr>
            <p:cNvPr id="48" name="pole tekstowe 24">
              <a:extLst>
                <a:ext uri="{FF2B5EF4-FFF2-40B4-BE49-F238E27FC236}">
                  <a16:creationId xmlns:a16="http://schemas.microsoft.com/office/drawing/2014/main" id="{18D055A9-396C-6403-65F1-0D172750FBF8}"/>
                </a:ext>
              </a:extLst>
            </p:cNvPr>
            <p:cNvSpPr txBox="1"/>
            <p:nvPr/>
          </p:nvSpPr>
          <p:spPr>
            <a:xfrm>
              <a:off x="8366959" y="7440690"/>
              <a:ext cx="3600000" cy="8240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968"/>
                </a:lnSpc>
                <a:spcAft>
                  <a:spcPts val="3000"/>
                </a:spcAft>
                <a:buSzPct val="100000"/>
              </a:pPr>
              <a:r>
                <a:rPr lang="en-GB" sz="22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Poppins" pitchFamily="2" charset="0"/>
                </a:rPr>
                <a:t>In all e</a:t>
              </a:r>
              <a:r>
                <a:rPr lang="pl-PL" sz="22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Poppins" pitchFamily="2" charset="0"/>
                </a:rPr>
                <a:t>-</a:t>
              </a:r>
              <a:r>
                <a:rPr lang="en-GB" sz="22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Poppins" pitchFamily="2" charset="0"/>
                </a:rPr>
                <a:t>commerce checkouts</a:t>
              </a:r>
            </a:p>
          </p:txBody>
        </p:sp>
        <p:sp>
          <p:nvSpPr>
            <p:cNvPr id="49" name="pole tekstowe 24">
              <a:extLst>
                <a:ext uri="{FF2B5EF4-FFF2-40B4-BE49-F238E27FC236}">
                  <a16:creationId xmlns:a16="http://schemas.microsoft.com/office/drawing/2014/main" id="{D985902B-EB01-3C8E-65DD-A7D283AC8419}"/>
                </a:ext>
              </a:extLst>
            </p:cNvPr>
            <p:cNvSpPr txBox="1"/>
            <p:nvPr/>
          </p:nvSpPr>
          <p:spPr>
            <a:xfrm>
              <a:off x="3569390" y="7440690"/>
              <a:ext cx="3600000" cy="8240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968"/>
                </a:lnSpc>
                <a:spcAft>
                  <a:spcPts val="3000"/>
                </a:spcAft>
                <a:buSzPct val="100000"/>
              </a:pPr>
              <a:r>
                <a:rPr lang="en-GB" sz="22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Poppins" pitchFamily="2" charset="0"/>
                </a:rPr>
                <a:t>At all POS terminals </a:t>
              </a:r>
              <a:br>
                <a:rPr lang="en-GB" sz="22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Poppins" pitchFamily="2" charset="0"/>
                </a:rPr>
              </a:br>
              <a:r>
                <a:rPr lang="en-GB" sz="22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Poppins" pitchFamily="2" charset="0"/>
                </a:rPr>
                <a:t>in stores</a:t>
              </a:r>
            </a:p>
          </p:txBody>
        </p:sp>
        <p:sp>
          <p:nvSpPr>
            <p:cNvPr id="36" name="object 2">
              <a:extLst>
                <a:ext uri="{FF2B5EF4-FFF2-40B4-BE49-F238E27FC236}">
                  <a16:creationId xmlns:a16="http://schemas.microsoft.com/office/drawing/2014/main" id="{468FD2EE-81C1-9DCE-BC5E-33AEB2DE8560}"/>
                </a:ext>
              </a:extLst>
            </p:cNvPr>
            <p:cNvSpPr txBox="1">
              <a:spLocks/>
            </p:cNvSpPr>
            <p:nvPr/>
          </p:nvSpPr>
          <p:spPr>
            <a:xfrm>
              <a:off x="4247907" y="5007006"/>
              <a:ext cx="2216146" cy="630942"/>
            </a:xfrm>
            <a:prstGeom prst="rect">
              <a:avLst/>
            </a:prstGeom>
          </p:spPr>
          <p:txBody>
            <a:bodyPr vert="horz" wrap="square" lIns="0" tIns="15241" rIns="0" bIns="0" rtlCol="0">
              <a:spAutoFit/>
            </a:bodyPr>
            <a:lstStyle>
              <a:lvl1pPr>
                <a:defRPr sz="4100" b="1" i="0">
                  <a:solidFill>
                    <a:schemeClr val="tx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12701" marR="5081" indent="-5876878" algn="ctr">
                <a:spcBef>
                  <a:spcPts val="120"/>
                </a:spcBef>
              </a:pPr>
              <a:r>
                <a:rPr lang="en-GB" sz="4000" kern="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100%</a:t>
              </a:r>
            </a:p>
          </p:txBody>
        </p:sp>
        <p:sp>
          <p:nvSpPr>
            <p:cNvPr id="37" name="object 2">
              <a:extLst>
                <a:ext uri="{FF2B5EF4-FFF2-40B4-BE49-F238E27FC236}">
                  <a16:creationId xmlns:a16="http://schemas.microsoft.com/office/drawing/2014/main" id="{C0AAE8B6-D02C-72E6-BF28-E62DCA299078}"/>
                </a:ext>
              </a:extLst>
            </p:cNvPr>
            <p:cNvSpPr txBox="1">
              <a:spLocks/>
            </p:cNvSpPr>
            <p:nvPr/>
          </p:nvSpPr>
          <p:spPr>
            <a:xfrm>
              <a:off x="9118694" y="5007006"/>
              <a:ext cx="2216146" cy="630942"/>
            </a:xfrm>
            <a:prstGeom prst="rect">
              <a:avLst/>
            </a:prstGeom>
          </p:spPr>
          <p:txBody>
            <a:bodyPr vert="horz" wrap="square" lIns="0" tIns="15241" rIns="0" bIns="0" rtlCol="0">
              <a:spAutoFit/>
            </a:bodyPr>
            <a:lstStyle>
              <a:lvl1pPr>
                <a:defRPr sz="4100" b="1" i="0">
                  <a:solidFill>
                    <a:schemeClr val="tx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12701" marR="5081" indent="-5876878" algn="ctr">
                <a:spcBef>
                  <a:spcPts val="120"/>
                </a:spcBef>
              </a:pPr>
              <a:r>
                <a:rPr lang="en-GB" sz="4000" kern="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100%</a:t>
              </a:r>
            </a:p>
          </p:txBody>
        </p:sp>
        <p:sp>
          <p:nvSpPr>
            <p:cNvPr id="38" name="object 2">
              <a:extLst>
                <a:ext uri="{FF2B5EF4-FFF2-40B4-BE49-F238E27FC236}">
                  <a16:creationId xmlns:a16="http://schemas.microsoft.com/office/drawing/2014/main" id="{40563927-D99D-0027-C25F-C9806081F403}"/>
                </a:ext>
              </a:extLst>
            </p:cNvPr>
            <p:cNvSpPr txBox="1">
              <a:spLocks/>
            </p:cNvSpPr>
            <p:nvPr/>
          </p:nvSpPr>
          <p:spPr>
            <a:xfrm>
              <a:off x="13949729" y="5007006"/>
              <a:ext cx="2216146" cy="630942"/>
            </a:xfrm>
            <a:prstGeom prst="rect">
              <a:avLst/>
            </a:prstGeom>
          </p:spPr>
          <p:txBody>
            <a:bodyPr vert="horz" wrap="square" lIns="0" tIns="15241" rIns="0" bIns="0" rtlCol="0">
              <a:spAutoFit/>
            </a:bodyPr>
            <a:lstStyle>
              <a:lvl1pPr>
                <a:defRPr sz="4100" b="1" i="0">
                  <a:solidFill>
                    <a:schemeClr val="tx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12701" marR="5081" indent="-5876878" algn="ctr">
                <a:spcBef>
                  <a:spcPts val="120"/>
                </a:spcBef>
              </a:pPr>
              <a:r>
                <a:rPr lang="en-GB" sz="4000" kern="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90%</a:t>
              </a:r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BCF34CE0-CA99-854A-6B2B-E14A7B218D60}"/>
              </a:ext>
            </a:extLst>
          </p:cNvPr>
          <p:cNvSpPr/>
          <p:nvPr/>
        </p:nvSpPr>
        <p:spPr>
          <a:xfrm>
            <a:off x="1308964" y="1704871"/>
            <a:ext cx="17488011" cy="0"/>
          </a:xfrm>
          <a:custGeom>
            <a:avLst/>
            <a:gdLst/>
            <a:ahLst/>
            <a:cxnLst/>
            <a:rect l="l" t="t" r="r" b="b"/>
            <a:pathLst>
              <a:path w="17486630">
                <a:moveTo>
                  <a:pt x="0" y="0"/>
                </a:moveTo>
                <a:lnTo>
                  <a:pt x="17486378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38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8FD557D-8CD3-9BCB-B862-0A2E9E397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" r="3539"/>
          <a:stretch/>
        </p:blipFill>
        <p:spPr>
          <a:xfrm>
            <a:off x="7727137" y="3559256"/>
            <a:ext cx="11851459" cy="499243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8964" y="757929"/>
            <a:ext cx="17469363" cy="597134"/>
          </a:xfrm>
          <a:prstGeom prst="rect">
            <a:avLst/>
          </a:prstGeom>
        </p:spPr>
        <p:txBody>
          <a:bodyPr vert="horz" wrap="square" lIns="0" tIns="15241" rIns="0" bIns="0" rtlCol="0">
            <a:spAutoFit/>
          </a:bodyPr>
          <a:lstStyle/>
          <a:p>
            <a:pPr marL="12701" algn="ctr" defTabSz="1828892" rtl="0">
              <a:lnSpc>
                <a:spcPct val="90000"/>
              </a:lnSpc>
              <a:spcBef>
                <a:spcPct val="0"/>
              </a:spcBef>
            </a:pPr>
            <a:r>
              <a:rPr lang="pl-PL" sz="4200" kern="1200" dirty="0" err="1">
                <a:latin typeface="+mj-lt"/>
              </a:rPr>
              <a:t>Users</a:t>
            </a:r>
            <a:r>
              <a:rPr lang="pl-PL" sz="4200" kern="1200" dirty="0">
                <a:latin typeface="+mj-lt"/>
              </a:rPr>
              <a:t> love the BLIK experience</a:t>
            </a:r>
            <a:endParaRPr lang="en-GB" sz="4200" kern="120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0" y="157063"/>
                </a:moveTo>
                <a:lnTo>
                  <a:pt x="2402492" y="157063"/>
                </a:lnTo>
                <a:lnTo>
                  <a:pt x="2402492" y="0"/>
                </a:lnTo>
                <a:lnTo>
                  <a:pt x="0" y="0"/>
                </a:lnTo>
                <a:lnTo>
                  <a:pt x="0" y="157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9" name="object 19"/>
          <p:cNvSpPr/>
          <p:nvPr/>
        </p:nvSpPr>
        <p:spPr>
          <a:xfrm>
            <a:off x="1308964" y="1704871"/>
            <a:ext cx="17488011" cy="0"/>
          </a:xfrm>
          <a:custGeom>
            <a:avLst/>
            <a:gdLst/>
            <a:ahLst/>
            <a:cxnLst/>
            <a:rect l="l" t="t" r="r" b="b"/>
            <a:pathLst>
              <a:path w="17486630">
                <a:moveTo>
                  <a:pt x="0" y="0"/>
                </a:moveTo>
                <a:lnTo>
                  <a:pt x="17486378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21" name="Symbol zastępczy numeru slajdu 20">
            <a:extLst>
              <a:ext uri="{FF2B5EF4-FFF2-40B4-BE49-F238E27FC236}">
                <a16:creationId xmlns:a16="http://schemas.microsoft.com/office/drawing/2014/main" id="{4789A3B1-AFEE-4566-9DE5-8AA895FE28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8596" y="10760478"/>
            <a:ext cx="283866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en-GB" sz="1700">
                <a:latin typeface="+mj-lt"/>
              </a:rPr>
              <a:pPr algn="ctr"/>
              <a:t>14</a:t>
            </a:fld>
            <a:endParaRPr lang="en-GB" sz="1700" dirty="0">
              <a:latin typeface="+mj-lt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1BC12EE1-33D2-4398-AC38-81BF50731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5" name="object 21">
            <a:extLst>
              <a:ext uri="{FF2B5EF4-FFF2-40B4-BE49-F238E27FC236}">
                <a16:creationId xmlns:a16="http://schemas.microsoft.com/office/drawing/2014/main" id="{4C8BEA80-7AD2-414B-B74C-1C22EF6BE7DE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21F53C03-20E5-4175-B47C-68BFDC48C008}"/>
              </a:ext>
            </a:extLst>
          </p:cNvPr>
          <p:cNvSpPr txBox="1"/>
          <p:nvPr/>
        </p:nvSpPr>
        <p:spPr>
          <a:xfrm>
            <a:off x="2841777" y="10829499"/>
            <a:ext cx="14294512" cy="480298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Source: KANTAR POLAND, </a:t>
            </a: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Q2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202</a:t>
            </a: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3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, CAWI N=16</a:t>
            </a: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24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, smartphone owners, mobile applications users on smartphone [including banking applications]</a:t>
            </a:r>
          </a:p>
          <a:p>
            <a:pPr marL="12701">
              <a:spcBef>
                <a:spcPts val="185"/>
              </a:spcBef>
            </a:pPr>
            <a:endParaRPr lang="en-GB" sz="1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1EEDB398-05DA-6F66-1FEB-B4CF9F99CCB7}"/>
              </a:ext>
            </a:extLst>
          </p:cNvPr>
          <p:cNvSpPr txBox="1"/>
          <p:nvPr/>
        </p:nvSpPr>
        <p:spPr>
          <a:xfrm>
            <a:off x="9267744" y="3161606"/>
            <a:ext cx="10053876" cy="43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200" dirty="0">
                <a:solidFill>
                  <a:schemeClr val="bg1">
                    <a:lumMod val="50000"/>
                  </a:schemeClr>
                </a:solidFill>
              </a:rPr>
              <a:t>BLIK – a leader in awareness among payment brands</a:t>
            </a:r>
            <a:endParaRPr lang="pl-PL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" name="Chart 14">
            <a:extLst>
              <a:ext uri="{FF2B5EF4-FFF2-40B4-BE49-F238E27FC236}">
                <a16:creationId xmlns:a16="http://schemas.microsoft.com/office/drawing/2014/main" id="{735FEC2A-5001-37B2-4226-EFA1ACD02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9496358"/>
              </p:ext>
            </p:extLst>
          </p:nvPr>
        </p:nvGraphicFramePr>
        <p:xfrm>
          <a:off x="536179" y="3033558"/>
          <a:ext cx="6690754" cy="6867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B133C1D-68D8-7D48-8EC7-85E33B7A8466}"/>
              </a:ext>
            </a:extLst>
          </p:cNvPr>
          <p:cNvCxnSpPr>
            <a:cxnSpLocks/>
          </p:cNvCxnSpPr>
          <p:nvPr/>
        </p:nvCxnSpPr>
        <p:spPr>
          <a:xfrm>
            <a:off x="1506969" y="4380040"/>
            <a:ext cx="0" cy="3200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FA1B5483-8768-078A-B892-2260309D065B}"/>
              </a:ext>
            </a:extLst>
          </p:cNvPr>
          <p:cNvCxnSpPr>
            <a:cxnSpLocks/>
          </p:cNvCxnSpPr>
          <p:nvPr/>
        </p:nvCxnSpPr>
        <p:spPr>
          <a:xfrm>
            <a:off x="5774169" y="4380040"/>
            <a:ext cx="0" cy="3200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0523747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10523747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326392" y="10529708"/>
            <a:ext cx="779842" cy="261631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0" y="779232"/>
                </a:moveTo>
                <a:lnTo>
                  <a:pt x="779232" y="779232"/>
                </a:lnTo>
                <a:lnTo>
                  <a:pt x="779232" y="0"/>
                </a:lnTo>
                <a:lnTo>
                  <a:pt x="0" y="0"/>
                </a:lnTo>
                <a:lnTo>
                  <a:pt x="0" y="779232"/>
                </a:lnTo>
                <a:close/>
              </a:path>
            </a:pathLst>
          </a:custGeom>
        </p:spPr>
        <p:txBody>
          <a:bodyPr wrap="square" lIns="0" tIns="0" rIns="0" bIns="0">
            <a:spAutoFit/>
          </a:bodyPr>
          <a:lstStyle/>
          <a:p>
            <a:pPr algn="ctr"/>
            <a:endParaRPr sz="17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304" y="10707874"/>
            <a:ext cx="854344" cy="417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Symbol zastępczy numeru slajdu 21">
            <a:extLst>
              <a:ext uri="{FF2B5EF4-FFF2-40B4-BE49-F238E27FC236}">
                <a16:creationId xmlns:a16="http://schemas.microsoft.com/office/drawing/2014/main" id="{F124942E-3610-40FF-A39C-13DC4A8BFF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4380" y="10760478"/>
            <a:ext cx="283866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15</a:t>
            </a:fld>
            <a:endParaRPr lang="pl-PL" sz="1700">
              <a:latin typeface="+mj-lt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9A9CC7A5-85C0-4EBB-871F-3AF2B1B19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6" name="object 21">
            <a:extLst>
              <a:ext uri="{FF2B5EF4-FFF2-40B4-BE49-F238E27FC236}">
                <a16:creationId xmlns:a16="http://schemas.microsoft.com/office/drawing/2014/main" id="{FE86E942-3F60-4C03-8C98-E9B2ADD18E3F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29" name="Flowchart: Connector 161">
            <a:extLst>
              <a:ext uri="{FF2B5EF4-FFF2-40B4-BE49-F238E27FC236}">
                <a16:creationId xmlns:a16="http://schemas.microsoft.com/office/drawing/2014/main" id="{FFF47C8E-17FB-41F0-90B8-AC80FA8E95B2}"/>
              </a:ext>
            </a:extLst>
          </p:cNvPr>
          <p:cNvSpPr>
            <a:spLocks noChangeAspect="1"/>
          </p:cNvSpPr>
          <p:nvPr/>
        </p:nvSpPr>
        <p:spPr bwMode="gray">
          <a:xfrm>
            <a:off x="549008" y="1920344"/>
            <a:ext cx="2464051" cy="2464212"/>
          </a:xfrm>
          <a:prstGeom prst="flowChartConnector">
            <a:avLst/>
          </a:prstGeom>
          <a:solidFill>
            <a:srgbClr val="EC634D"/>
          </a:solidFill>
          <a:ln w="12700" cap="flat" cmpd="sng" algn="ctr">
            <a:solidFill>
              <a:srgbClr val="EC634D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buClr>
                <a:schemeClr val="bg1"/>
              </a:buClr>
            </a:pPr>
            <a:r>
              <a:rPr lang="en-US" sz="5278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100% </a:t>
            </a:r>
            <a:br>
              <a:rPr lang="en-US" sz="5278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</a:br>
            <a:r>
              <a:rPr lang="en-US" sz="1979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of Polish </a:t>
            </a:r>
            <a:endParaRPr lang="pl-PL" sz="1979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Poppins" panose="00000500000000000000" pitchFamily="2" charset="0"/>
            </a:endParaRPr>
          </a:p>
          <a:p>
            <a:pPr algn="ctr">
              <a:lnSpc>
                <a:spcPct val="90000"/>
              </a:lnSpc>
              <a:buClr>
                <a:schemeClr val="bg1"/>
              </a:buClr>
            </a:pPr>
            <a:r>
              <a:rPr lang="en-US" sz="1979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e-commerce acceptance</a:t>
            </a:r>
          </a:p>
        </p:txBody>
      </p:sp>
      <p:sp>
        <p:nvSpPr>
          <p:cNvPr id="31" name="Flowchart: Connector 162">
            <a:extLst>
              <a:ext uri="{FF2B5EF4-FFF2-40B4-BE49-F238E27FC236}">
                <a16:creationId xmlns:a16="http://schemas.microsoft.com/office/drawing/2014/main" id="{AA837A34-9F4E-4D47-AF4D-8F16DD4D0BA4}"/>
              </a:ext>
            </a:extLst>
          </p:cNvPr>
          <p:cNvSpPr>
            <a:spLocks noChangeAspect="1"/>
          </p:cNvSpPr>
          <p:nvPr/>
        </p:nvSpPr>
        <p:spPr bwMode="gray">
          <a:xfrm>
            <a:off x="3956362" y="1920343"/>
            <a:ext cx="2464051" cy="2464212"/>
          </a:xfrm>
          <a:prstGeom prst="flowChartConnector">
            <a:avLst/>
          </a:prstGeom>
          <a:solidFill>
            <a:srgbClr val="EC634D"/>
          </a:solidFill>
          <a:ln w="12700" cap="flat" cmpd="sng" algn="ctr">
            <a:solidFill>
              <a:srgbClr val="EC634D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buClr>
                <a:schemeClr val="bg1"/>
              </a:buClr>
            </a:pPr>
            <a:r>
              <a:rPr lang="pl-PL" sz="22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Up</a:t>
            </a:r>
            <a:r>
              <a:rPr lang="pl-PL" sz="2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 to </a:t>
            </a:r>
            <a:r>
              <a:rPr lang="en-US" sz="5278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78% </a:t>
            </a:r>
            <a:br>
              <a:rPr lang="en-US" sz="1979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</a:br>
            <a:r>
              <a:rPr lang="en-US" sz="1979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market share in </a:t>
            </a:r>
            <a:br>
              <a:rPr lang="en-US" sz="1979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</a:br>
            <a:r>
              <a:rPr lang="en-US" sz="1979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e-commerce</a:t>
            </a:r>
          </a:p>
        </p:txBody>
      </p:sp>
      <p:sp>
        <p:nvSpPr>
          <p:cNvPr id="32" name="Flowchart: Connector 167">
            <a:extLst>
              <a:ext uri="{FF2B5EF4-FFF2-40B4-BE49-F238E27FC236}">
                <a16:creationId xmlns:a16="http://schemas.microsoft.com/office/drawing/2014/main" id="{6F14D9E1-D67D-4B89-A04A-B78099E558F5}"/>
              </a:ext>
            </a:extLst>
          </p:cNvPr>
          <p:cNvSpPr>
            <a:spLocks noChangeAspect="1"/>
          </p:cNvSpPr>
          <p:nvPr/>
        </p:nvSpPr>
        <p:spPr bwMode="gray">
          <a:xfrm>
            <a:off x="318994" y="5599046"/>
            <a:ext cx="2464051" cy="2464212"/>
          </a:xfrm>
          <a:prstGeom prst="flowChartConnector">
            <a:avLst/>
          </a:prstGeom>
          <a:solidFill>
            <a:srgbClr val="EC634D"/>
          </a:solidFill>
          <a:ln w="12700" cap="flat" cmpd="sng" algn="ctr">
            <a:solidFill>
              <a:srgbClr val="EC634D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buClr>
                <a:schemeClr val="bg1"/>
              </a:buClr>
            </a:pPr>
            <a:r>
              <a:rPr lang="en-US" sz="5278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59%</a:t>
            </a:r>
            <a:r>
              <a:rPr lang="en-US" sz="1979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 transactions in banking apps are done via BLIK</a:t>
            </a:r>
          </a:p>
        </p:txBody>
      </p:sp>
      <p:sp>
        <p:nvSpPr>
          <p:cNvPr id="33" name="Flowchart: Connector 27">
            <a:extLst>
              <a:ext uri="{FF2B5EF4-FFF2-40B4-BE49-F238E27FC236}">
                <a16:creationId xmlns:a16="http://schemas.microsoft.com/office/drawing/2014/main" id="{BF73F798-5684-4624-893A-6258E7893155}"/>
              </a:ext>
            </a:extLst>
          </p:cNvPr>
          <p:cNvSpPr>
            <a:spLocks noChangeAspect="1"/>
          </p:cNvSpPr>
          <p:nvPr/>
        </p:nvSpPr>
        <p:spPr bwMode="gray">
          <a:xfrm>
            <a:off x="3956362" y="5522327"/>
            <a:ext cx="2464051" cy="2464212"/>
          </a:xfrm>
          <a:prstGeom prst="flowChartConnector">
            <a:avLst/>
          </a:prstGeom>
          <a:solidFill>
            <a:srgbClr val="EC634D"/>
          </a:solidFill>
          <a:ln w="12700" cap="flat" cmpd="sng" algn="ctr">
            <a:solidFill>
              <a:srgbClr val="EC634D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buClr>
                <a:schemeClr val="bg1"/>
              </a:buClr>
            </a:pPr>
            <a:r>
              <a:rPr lang="en-US" sz="5278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1</a:t>
            </a:r>
            <a:r>
              <a:rPr lang="en-US" sz="5278" b="1" baseline="30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st</a:t>
            </a:r>
            <a:r>
              <a:rPr lang="en-US" sz="5278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 </a:t>
            </a:r>
          </a:p>
          <a:p>
            <a:pPr algn="ctr">
              <a:lnSpc>
                <a:spcPct val="90000"/>
              </a:lnSpc>
              <a:buClr>
                <a:schemeClr val="bg1"/>
              </a:buClr>
            </a:pPr>
            <a:r>
              <a:rPr lang="en-US" sz="1979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place in TOP brands in payments (2021)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238888A-B243-4E5A-88C1-220435007B28}"/>
              </a:ext>
            </a:extLst>
          </p:cNvPr>
          <p:cNvSpPr txBox="1">
            <a:spLocks/>
          </p:cNvSpPr>
          <p:nvPr/>
        </p:nvSpPr>
        <p:spPr>
          <a:xfrm>
            <a:off x="731475" y="472666"/>
            <a:ext cx="18850309" cy="1288111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500" b="1">
                <a:latin typeface="+mj-lt"/>
                <a:cs typeface="Poppins" pitchFamily="2" charset="0"/>
              </a:rPr>
              <a:t>BLIK is the dominant online payment method in Poland</a:t>
            </a:r>
            <a:endParaRPr lang="en-GB" sz="4500" b="1" kern="0">
              <a:solidFill>
                <a:sysClr val="windowText" lastClr="000000"/>
              </a:solidFill>
              <a:latin typeface="+mj-lt"/>
              <a:cs typeface="Poppins" panose="00000500000000000000" pitchFamily="2" charset="0"/>
              <a:sym typeface="Poppins" panose="00000500000000000000" pitchFamily="2" charset="0"/>
            </a:endParaRPr>
          </a:p>
        </p:txBody>
      </p:sp>
      <p:sp>
        <p:nvSpPr>
          <p:cNvPr id="35" name="object 3">
            <a:extLst>
              <a:ext uri="{FF2B5EF4-FFF2-40B4-BE49-F238E27FC236}">
                <a16:creationId xmlns:a16="http://schemas.microsoft.com/office/drawing/2014/main" id="{539D6EE3-CC16-4BE1-9522-907A5F02481F}"/>
              </a:ext>
            </a:extLst>
          </p:cNvPr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0" y="157063"/>
                </a:moveTo>
                <a:lnTo>
                  <a:pt x="2402492" y="157063"/>
                </a:lnTo>
                <a:lnTo>
                  <a:pt x="2402492" y="0"/>
                </a:lnTo>
                <a:lnTo>
                  <a:pt x="0" y="0"/>
                </a:lnTo>
                <a:lnTo>
                  <a:pt x="0" y="157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lang="en-GB"/>
          </a:p>
        </p:txBody>
      </p:sp>
      <p:sp>
        <p:nvSpPr>
          <p:cNvPr id="16" name="Rectangle 29">
            <a:extLst>
              <a:ext uri="{FF2B5EF4-FFF2-40B4-BE49-F238E27FC236}">
                <a16:creationId xmlns:a16="http://schemas.microsoft.com/office/drawing/2014/main" id="{8D0EDC64-CB68-49D0-8677-A0642780DE8E}"/>
              </a:ext>
            </a:extLst>
          </p:cNvPr>
          <p:cNvSpPr/>
          <p:nvPr/>
        </p:nvSpPr>
        <p:spPr bwMode="gray">
          <a:xfrm>
            <a:off x="660374" y="9806012"/>
            <a:ext cx="16822806" cy="71731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10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 anchorCtr="0">
            <a:noAutofit/>
          </a:bodyPr>
          <a:lstStyle/>
          <a:p>
            <a:pPr defTabSz="376980">
              <a:lnSpc>
                <a:spcPct val="90000"/>
              </a:lnSpc>
            </a:pPr>
            <a:r>
              <a:rPr lang="en-US" sz="1319" dirty="0">
                <a:solidFill>
                  <a:prstClr val="black">
                    <a:lumMod val="100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Source: </a:t>
            </a:r>
            <a:r>
              <a:rPr lang="pl-PL" sz="1319" dirty="0" err="1">
                <a:solidFill>
                  <a:prstClr val="black">
                    <a:lumMod val="100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National</a:t>
            </a:r>
            <a:r>
              <a:rPr lang="pl-PL" sz="1319" dirty="0">
                <a:solidFill>
                  <a:prstClr val="black">
                    <a:lumMod val="100000"/>
                  </a:prst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 Bank of Poland, BLIK</a:t>
            </a:r>
            <a:endParaRPr lang="en-US" sz="1319" dirty="0">
              <a:solidFill>
                <a:prstClr val="black">
                  <a:lumMod val="100000"/>
                </a:prstClr>
              </a:solidFill>
              <a:latin typeface="Poppins" panose="00000500000000000000" pitchFamily="2" charset="0"/>
              <a:cs typeface="Poppins" panose="00000500000000000000" pitchFamily="2" charset="0"/>
              <a:sym typeface="Poppins" panose="00000500000000000000" pitchFamily="2" charset="0"/>
            </a:endParaRPr>
          </a:p>
        </p:txBody>
      </p:sp>
      <p:graphicFrame>
        <p:nvGraphicFramePr>
          <p:cNvPr id="5" name="Chart 1">
            <a:extLst>
              <a:ext uri="{FF2B5EF4-FFF2-40B4-BE49-F238E27FC236}">
                <a16:creationId xmlns:a16="http://schemas.microsoft.com/office/drawing/2014/main" id="{236670E4-4E7F-E590-C138-9D392B5ADC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812089"/>
              </p:ext>
            </p:extLst>
          </p:nvPr>
        </p:nvGraphicFramePr>
        <p:xfrm>
          <a:off x="7843044" y="1824199"/>
          <a:ext cx="10647180" cy="7729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pole tekstowe 7">
            <a:extLst>
              <a:ext uri="{FF2B5EF4-FFF2-40B4-BE49-F238E27FC236}">
                <a16:creationId xmlns:a16="http://schemas.microsoft.com/office/drawing/2014/main" id="{BF18157E-2121-F08D-BA45-B5CCD5863006}"/>
              </a:ext>
            </a:extLst>
          </p:cNvPr>
          <p:cNvSpPr txBox="1"/>
          <p:nvPr/>
        </p:nvSpPr>
        <p:spPr>
          <a:xfrm>
            <a:off x="9264197" y="9658049"/>
            <a:ext cx="8970780" cy="660878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808080"/>
                </a:solidFill>
                <a:latin typeface="Verdana"/>
                <a:cs typeface="Poppins" pitchFamily="2" charset="0"/>
              </a:rPr>
              <a:t>(i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cs typeface="Poppins" pitchFamily="2" charset="0"/>
              </a:rPr>
              <a:t>n million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cs typeface="Poppins" pitchFamily="2" charset="0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cs typeface="Poppins" pitchFamily="2" charset="0"/>
              </a:rPr>
              <a:t> of digital transactions including only e-commerce in Poland)</a:t>
            </a:r>
          </a:p>
        </p:txBody>
      </p:sp>
      <p:sp>
        <p:nvSpPr>
          <p:cNvPr id="8" name="Flowchart: Connector 27">
            <a:extLst>
              <a:ext uri="{FF2B5EF4-FFF2-40B4-BE49-F238E27FC236}">
                <a16:creationId xmlns:a16="http://schemas.microsoft.com/office/drawing/2014/main" id="{01B4D70B-7B43-D99D-39D9-DADBDA127C5C}"/>
              </a:ext>
            </a:extLst>
          </p:cNvPr>
          <p:cNvSpPr>
            <a:spLocks noChangeAspect="1"/>
          </p:cNvSpPr>
          <p:nvPr/>
        </p:nvSpPr>
        <p:spPr bwMode="gray">
          <a:xfrm>
            <a:off x="18219909" y="1640073"/>
            <a:ext cx="1385770" cy="1385860"/>
          </a:xfrm>
          <a:prstGeom prst="flowChartConnector">
            <a:avLst/>
          </a:prstGeom>
          <a:solidFill>
            <a:srgbClr val="EC634D"/>
          </a:solidFill>
          <a:ln w="12700" cap="flat" cmpd="sng" algn="ctr">
            <a:solidFill>
              <a:srgbClr val="EC634D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buClr>
                <a:schemeClr val="bg1"/>
              </a:buClr>
            </a:pPr>
            <a:r>
              <a:rPr lang="pl-PL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 </a:t>
            </a:r>
            <a:r>
              <a:rPr lang="pl-PL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 panose="00000500000000000000" pitchFamily="2" charset="0"/>
              </a:rPr>
              <a:t>x 3,2</a:t>
            </a:r>
            <a:endParaRPr lang="en-US" sz="2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5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Wykres 72">
            <a:extLst>
              <a:ext uri="{FF2B5EF4-FFF2-40B4-BE49-F238E27FC236}">
                <a16:creationId xmlns:a16="http://schemas.microsoft.com/office/drawing/2014/main" id="{CC41035F-A5C3-40A7-AE4A-00DB00A64CF1}"/>
              </a:ext>
            </a:extLst>
          </p:cNvPr>
          <p:cNvGraphicFramePr/>
          <p:nvPr/>
        </p:nvGraphicFramePr>
        <p:xfrm>
          <a:off x="1490249" y="3749676"/>
          <a:ext cx="17125190" cy="6553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bject 3"/>
          <p:cNvSpPr/>
          <p:nvPr/>
        </p:nvSpPr>
        <p:spPr>
          <a:xfrm>
            <a:off x="8851592" y="0"/>
            <a:ext cx="2402840" cy="157480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>
              <a:defRPr/>
            </a:pPr>
            <a:endParaRPr lang="en-GB" sz="180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5" name="object 21">
            <a:extLst>
              <a:ext uri="{FF2B5EF4-FFF2-40B4-BE49-F238E27FC236}">
                <a16:creationId xmlns:a16="http://schemas.microsoft.com/office/drawing/2014/main" id="{54BFBD40-79B7-48C5-911D-8E308C45FD6B}"/>
              </a:ext>
            </a:extLst>
          </p:cNvPr>
          <p:cNvSpPr txBox="1"/>
          <p:nvPr/>
        </p:nvSpPr>
        <p:spPr>
          <a:xfrm>
            <a:off x="1678392" y="10775846"/>
            <a:ext cx="1163955" cy="23916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defTabSz="914400">
              <a:spcBef>
                <a:spcPts val="185"/>
              </a:spcBef>
              <a:defRPr/>
            </a:pPr>
            <a:r>
              <a:rPr lang="en-GB" sz="1400" dirty="0">
                <a:solidFill>
                  <a:prstClr val="white">
                    <a:lumMod val="75000"/>
                  </a:prstClr>
                </a:solidFill>
                <a:latin typeface="Verdana"/>
              </a:rPr>
              <a:t>blik.com</a:t>
            </a:r>
          </a:p>
        </p:txBody>
      </p:sp>
      <p:sp>
        <p:nvSpPr>
          <p:cNvPr id="68" name="Symbol zastępczy numeru slajdu 67">
            <a:extLst>
              <a:ext uri="{FF2B5EF4-FFF2-40B4-BE49-F238E27FC236}">
                <a16:creationId xmlns:a16="http://schemas.microsoft.com/office/drawing/2014/main" id="{855A451B-AB49-4C2A-9E93-50B2D23424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149" y="10752380"/>
            <a:ext cx="286384" cy="261610"/>
          </a:xfrm>
        </p:spPr>
        <p:txBody>
          <a:bodyPr wrap="square" lIns="0" tIns="0" rIns="0" bIns="0">
            <a:spAutoFit/>
          </a:bodyPr>
          <a:lstStyle/>
          <a:p>
            <a:pPr algn="ctr" defTabSz="914400">
              <a:defRPr/>
            </a:pPr>
            <a:fld id="{81D60167-4931-47E6-BA6A-407CBD079E47}" type="slidenum">
              <a:rPr lang="en-GB" sz="1700">
                <a:solidFill>
                  <a:prstClr val="white"/>
                </a:solidFill>
                <a:latin typeface="Verdana"/>
              </a:rPr>
              <a:pPr algn="ctr" defTabSz="914400">
                <a:defRPr/>
              </a:pPr>
              <a:t>16</a:t>
            </a:fld>
            <a:endParaRPr lang="en-GB" sz="1700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244" y="10617397"/>
            <a:ext cx="1580174" cy="546964"/>
          </a:xfrm>
          <a:prstGeom prst="rect">
            <a:avLst/>
          </a:prstGeom>
        </p:spPr>
      </p:pic>
      <p:cxnSp>
        <p:nvCxnSpPr>
          <p:cNvPr id="24" name="Łącznik prosty 9">
            <a:extLst>
              <a:ext uri="{FF2B5EF4-FFF2-40B4-BE49-F238E27FC236}">
                <a16:creationId xmlns:a16="http://schemas.microsoft.com/office/drawing/2014/main" id="{69D1BA54-A8EC-4C00-87B2-5D8E91968DA7}"/>
              </a:ext>
            </a:extLst>
          </p:cNvPr>
          <p:cNvCxnSpPr>
            <a:cxnSpLocks/>
          </p:cNvCxnSpPr>
          <p:nvPr/>
        </p:nvCxnSpPr>
        <p:spPr>
          <a:xfrm flipH="1">
            <a:off x="1031712" y="2381082"/>
            <a:ext cx="18042267" cy="0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ytuł 3">
            <a:extLst>
              <a:ext uri="{FF2B5EF4-FFF2-40B4-BE49-F238E27FC236}">
                <a16:creationId xmlns:a16="http://schemas.microsoft.com/office/drawing/2014/main" id="{7FACD494-AF3A-4EEF-83F6-A0D307B0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335" y="218943"/>
            <a:ext cx="18012916" cy="2253438"/>
          </a:xfrm>
        </p:spPr>
        <p:txBody>
          <a:bodyPr anchor="ctr">
            <a:noAutofit/>
          </a:bodyPr>
          <a:lstStyle/>
          <a:p>
            <a:pPr algn="ctr"/>
            <a:r>
              <a:rPr lang="en-GB" sz="4200" dirty="0">
                <a:latin typeface="+mj-lt"/>
                <a:cs typeface="Poppins" pitchFamily="2" charset="0"/>
              </a:rPr>
              <a:t>Number of transactions in 202</a:t>
            </a:r>
            <a:r>
              <a:rPr lang="pl-PL" sz="4200" dirty="0">
                <a:latin typeface="+mj-lt"/>
                <a:cs typeface="Poppins" pitchFamily="2" charset="0"/>
              </a:rPr>
              <a:t>2</a:t>
            </a:r>
            <a:r>
              <a:rPr lang="en-GB" sz="4200" dirty="0">
                <a:latin typeface="+mj-lt"/>
                <a:cs typeface="Poppins" pitchFamily="2" charset="0"/>
              </a:rPr>
              <a:t> was higher than </a:t>
            </a:r>
            <a:br>
              <a:rPr lang="en-GB" sz="4200" dirty="0">
                <a:latin typeface="+mj-lt"/>
                <a:cs typeface="Poppins" pitchFamily="2" charset="0"/>
              </a:rPr>
            </a:br>
            <a:r>
              <a:rPr lang="en-GB" sz="4200" dirty="0">
                <a:latin typeface="+mj-lt"/>
                <a:cs typeface="Poppins" pitchFamily="2" charset="0"/>
              </a:rPr>
              <a:t>in the previous</a:t>
            </a:r>
            <a:r>
              <a:rPr lang="pl-PL" sz="4200" dirty="0">
                <a:latin typeface="+mj-lt"/>
                <a:cs typeface="Poppins" pitchFamily="2" charset="0"/>
              </a:rPr>
              <a:t> 2 </a:t>
            </a:r>
            <a:r>
              <a:rPr lang="en-GB" sz="4200" dirty="0">
                <a:latin typeface="+mj-lt"/>
                <a:cs typeface="Poppins" pitchFamily="2" charset="0"/>
              </a:rPr>
              <a:t>years combined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7DCF49-7E50-430D-9C85-134DF3A6F846}"/>
              </a:ext>
            </a:extLst>
          </p:cNvPr>
          <p:cNvSpPr/>
          <p:nvPr/>
        </p:nvSpPr>
        <p:spPr>
          <a:xfrm>
            <a:off x="12247803" y="2763863"/>
            <a:ext cx="3962401" cy="737923"/>
          </a:xfrm>
          <a:prstGeom prst="roundRect">
            <a:avLst>
              <a:gd name="adj" fmla="val 15595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ctr"/>
          <a:lstStyle/>
          <a:p>
            <a:pPr algn="ctr" defTabSz="914400">
              <a:defRPr/>
            </a:pPr>
            <a:r>
              <a:rPr lang="en-GB" sz="1800" b="1" dirty="0">
                <a:solidFill>
                  <a:prstClr val="white"/>
                </a:solidFill>
                <a:latin typeface="Verdana"/>
              </a:rPr>
              <a:t>1.18 billion transactions </a:t>
            </a:r>
          </a:p>
          <a:p>
            <a:pPr algn="ctr" defTabSz="914400">
              <a:defRPr/>
            </a:pPr>
            <a:r>
              <a:rPr lang="en-GB" sz="1800" b="1" dirty="0">
                <a:solidFill>
                  <a:prstClr val="white"/>
                </a:solidFill>
                <a:latin typeface="Verdana"/>
              </a:rPr>
              <a:t>between 2020-2021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86F19D-8F7E-5D94-FA0F-4E923A7DAE68}"/>
              </a:ext>
            </a:extLst>
          </p:cNvPr>
          <p:cNvSpPr/>
          <p:nvPr/>
        </p:nvSpPr>
        <p:spPr>
          <a:xfrm>
            <a:off x="1678392" y="2751537"/>
            <a:ext cx="10311221" cy="750249"/>
          </a:xfrm>
          <a:prstGeom prst="roundRect">
            <a:avLst>
              <a:gd name="adj" fmla="val 15595"/>
            </a:avLst>
          </a:prstGeom>
          <a:solidFill>
            <a:schemeClr val="bg1">
              <a:lumMod val="65000"/>
            </a:schemeClr>
          </a:solidFill>
        </p:spPr>
        <p:txBody>
          <a:bodyPr wrap="square" lIns="0" tIns="0" rIns="0" bIns="0" rtlCol="0" anchor="ctr"/>
          <a:lstStyle/>
          <a:p>
            <a:pPr algn="ctr" defTabSz="914400">
              <a:defRPr/>
            </a:pPr>
            <a:r>
              <a:rPr lang="en-GB" sz="1800" b="1" dirty="0">
                <a:solidFill>
                  <a:prstClr val="white"/>
                </a:solidFill>
                <a:latin typeface="Verdana"/>
              </a:rPr>
              <a:t>Total </a:t>
            </a:r>
            <a:r>
              <a:rPr lang="pl-PL" sz="1800" b="1" dirty="0">
                <a:solidFill>
                  <a:prstClr val="white"/>
                </a:solidFill>
                <a:latin typeface="Verdana"/>
              </a:rPr>
              <a:t>351</a:t>
            </a:r>
            <a:r>
              <a:rPr lang="en-GB" sz="1800" b="1" dirty="0">
                <a:solidFill>
                  <a:prstClr val="white"/>
                </a:solidFill>
                <a:latin typeface="Verdana"/>
              </a:rPr>
              <a:t> million transactions</a:t>
            </a:r>
            <a:r>
              <a:rPr lang="pl-PL" sz="1800" b="1" dirty="0">
                <a:solidFill>
                  <a:prstClr val="white"/>
                </a:solidFill>
                <a:latin typeface="Verdana"/>
              </a:rPr>
              <a:t> </a:t>
            </a:r>
          </a:p>
          <a:p>
            <a:pPr algn="ctr" defTabSz="914400">
              <a:defRPr/>
            </a:pPr>
            <a:r>
              <a:rPr lang="en-GB" sz="1800" b="1" dirty="0">
                <a:solidFill>
                  <a:prstClr val="white"/>
                </a:solidFill>
                <a:latin typeface="Verdana"/>
              </a:rPr>
              <a:t>between</a:t>
            </a:r>
            <a:r>
              <a:rPr lang="pl-PL" sz="1800" b="1" dirty="0">
                <a:solidFill>
                  <a:prstClr val="white"/>
                </a:solidFill>
                <a:latin typeface="Verdana"/>
              </a:rPr>
              <a:t> 2015 - 2019</a:t>
            </a:r>
            <a:endParaRPr lang="en-GB" sz="1800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" name="Rectangle: Rounded Corners 39">
            <a:extLst>
              <a:ext uri="{FF2B5EF4-FFF2-40B4-BE49-F238E27FC236}">
                <a16:creationId xmlns:a16="http://schemas.microsoft.com/office/drawing/2014/main" id="{EC85D16F-157B-DE85-1704-955335D4FA64}"/>
              </a:ext>
            </a:extLst>
          </p:cNvPr>
          <p:cNvSpPr/>
          <p:nvPr/>
        </p:nvSpPr>
        <p:spPr>
          <a:xfrm>
            <a:off x="16468394" y="2752985"/>
            <a:ext cx="1933200" cy="748800"/>
          </a:xfrm>
          <a:prstGeom prst="roundRect">
            <a:avLst>
              <a:gd name="adj" fmla="val 15595"/>
            </a:avLst>
          </a:prstGeom>
          <a:solidFill>
            <a:srgbClr val="DC1915"/>
          </a:solidFill>
        </p:spPr>
        <p:txBody>
          <a:bodyPr wrap="square" lIns="0" tIns="0" rIns="0" bIns="0" rtlCol="0" anchor="ctr"/>
          <a:lstStyle/>
          <a:p>
            <a:pPr algn="ctr" defTabSz="914400">
              <a:defRPr/>
            </a:pPr>
            <a:r>
              <a:rPr lang="pl-PL" sz="1800" b="1" dirty="0">
                <a:solidFill>
                  <a:prstClr val="white"/>
                </a:solidFill>
                <a:latin typeface="Verdana"/>
              </a:rPr>
              <a:t>1.23</a:t>
            </a:r>
            <a:r>
              <a:rPr lang="en-GB" sz="1800" b="1" dirty="0">
                <a:solidFill>
                  <a:prstClr val="white"/>
                </a:solidFill>
                <a:latin typeface="Verdana"/>
              </a:rPr>
              <a:t> billion</a:t>
            </a:r>
          </a:p>
        </p:txBody>
      </p:sp>
      <p:sp>
        <p:nvSpPr>
          <p:cNvPr id="5" name="pole tekstowe 7">
            <a:extLst>
              <a:ext uri="{FF2B5EF4-FFF2-40B4-BE49-F238E27FC236}">
                <a16:creationId xmlns:a16="http://schemas.microsoft.com/office/drawing/2014/main" id="{3D487251-3C55-3F8B-DC5F-4836E595738C}"/>
              </a:ext>
            </a:extLst>
          </p:cNvPr>
          <p:cNvSpPr txBox="1"/>
          <p:nvPr/>
        </p:nvSpPr>
        <p:spPr>
          <a:xfrm>
            <a:off x="1461598" y="1978334"/>
            <a:ext cx="18012917" cy="432283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2</a:t>
            </a:r>
            <a:r>
              <a:rPr lang="en-GB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,</a:t>
            </a:r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8</a:t>
            </a:r>
            <a:r>
              <a:rPr lang="en-GB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 billion transactions processed in </a:t>
            </a:r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8</a:t>
            </a:r>
            <a:r>
              <a:rPr lang="en-GB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 years</a:t>
            </a:r>
          </a:p>
        </p:txBody>
      </p:sp>
    </p:spTree>
    <p:extLst>
      <p:ext uri="{BB962C8B-B14F-4D97-AF65-F5344CB8AC3E}">
        <p14:creationId xmlns:p14="http://schemas.microsoft.com/office/powerpoint/2010/main" val="2252847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51592" y="0"/>
            <a:ext cx="2402840" cy="157480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6585B00D-9AC2-409B-B236-8BCFE589D586}"/>
              </a:ext>
            </a:extLst>
          </p:cNvPr>
          <p:cNvSpPr txBox="1"/>
          <p:nvPr/>
        </p:nvSpPr>
        <p:spPr>
          <a:xfrm>
            <a:off x="1678392" y="10775846"/>
            <a:ext cx="1163955" cy="23916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16" name="Symbol zastępczy numeru slajdu 15">
            <a:extLst>
              <a:ext uri="{FF2B5EF4-FFF2-40B4-BE49-F238E27FC236}">
                <a16:creationId xmlns:a16="http://schemas.microsoft.com/office/drawing/2014/main" id="{5BFCEAC6-5300-410A-B5EE-7178A830EA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149" y="10752380"/>
            <a:ext cx="286384" cy="261610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17</a:t>
            </a:fld>
            <a:endParaRPr lang="pl-PL" sz="1700" dirty="0">
              <a:latin typeface="+mj-lt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4244" y="10617397"/>
            <a:ext cx="1580174" cy="546964"/>
          </a:xfrm>
          <a:prstGeom prst="rect">
            <a:avLst/>
          </a:prstGeom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id="{C908EBF7-F38C-43DD-A1A6-BEDAC0EA89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9654" y="758316"/>
            <a:ext cx="17467984" cy="5970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 defTabSz="1828709" rtl="0">
              <a:lnSpc>
                <a:spcPct val="90000"/>
              </a:lnSpc>
              <a:spcBef>
                <a:spcPct val="0"/>
              </a:spcBef>
            </a:pPr>
            <a:r>
              <a:rPr lang="en-GB" sz="4200" kern="1200" dirty="0">
                <a:latin typeface="+mj-lt"/>
              </a:rPr>
              <a:t>Global acquire</a:t>
            </a:r>
            <a:r>
              <a:rPr lang="pl-PL" sz="4200" kern="1200" dirty="0">
                <a:latin typeface="+mj-lt"/>
              </a:rPr>
              <a:t>r</a:t>
            </a:r>
            <a:r>
              <a:rPr lang="en-GB" sz="4200" kern="1200" dirty="0">
                <a:latin typeface="+mj-lt"/>
              </a:rPr>
              <a:t>s and merchants already</a:t>
            </a:r>
            <a:r>
              <a:rPr lang="pl-PL" sz="4200" kern="1200" dirty="0">
                <a:latin typeface="+mj-lt"/>
              </a:rPr>
              <a:t> </a:t>
            </a:r>
            <a:r>
              <a:rPr lang="en-GB" sz="4200" kern="1200" dirty="0">
                <a:latin typeface="+mj-lt"/>
              </a:rPr>
              <a:t>accept BLIK</a:t>
            </a: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5ED716B0-A1E4-4B49-B0E8-A1F2CB2D4632}"/>
              </a:ext>
            </a:extLst>
          </p:cNvPr>
          <p:cNvSpPr/>
          <p:nvPr/>
        </p:nvSpPr>
        <p:spPr>
          <a:xfrm>
            <a:off x="1309654" y="1705183"/>
            <a:ext cx="17486630" cy="0"/>
          </a:xfrm>
          <a:custGeom>
            <a:avLst/>
            <a:gdLst/>
            <a:ahLst/>
            <a:cxnLst/>
            <a:rect l="l" t="t" r="r" b="b"/>
            <a:pathLst>
              <a:path w="17486630">
                <a:moveTo>
                  <a:pt x="0" y="0"/>
                </a:moveTo>
                <a:lnTo>
                  <a:pt x="17486378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PPRO - We take care of local payments so you don't have to">
            <a:extLst>
              <a:ext uri="{FF2B5EF4-FFF2-40B4-BE49-F238E27FC236}">
                <a16:creationId xmlns:a16="http://schemas.microsoft.com/office/drawing/2014/main" id="{06943364-9ED6-4752-AD47-4DBA11245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44" y="3331447"/>
            <a:ext cx="3240000" cy="12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ripe - Fintech Tour North America">
            <a:extLst>
              <a:ext uri="{FF2B5EF4-FFF2-40B4-BE49-F238E27FC236}">
                <a16:creationId xmlns:a16="http://schemas.microsoft.com/office/drawing/2014/main" id="{89DDA788-68EC-469C-BD7D-237A1BD4F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738" y="3136803"/>
            <a:ext cx="3240000" cy="13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63287CD-BCB4-4FCF-BFAD-55AE2F005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444" y="3292475"/>
            <a:ext cx="3240000" cy="10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11D1A36-9E7A-4B9E-8581-74CC86AF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49" y="8703311"/>
            <a:ext cx="3240000" cy="74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1E6D34A4-C025-436A-9C73-FA9E1E39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444" y="5192681"/>
            <a:ext cx="3240000" cy="9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Apple, appstore, logo Free Icon - Icon-Icons.com">
            <a:extLst>
              <a:ext uri="{FF2B5EF4-FFF2-40B4-BE49-F238E27FC236}">
                <a16:creationId xmlns:a16="http://schemas.microsoft.com/office/drawing/2014/main" id="{EFC55AA5-2F6F-4CE3-8259-C65A2779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747" y="8047005"/>
            <a:ext cx="324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Uber Eats Logo, history, meaning, symbol, PNG">
            <a:extLst>
              <a:ext uri="{FF2B5EF4-FFF2-40B4-BE49-F238E27FC236}">
                <a16:creationId xmlns:a16="http://schemas.microsoft.com/office/drawing/2014/main" id="{CC8A66B4-684B-4212-92E8-39EB62D23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444" y="8047006"/>
            <a:ext cx="3240000" cy="18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altexpress | Partner aplikacji Uber, Bolt oraz Free Now">
            <a:extLst>
              <a:ext uri="{FF2B5EF4-FFF2-40B4-BE49-F238E27FC236}">
                <a16:creationId xmlns:a16="http://schemas.microsoft.com/office/drawing/2014/main" id="{78E45A80-2EA4-342A-9257-106952CD9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438" y="4862866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ON -TIME delivery | Sprawdzony Partner Wolt">
            <a:extLst>
              <a:ext uri="{FF2B5EF4-FFF2-40B4-BE49-F238E27FC236}">
                <a16:creationId xmlns:a16="http://schemas.microsoft.com/office/drawing/2014/main" id="{9719E579-EF23-908B-CA6A-CC2AB6423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329" y="6716270"/>
            <a:ext cx="34671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PL | Bolt Food | Restauracja i zamówienia - rejestracja">
            <a:extLst>
              <a:ext uri="{FF2B5EF4-FFF2-40B4-BE49-F238E27FC236}">
                <a16:creationId xmlns:a16="http://schemas.microsoft.com/office/drawing/2014/main" id="{590787E0-5DB5-54B9-AECD-1D2D07D77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44" y="6727969"/>
            <a:ext cx="33909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B3C171B-753A-4584-54D1-91F1C00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445" y="6480319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 descr="Pliki do pobrania | PayU Poland">
            <a:extLst>
              <a:ext uri="{FF2B5EF4-FFF2-40B4-BE49-F238E27FC236}">
                <a16:creationId xmlns:a16="http://schemas.microsoft.com/office/drawing/2014/main" id="{38874556-13D4-599E-6FFD-AE3474101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49" y="4775548"/>
            <a:ext cx="3028950" cy="195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ozwiązania płatnicze dla Twojej firmy | Worldline">
            <a:extLst>
              <a:ext uri="{FF2B5EF4-FFF2-40B4-BE49-F238E27FC236}">
                <a16:creationId xmlns:a16="http://schemas.microsoft.com/office/drawing/2014/main" id="{FD8AD18D-79A4-2EBD-A1FA-E7EA79433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6" y="2472796"/>
            <a:ext cx="2540346" cy="25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CE8048-E637-5959-D785-5D67EDEE3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43" y="6977871"/>
            <a:ext cx="2794689" cy="71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961EA95-D526-F9C4-CE6F-CB5DF73E6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47" y="5332021"/>
            <a:ext cx="3632371" cy="69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EB5E589-84DB-7E6E-F36F-9F7E60CE7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04" y="8285707"/>
            <a:ext cx="3275855" cy="11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043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0523747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/>
          <p:nvPr/>
        </p:nvSpPr>
        <p:spPr>
          <a:xfrm>
            <a:off x="0" y="10523747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9326392" y="10529708"/>
            <a:ext cx="779842" cy="261631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0" y="779232"/>
                </a:moveTo>
                <a:lnTo>
                  <a:pt x="779232" y="779232"/>
                </a:lnTo>
                <a:lnTo>
                  <a:pt x="779232" y="0"/>
                </a:lnTo>
                <a:lnTo>
                  <a:pt x="0" y="0"/>
                </a:lnTo>
                <a:lnTo>
                  <a:pt x="0" y="779232"/>
                </a:lnTo>
                <a:close/>
              </a:path>
            </a:pathLst>
          </a:custGeom>
        </p:spPr>
        <p:txBody>
          <a:bodyPr wrap="square" lIns="0" tIns="0" rIns="0" bIns="0">
            <a:spAutoFit/>
          </a:bodyPr>
          <a:lstStyle/>
          <a:p>
            <a:pPr algn="ctr"/>
            <a:endParaRPr sz="1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304" y="10707874"/>
            <a:ext cx="854344" cy="417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C9D31C3-29CF-4ACA-9312-049E7D4C6A63}"/>
              </a:ext>
            </a:extLst>
          </p:cNvPr>
          <p:cNvGrpSpPr/>
          <p:nvPr/>
        </p:nvGrpSpPr>
        <p:grpSpPr>
          <a:xfrm>
            <a:off x="10052443" y="3449775"/>
            <a:ext cx="10053666" cy="4409083"/>
            <a:chOff x="10051649" y="3449947"/>
            <a:chExt cx="10052872" cy="4408735"/>
          </a:xfrm>
        </p:grpSpPr>
        <p:sp>
          <p:nvSpPr>
            <p:cNvPr id="7" name="object 7"/>
            <p:cNvSpPr/>
            <p:nvPr/>
          </p:nvSpPr>
          <p:spPr>
            <a:xfrm>
              <a:off x="10051649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11998770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13963181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303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857424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014264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3961386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925798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7872919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9820041" y="5409148"/>
              <a:ext cx="284480" cy="497205"/>
            </a:xfrm>
            <a:custGeom>
              <a:avLst/>
              <a:gdLst/>
              <a:ahLst/>
              <a:cxnLst/>
              <a:rect l="l" t="t" r="r" b="b"/>
              <a:pathLst>
                <a:path w="284480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84057" y="493946"/>
                  </a:lnTo>
                  <a:lnTo>
                    <a:pt x="284057" y="3181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937246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884368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48780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9795901" y="7361477"/>
              <a:ext cx="308610" cy="497205"/>
            </a:xfrm>
            <a:custGeom>
              <a:avLst/>
              <a:gdLst/>
              <a:ahLst/>
              <a:cxnLst/>
              <a:rect l="l" t="t" r="r" b="b"/>
              <a:pathLst>
                <a:path w="308609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08197" y="489019"/>
                  </a:lnTo>
                  <a:lnTo>
                    <a:pt x="308197" y="8109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Symbol zastępczy numeru slajdu 21">
            <a:extLst>
              <a:ext uri="{FF2B5EF4-FFF2-40B4-BE49-F238E27FC236}">
                <a16:creationId xmlns:a16="http://schemas.microsoft.com/office/drawing/2014/main" id="{F124942E-3610-40FF-A39C-13DC4A8BFF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4380" y="10760478"/>
            <a:ext cx="283866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18</a:t>
            </a:fld>
            <a:endParaRPr lang="pl-PL" sz="1700" dirty="0">
              <a:latin typeface="+mj-lt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9A9CC7A5-85C0-4EBB-871F-3AF2B1B19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6" name="object 21">
            <a:extLst>
              <a:ext uri="{FF2B5EF4-FFF2-40B4-BE49-F238E27FC236}">
                <a16:creationId xmlns:a16="http://schemas.microsoft.com/office/drawing/2014/main" id="{FE86E942-3F60-4C03-8C98-E9B2ADD18E3F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869F36B8-4CD6-3A6B-3665-1CC0EB5F7C9C}"/>
              </a:ext>
            </a:extLst>
          </p:cNvPr>
          <p:cNvSpPr txBox="1"/>
          <p:nvPr/>
        </p:nvSpPr>
        <p:spPr>
          <a:xfrm>
            <a:off x="1560553" y="3447883"/>
            <a:ext cx="8491890" cy="4410971"/>
          </a:xfrm>
          <a:prstGeom prst="rect">
            <a:avLst/>
          </a:prstGeom>
        </p:spPr>
        <p:txBody>
          <a:bodyPr vert="horz" wrap="square" lIns="0" tIns="11431" rIns="0" bIns="0" rtlCol="0" anchor="ctr">
            <a:noAutofit/>
          </a:bodyPr>
          <a:lstStyle/>
          <a:p>
            <a:pPr marL="12701" marR="5081">
              <a:lnSpc>
                <a:spcPct val="100400"/>
              </a:lnSpc>
              <a:spcBef>
                <a:spcPts val="90"/>
              </a:spcBef>
            </a:pPr>
            <a:r>
              <a:rPr lang="pl-PL" sz="5751" b="1" spc="3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Case </a:t>
            </a:r>
            <a:r>
              <a:rPr lang="pl-PL" sz="5751" b="1" spc="33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studies</a:t>
            </a:r>
            <a:endParaRPr lang="en-GB" sz="5751" b="1" spc="33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337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8187" y="541357"/>
            <a:ext cx="15850802" cy="692552"/>
          </a:xfrm>
          <a:prstGeom prst="rect">
            <a:avLst/>
          </a:prstGeom>
        </p:spPr>
        <p:txBody>
          <a:bodyPr vert="horz" wrap="square" lIns="0" tIns="15241" rIns="0" bIns="0" rtlCol="0">
            <a:spAutoFit/>
          </a:bodyPr>
          <a:lstStyle/>
          <a:p>
            <a:pPr marL="12701" marR="5081" indent="-5876878" algn="ctr">
              <a:lnSpc>
                <a:spcPct val="100499"/>
              </a:lnSpc>
              <a:spcBef>
                <a:spcPts val="120"/>
              </a:spcBef>
            </a:pPr>
            <a:r>
              <a:rPr lang="pl-PL" sz="4400" dirty="0">
                <a:latin typeface="+mj-lt"/>
              </a:rPr>
              <a:t>Interia’s Mail Service with BLIK implementation</a:t>
            </a:r>
            <a:endParaRPr sz="440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8964" y="1699636"/>
            <a:ext cx="17488011" cy="10796"/>
          </a:xfrm>
          <a:custGeom>
            <a:avLst/>
            <a:gdLst/>
            <a:ahLst/>
            <a:cxnLst/>
            <a:rect l="l" t="t" r="r" b="b"/>
            <a:pathLst>
              <a:path w="17486630" h="10794">
                <a:moveTo>
                  <a:pt x="17486378" y="0"/>
                </a:moveTo>
                <a:lnTo>
                  <a:pt x="0" y="0"/>
                </a:lnTo>
                <a:lnTo>
                  <a:pt x="0" y="10470"/>
                </a:lnTo>
                <a:lnTo>
                  <a:pt x="17486378" y="10470"/>
                </a:lnTo>
                <a:lnTo>
                  <a:pt x="17486378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B822C39D-BCBF-434A-8125-1C9983F3C9B4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3" name="object 4">
            <a:extLst>
              <a:ext uri="{FF2B5EF4-FFF2-40B4-BE49-F238E27FC236}">
                <a16:creationId xmlns:a16="http://schemas.microsoft.com/office/drawing/2014/main" id="{243119E3-A092-407A-BC8D-D632BBA52B51}"/>
              </a:ext>
            </a:extLst>
          </p:cNvPr>
          <p:cNvSpPr txBox="1"/>
          <p:nvPr/>
        </p:nvSpPr>
        <p:spPr>
          <a:xfrm>
            <a:off x="11064479" y="9901736"/>
            <a:ext cx="7732496" cy="289054"/>
          </a:xfrm>
          <a:prstGeom prst="rect">
            <a:avLst/>
          </a:prstGeom>
        </p:spPr>
        <p:txBody>
          <a:bodyPr vert="horz" wrap="square" lIns="0" tIns="12066" rIns="0" bIns="0" rtlCol="0">
            <a:spAutoFit/>
          </a:bodyPr>
          <a:lstStyle/>
          <a:p>
            <a:pPr marL="12701">
              <a:spcBef>
                <a:spcPts val="95"/>
              </a:spcBef>
            </a:pPr>
            <a:r>
              <a:rPr lang="en-US" dirty="0">
                <a:solidFill>
                  <a:srgbClr val="808080"/>
                </a:solidFill>
                <a:latin typeface="+mj-lt"/>
                <a:cs typeface="Arial Black"/>
              </a:rPr>
              <a:t>Overview of bill payments with highlighted BLIK implementation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17699D57-D5E3-4A81-97FD-906FF29AF5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54527" y="2176160"/>
            <a:ext cx="7164462" cy="7259849"/>
          </a:xfrm>
          <a:prstGeom prst="rect">
            <a:avLst/>
          </a:prstGeom>
          <a:effectLst>
            <a:outerShdw blurRad="698500" dist="38100" dir="2700000" sx="106000" sy="106000" algn="tl" rotWithShape="0">
              <a:srgbClr val="ECEFFF"/>
            </a:outerShdw>
          </a:effec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E3AAFB47-0E01-4726-BB61-3B9817A03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0255" y="4387447"/>
            <a:ext cx="8895686" cy="3213073"/>
          </a:xfrm>
          <a:prstGeom prst="rect">
            <a:avLst/>
          </a:prstGeom>
          <a:effectLst>
            <a:outerShdw blurRad="698500" dist="38100" dir="2700000" sx="106000" sy="106000" algn="l" rotWithShape="0">
              <a:srgbClr val="ECEFFF"/>
            </a:outerShdw>
          </a:effectLst>
        </p:spPr>
      </p:pic>
      <p:sp>
        <p:nvSpPr>
          <p:cNvPr id="26" name="object 4">
            <a:extLst>
              <a:ext uri="{FF2B5EF4-FFF2-40B4-BE49-F238E27FC236}">
                <a16:creationId xmlns:a16="http://schemas.microsoft.com/office/drawing/2014/main" id="{A3D2EA03-3D7E-4EBB-BC0C-069201902623}"/>
              </a:ext>
            </a:extLst>
          </p:cNvPr>
          <p:cNvSpPr txBox="1"/>
          <p:nvPr/>
        </p:nvSpPr>
        <p:spPr>
          <a:xfrm>
            <a:off x="2721677" y="8169473"/>
            <a:ext cx="7771911" cy="289054"/>
          </a:xfrm>
          <a:prstGeom prst="rect">
            <a:avLst/>
          </a:prstGeom>
        </p:spPr>
        <p:txBody>
          <a:bodyPr vert="horz" wrap="square" lIns="0" tIns="12066" rIns="0" bIns="0" rtlCol="0">
            <a:spAutoFit/>
          </a:bodyPr>
          <a:lstStyle/>
          <a:p>
            <a:pPr marL="12701">
              <a:spcBef>
                <a:spcPts val="95"/>
              </a:spcBef>
            </a:pPr>
            <a:r>
              <a:rPr lang="en-US" dirty="0">
                <a:solidFill>
                  <a:srgbClr val="808080"/>
                </a:solidFill>
                <a:latin typeface="+mj-lt"/>
                <a:cs typeface="Arial Black"/>
              </a:rPr>
              <a:t>Billing email list with highlighted BLIK payment</a:t>
            </a:r>
          </a:p>
        </p:txBody>
      </p:sp>
      <p:sp>
        <p:nvSpPr>
          <p:cNvPr id="12" name="Symbol zastępczy numeru slajdu 45">
            <a:extLst>
              <a:ext uri="{FF2B5EF4-FFF2-40B4-BE49-F238E27FC236}">
                <a16:creationId xmlns:a16="http://schemas.microsoft.com/office/drawing/2014/main" id="{CC93D0CD-D0FD-4561-AA2B-9435F83FFEB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900" y="10752782"/>
            <a:ext cx="286407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19</a:t>
            </a:fld>
            <a:endParaRPr lang="pl-PL" sz="1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58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6585B00D-9AC2-409B-B236-8BCFE589D586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blik.com</a:t>
            </a: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8A2EECF2-257C-4447-B4E9-78340550E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8964" y="738206"/>
            <a:ext cx="17469363" cy="569432"/>
          </a:xfrm>
          <a:prstGeom prst="rect">
            <a:avLst/>
          </a:prstGeom>
        </p:spPr>
        <p:txBody>
          <a:bodyPr vert="horz" wrap="square" lIns="0" tIns="15241" rIns="0" bIns="0" rtlCol="0" anchor="ctr">
            <a:spAutoFit/>
          </a:bodyPr>
          <a:lstStyle/>
          <a:p>
            <a:pPr marL="12701" algn="ctr" defTabSz="1828892"/>
            <a:r>
              <a:rPr lang="pl-PL" sz="40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Hello</a:t>
            </a:r>
            <a:endParaRPr lang="en-GB" sz="4000" b="1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6" name="Symbol zastępczy numeru slajdu 15">
            <a:extLst>
              <a:ext uri="{FF2B5EF4-FFF2-40B4-BE49-F238E27FC236}">
                <a16:creationId xmlns:a16="http://schemas.microsoft.com/office/drawing/2014/main" id="{5BFCEAC6-5300-410A-B5EE-7178A830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8054" y="4765688"/>
            <a:ext cx="205740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pl-PL"/>
            </a:defPPr>
            <a:lvl1pPr marL="0" algn="l" defTabSz="914491" rtl="0" eaLnBrk="1" latinLnBrk="0" hangingPunct="1">
              <a:defRPr sz="1800" b="0" i="0" kern="1200">
                <a:solidFill>
                  <a:schemeClr val="bg1"/>
                </a:solidFill>
                <a:latin typeface="Arial Black"/>
                <a:ea typeface="+mn-ea"/>
                <a:cs typeface="Arial Black"/>
              </a:defRPr>
            </a:lvl1pPr>
            <a:lvl2pPr marL="457246" algn="l" defTabSz="9144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algn="l" defTabSz="9144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algn="l" defTabSz="9144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algn="l" defTabSz="9144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algn="l" defTabSz="9144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algn="l" defTabSz="9144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algn="l" defTabSz="9144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algn="l" defTabSz="91449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>
              <a:spcBef>
                <a:spcPts val="204"/>
              </a:spcBef>
            </a:pPr>
            <a:fld id="{81D60167-4931-47E6-BA6A-407CBD079E47}" type="slidenum">
              <a:rPr lang="pl-PL" spc="-375" smtClean="0">
                <a:latin typeface="Verdana" panose="020B0604030504040204" pitchFamily="34" charset="0"/>
                <a:ea typeface="Verdana" panose="020B0604030504040204" pitchFamily="34" charset="0"/>
              </a:rPr>
              <a:pPr marL="38100" algn="ctr">
                <a:spcBef>
                  <a:spcPts val="204"/>
                </a:spcBef>
              </a:pPr>
              <a:t>2</a:t>
            </a:fld>
            <a:endParaRPr lang="pl-PL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4" name="object 19">
            <a:extLst>
              <a:ext uri="{FF2B5EF4-FFF2-40B4-BE49-F238E27FC236}">
                <a16:creationId xmlns:a16="http://schemas.microsoft.com/office/drawing/2014/main" id="{3D83E8C8-8461-4DAE-9092-68C625B57637}"/>
              </a:ext>
            </a:extLst>
          </p:cNvPr>
          <p:cNvSpPr/>
          <p:nvPr/>
        </p:nvSpPr>
        <p:spPr>
          <a:xfrm>
            <a:off x="1308964" y="1704871"/>
            <a:ext cx="17488011" cy="0"/>
          </a:xfrm>
          <a:custGeom>
            <a:avLst/>
            <a:gdLst/>
            <a:ahLst/>
            <a:cxnLst/>
            <a:rect l="l" t="t" r="r" b="b"/>
            <a:pathLst>
              <a:path w="17486630">
                <a:moveTo>
                  <a:pt x="0" y="0"/>
                </a:moveTo>
                <a:lnTo>
                  <a:pt x="17486378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EC27D8-0C81-4526-AA31-134CC6C87929}"/>
              </a:ext>
            </a:extLst>
          </p:cNvPr>
          <p:cNvGrpSpPr/>
          <p:nvPr/>
        </p:nvGrpSpPr>
        <p:grpSpPr>
          <a:xfrm>
            <a:off x="6242543" y="1850077"/>
            <a:ext cx="9932200" cy="900071"/>
            <a:chOff x="9639937" y="4903538"/>
            <a:chExt cx="9931416" cy="900000"/>
          </a:xfrm>
        </p:grpSpPr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DB0C4BC7-CC42-41D2-AABB-24AE2D638BDF}"/>
                </a:ext>
              </a:extLst>
            </p:cNvPr>
            <p:cNvSpPr txBox="1"/>
            <p:nvPr/>
          </p:nvSpPr>
          <p:spPr>
            <a:xfrm>
              <a:off x="11922430" y="5076540"/>
              <a:ext cx="7648923" cy="55399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46" bIns="91446" anchor="ctr">
              <a:spAutoFit/>
            </a:bodyPr>
            <a:lstStyle/>
            <a:p>
              <a:r>
                <a:rPr sz="2400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Innovative mobile payment system</a:t>
              </a:r>
              <a:endParaRPr lang="en-GB" sz="2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6" name="Group">
              <a:extLst>
                <a:ext uri="{FF2B5EF4-FFF2-40B4-BE49-F238E27FC236}">
                  <a16:creationId xmlns:a16="http://schemas.microsoft.com/office/drawing/2014/main" id="{A85BEF2C-A6C2-4271-9E15-A4320E72FF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39937" y="4903538"/>
              <a:ext cx="1930401" cy="900000"/>
            </a:xfrm>
            <a:prstGeom prst="roundRect">
              <a:avLst>
                <a:gd name="adj" fmla="val 8326"/>
              </a:avLst>
            </a:prstGeom>
            <a:blipFill>
              <a:blip r:embed="rId3"/>
              <a:stretch>
                <a:fillRect/>
              </a:stretch>
            </a:blipFill>
            <a:ln w="25400">
              <a:miter lim="400000"/>
            </a:ln>
            <a:effectLst/>
          </p:spPr>
          <p:txBody>
            <a:bodyPr tIns="91446" bIns="91446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95F5F72-4136-4F98-B778-CF9824B1D8F3}"/>
              </a:ext>
            </a:extLst>
          </p:cNvPr>
          <p:cNvSpPr txBox="1"/>
          <p:nvPr/>
        </p:nvSpPr>
        <p:spPr>
          <a:xfrm>
            <a:off x="5202645" y="2901873"/>
            <a:ext cx="10641856" cy="1055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We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closely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cooperate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with e-commerce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and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acquirers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with s</a:t>
            </a:r>
            <a:r>
              <a:rPr lang="en-GB" sz="22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trong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focus on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user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experience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and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conversion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rate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0"/>
            </a:endParaRP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C40CEC35-84A6-D74E-DD8F-89BDE8DBEA92}"/>
              </a:ext>
            </a:extLst>
          </p:cNvPr>
          <p:cNvSpPr txBox="1"/>
          <p:nvPr/>
        </p:nvSpPr>
        <p:spPr>
          <a:xfrm>
            <a:off x="7051517" y="9440989"/>
            <a:ext cx="7649527" cy="5232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46" bIns="91446" anchor="ctr">
            <a:spAutoFit/>
          </a:bodyPr>
          <a:lstStyle/>
          <a:p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Magdalena Kubisa – Business Development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Director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sz="2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49294A9-4494-1045-7030-73B22F51E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65" y="4506117"/>
            <a:ext cx="6963518" cy="4647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7025" y="718756"/>
            <a:ext cx="16446819" cy="630992"/>
          </a:xfrm>
          <a:prstGeom prst="rect">
            <a:avLst/>
          </a:prstGeom>
        </p:spPr>
        <p:txBody>
          <a:bodyPr vert="horz" wrap="square" lIns="0" tIns="15241" rIns="0" bIns="0" rtlCol="0">
            <a:spAutoFit/>
          </a:bodyPr>
          <a:lstStyle/>
          <a:p>
            <a:pPr marL="12701" marR="5081" indent="-5876878" algn="ctr">
              <a:spcBef>
                <a:spcPts val="120"/>
              </a:spcBef>
            </a:pPr>
            <a:r>
              <a:rPr lang="pl-PL" sz="4000" dirty="0">
                <a:latin typeface="+mj-lt"/>
              </a:rPr>
              <a:t>BLIK </a:t>
            </a:r>
            <a:r>
              <a:rPr lang="pl-PL" sz="4000" dirty="0" err="1">
                <a:latin typeface="+mj-lt"/>
              </a:rPr>
              <a:t>effect</a:t>
            </a:r>
            <a:endParaRPr sz="400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B779C459-8A1D-4649-A9EE-C23B2C4995D7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49673BF8-18B1-40E8-9605-8C7F943723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900" y="10752782"/>
            <a:ext cx="286407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20</a:t>
            </a:fld>
            <a:endParaRPr lang="pl-PL" sz="1700" dirty="0">
              <a:latin typeface="+mj-lt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39" name="object 19">
            <a:extLst>
              <a:ext uri="{FF2B5EF4-FFF2-40B4-BE49-F238E27FC236}">
                <a16:creationId xmlns:a16="http://schemas.microsoft.com/office/drawing/2014/main" id="{BCF34CE0-CA99-854A-6B2B-E14A7B218D60}"/>
              </a:ext>
            </a:extLst>
          </p:cNvPr>
          <p:cNvSpPr/>
          <p:nvPr/>
        </p:nvSpPr>
        <p:spPr>
          <a:xfrm>
            <a:off x="1308964" y="1704871"/>
            <a:ext cx="17488011" cy="0"/>
          </a:xfrm>
          <a:custGeom>
            <a:avLst/>
            <a:gdLst/>
            <a:ahLst/>
            <a:cxnLst/>
            <a:rect l="l" t="t" r="r" b="b"/>
            <a:pathLst>
              <a:path w="17486630">
                <a:moveTo>
                  <a:pt x="0" y="0"/>
                </a:moveTo>
                <a:lnTo>
                  <a:pt x="17486378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FC2B4789-F972-3383-DC0C-6D92283F922C}"/>
              </a:ext>
            </a:extLst>
          </p:cNvPr>
          <p:cNvSpPr/>
          <p:nvPr/>
        </p:nvSpPr>
        <p:spPr>
          <a:xfrm>
            <a:off x="10165970" y="2524348"/>
            <a:ext cx="9533220" cy="1684120"/>
          </a:xfrm>
          <a:prstGeom prst="roundRect">
            <a:avLst>
              <a:gd name="adj" fmla="val 11267"/>
            </a:avLst>
          </a:prstGeom>
          <a:solidFill>
            <a:srgbClr val="F1E2F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968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09DE7DE-42B9-D634-96CE-35583D28EC0A}"/>
              </a:ext>
            </a:extLst>
          </p:cNvPr>
          <p:cNvSpPr/>
          <p:nvPr/>
        </p:nvSpPr>
        <p:spPr>
          <a:xfrm>
            <a:off x="277424" y="2527530"/>
            <a:ext cx="9533220" cy="1684120"/>
          </a:xfrm>
          <a:prstGeom prst="roundRect">
            <a:avLst>
              <a:gd name="adj" fmla="val 11267"/>
            </a:avLst>
          </a:prstGeom>
          <a:solidFill>
            <a:srgbClr val="F1E2F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968"/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262E7F58-1475-0577-15C6-52DBFDF8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09" y="2491816"/>
            <a:ext cx="6075985" cy="202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786EA59B-D3A8-BF0F-7D7A-0BC1AC68A7B7}"/>
              </a:ext>
            </a:extLst>
          </p:cNvPr>
          <p:cNvSpPr txBox="1"/>
          <p:nvPr/>
        </p:nvSpPr>
        <p:spPr>
          <a:xfrm>
            <a:off x="2581009" y="4938000"/>
            <a:ext cx="7740411" cy="1852625"/>
          </a:xfrm>
          <a:prstGeom prst="rect">
            <a:avLst/>
          </a:prstGeom>
        </p:spPr>
        <p:txBody>
          <a:bodyPr vert="horz" wrap="square" lIns="0" tIns="25132" rIns="0" bIns="0" rtlCol="0">
            <a:spAutoFit/>
          </a:bodyPr>
          <a:lstStyle/>
          <a:p>
            <a:pPr marL="20944">
              <a:spcBef>
                <a:spcPts val="198"/>
              </a:spcBef>
            </a:pPr>
            <a:r>
              <a:rPr lang="pl-PL" sz="7257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+21</a:t>
            </a:r>
            <a:r>
              <a:rPr sz="7257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%</a:t>
            </a:r>
            <a:endParaRPr sz="7257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20944">
              <a:spcBef>
                <a:spcPts val="49"/>
              </a:spcBef>
            </a:pPr>
            <a:r>
              <a:rPr lang="pl-PL" sz="4617" dirty="0" err="1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conversion</a:t>
            </a:r>
            <a:r>
              <a:rPr lang="pl-PL" sz="4617" dirty="0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 </a:t>
            </a:r>
            <a:r>
              <a:rPr lang="pl-PL" sz="4617" dirty="0" err="1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increase</a:t>
            </a:r>
            <a:endParaRPr lang="en-US" sz="4617" dirty="0">
              <a:solidFill>
                <a:srgbClr val="7F7F7F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0C5E070A-6FD7-2770-38AC-A661989A16E7}"/>
              </a:ext>
            </a:extLst>
          </p:cNvPr>
          <p:cNvSpPr txBox="1"/>
          <p:nvPr/>
        </p:nvSpPr>
        <p:spPr>
          <a:xfrm>
            <a:off x="2581009" y="7500256"/>
            <a:ext cx="7740411" cy="1852625"/>
          </a:xfrm>
          <a:prstGeom prst="rect">
            <a:avLst/>
          </a:prstGeom>
        </p:spPr>
        <p:txBody>
          <a:bodyPr vert="horz" wrap="square" lIns="0" tIns="25132" rIns="0" bIns="0" rtlCol="0">
            <a:spAutoFit/>
          </a:bodyPr>
          <a:lstStyle/>
          <a:p>
            <a:pPr marL="20944">
              <a:spcBef>
                <a:spcPts val="198"/>
              </a:spcBef>
            </a:pPr>
            <a:r>
              <a:rPr lang="pl-PL" sz="7257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-24</a:t>
            </a:r>
            <a:r>
              <a:rPr sz="7257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%</a:t>
            </a:r>
            <a:endParaRPr sz="7257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20944">
              <a:spcBef>
                <a:spcPts val="49"/>
              </a:spcBef>
            </a:pPr>
            <a:r>
              <a:rPr lang="pl-PL" sz="4617" dirty="0" err="1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abandoned</a:t>
            </a:r>
            <a:r>
              <a:rPr lang="pl-PL" sz="4617" dirty="0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 </a:t>
            </a:r>
            <a:r>
              <a:rPr lang="pl-PL" sz="4617" dirty="0" err="1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carts</a:t>
            </a:r>
            <a:endParaRPr lang="en-US" sz="4617" dirty="0">
              <a:solidFill>
                <a:srgbClr val="7F7F7F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F9E831F1-BFAF-A147-24D8-158B4192DA7A}"/>
              </a:ext>
            </a:extLst>
          </p:cNvPr>
          <p:cNvGrpSpPr/>
          <p:nvPr/>
        </p:nvGrpSpPr>
        <p:grpSpPr>
          <a:xfrm>
            <a:off x="10165973" y="5151747"/>
            <a:ext cx="9693337" cy="4503725"/>
            <a:chOff x="9425240" y="4000195"/>
            <a:chExt cx="5564304" cy="2731039"/>
          </a:xfrm>
        </p:grpSpPr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B9502BF0-C366-821B-9CAF-254A1A1AF28B}"/>
                </a:ext>
              </a:extLst>
            </p:cNvPr>
            <p:cNvSpPr txBox="1"/>
            <p:nvPr/>
          </p:nvSpPr>
          <p:spPr>
            <a:xfrm>
              <a:off x="9425240" y="4036723"/>
              <a:ext cx="2137870" cy="1184823"/>
            </a:xfrm>
            <a:prstGeom prst="rect">
              <a:avLst/>
            </a:prstGeom>
          </p:spPr>
          <p:txBody>
            <a:bodyPr vert="horz" wrap="square" lIns="0" tIns="25132" rIns="0" bIns="0" rtlCol="0">
              <a:spAutoFit/>
            </a:bodyPr>
            <a:lstStyle/>
            <a:p>
              <a:pPr marL="20944">
                <a:spcBef>
                  <a:spcPts val="198"/>
                </a:spcBef>
              </a:pPr>
              <a:r>
                <a:rPr lang="pl-PL" sz="4617" b="1" dirty="0"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+35</a:t>
              </a:r>
              <a:r>
                <a:rPr sz="4617" b="1" dirty="0"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%</a:t>
              </a:r>
              <a:endParaRPr sz="4617" dirty="0">
                <a:latin typeface="Verdana" panose="020B0604030504040204" pitchFamily="34" charset="0"/>
                <a:ea typeface="Verdana" panose="020B0604030504040204" pitchFamily="34" charset="0"/>
                <a:cs typeface="Arial"/>
              </a:endParaRPr>
            </a:p>
            <a:p>
              <a:pPr marL="20944">
                <a:spcBef>
                  <a:spcPts val="49"/>
                </a:spcBef>
              </a:pPr>
              <a:r>
                <a:rPr lang="pl-PL" sz="2638" dirty="0" err="1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Increase</a:t>
              </a:r>
              <a:r>
                <a:rPr lang="pl-PL" sz="2638" dirty="0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 in </a:t>
              </a:r>
              <a:r>
                <a:rPr lang="pl-PL" sz="2638" dirty="0" err="1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total</a:t>
              </a:r>
              <a:r>
                <a:rPr lang="pl-PL" sz="2638" dirty="0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 </a:t>
              </a:r>
              <a:r>
                <a:rPr lang="pl-PL" sz="2638" dirty="0" err="1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number</a:t>
              </a:r>
              <a:r>
                <a:rPr lang="pl-PL" sz="2638" dirty="0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 of </a:t>
              </a:r>
              <a:r>
                <a:rPr lang="pl-PL" sz="2638" dirty="0" err="1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transactions</a:t>
              </a:r>
              <a:endParaRPr lang="en-US" sz="2638" dirty="0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endParaRPr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E1C07DE5-D83A-A204-A2A0-00E863E4D713}"/>
                </a:ext>
              </a:extLst>
            </p:cNvPr>
            <p:cNvSpPr txBox="1"/>
            <p:nvPr/>
          </p:nvSpPr>
          <p:spPr>
            <a:xfrm>
              <a:off x="12040901" y="4000195"/>
              <a:ext cx="2948643" cy="968894"/>
            </a:xfrm>
            <a:prstGeom prst="rect">
              <a:avLst/>
            </a:prstGeom>
          </p:spPr>
          <p:txBody>
            <a:bodyPr vert="horz" wrap="square" lIns="0" tIns="25132" rIns="0" bIns="0" rtlCol="0">
              <a:spAutoFit/>
            </a:bodyPr>
            <a:lstStyle/>
            <a:p>
              <a:pPr marL="20944">
                <a:spcBef>
                  <a:spcPts val="198"/>
                </a:spcBef>
              </a:pPr>
              <a:r>
                <a:rPr lang="pl-PL" sz="4617" b="1" dirty="0"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+81</a:t>
              </a:r>
              <a:r>
                <a:rPr sz="4617" b="1" dirty="0"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%</a:t>
              </a:r>
              <a:endParaRPr sz="4617" dirty="0">
                <a:latin typeface="Verdana" panose="020B0604030504040204" pitchFamily="34" charset="0"/>
                <a:ea typeface="Verdana" panose="020B0604030504040204" pitchFamily="34" charset="0"/>
                <a:cs typeface="Arial"/>
              </a:endParaRPr>
            </a:p>
            <a:p>
              <a:pPr marL="12701">
                <a:spcBef>
                  <a:spcPts val="30"/>
                </a:spcBef>
              </a:pPr>
              <a:r>
                <a:rPr lang="en-US" sz="2800" dirty="0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growth q2/q1 2021</a:t>
              </a:r>
            </a:p>
            <a:p>
              <a:pPr marL="12701">
                <a:spcBef>
                  <a:spcPts val="30"/>
                </a:spcBef>
              </a:pPr>
              <a:r>
                <a:rPr lang="en-US" sz="2800" dirty="0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number of BLIK transactions</a:t>
              </a:r>
              <a:endParaRPr lang="pl-PL" sz="2800" dirty="0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endParaRPr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50F44F6B-D527-463A-B997-B9D220789F8E}"/>
                </a:ext>
              </a:extLst>
            </p:cNvPr>
            <p:cNvSpPr txBox="1"/>
            <p:nvPr/>
          </p:nvSpPr>
          <p:spPr>
            <a:xfrm>
              <a:off x="12040901" y="5513118"/>
              <a:ext cx="2454249" cy="707585"/>
            </a:xfrm>
            <a:prstGeom prst="rect">
              <a:avLst/>
            </a:prstGeom>
          </p:spPr>
          <p:txBody>
            <a:bodyPr vert="horz" wrap="square" lIns="0" tIns="25132" rIns="0" bIns="0" rtlCol="0">
              <a:spAutoFit/>
            </a:bodyPr>
            <a:lstStyle/>
            <a:p>
              <a:pPr marL="20944">
                <a:spcBef>
                  <a:spcPts val="198"/>
                </a:spcBef>
              </a:pPr>
              <a:r>
                <a:rPr lang="pl-PL" sz="4617" b="1" dirty="0"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93</a:t>
              </a:r>
              <a:r>
                <a:rPr sz="4617" b="1" dirty="0"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%</a:t>
              </a:r>
              <a:endParaRPr sz="4617" dirty="0">
                <a:latin typeface="Verdana" panose="020B0604030504040204" pitchFamily="34" charset="0"/>
                <a:ea typeface="Verdana" panose="020B0604030504040204" pitchFamily="34" charset="0"/>
                <a:cs typeface="Arial"/>
              </a:endParaRPr>
            </a:p>
            <a:p>
              <a:pPr marL="12701">
                <a:spcBef>
                  <a:spcPts val="30"/>
                </a:spcBef>
              </a:pPr>
              <a:r>
                <a:rPr lang="pl-PL" sz="2800" dirty="0" err="1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users</a:t>
              </a:r>
              <a:r>
                <a:rPr lang="pl-PL" sz="2800" dirty="0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 </a:t>
              </a:r>
              <a:r>
                <a:rPr lang="pl-PL" sz="2800" dirty="0" err="1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use</a:t>
              </a:r>
              <a:r>
                <a:rPr lang="pl-PL" sz="2800" dirty="0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 BLIK </a:t>
              </a:r>
              <a:r>
                <a:rPr lang="pl-PL" sz="2800" dirty="0" err="1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again</a:t>
              </a:r>
              <a:endParaRPr lang="pl-PL" sz="2800" dirty="0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endParaRPr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BCE33CEA-48DF-1F7A-43AD-30FDEA182567}"/>
                </a:ext>
              </a:extLst>
            </p:cNvPr>
            <p:cNvSpPr txBox="1"/>
            <p:nvPr/>
          </p:nvSpPr>
          <p:spPr>
            <a:xfrm>
              <a:off x="9425240" y="5501032"/>
              <a:ext cx="2066903" cy="1230202"/>
            </a:xfrm>
            <a:prstGeom prst="rect">
              <a:avLst/>
            </a:prstGeom>
          </p:spPr>
          <p:txBody>
            <a:bodyPr vert="horz" wrap="square" lIns="0" tIns="25132" rIns="0" bIns="0" rtlCol="0">
              <a:spAutoFit/>
            </a:bodyPr>
            <a:lstStyle/>
            <a:p>
              <a:pPr marL="20944">
                <a:spcBef>
                  <a:spcPts val="198"/>
                </a:spcBef>
              </a:pPr>
              <a:r>
                <a:rPr lang="pl-PL" sz="4617" b="1" dirty="0"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+24</a:t>
              </a:r>
              <a:r>
                <a:rPr sz="4617" b="1" dirty="0"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%</a:t>
              </a:r>
              <a:endParaRPr sz="4617" dirty="0">
                <a:latin typeface="Verdana" panose="020B0604030504040204" pitchFamily="34" charset="0"/>
                <a:ea typeface="Verdana" panose="020B0604030504040204" pitchFamily="34" charset="0"/>
                <a:cs typeface="Arial"/>
              </a:endParaRPr>
            </a:p>
            <a:p>
              <a:pPr marL="12701">
                <a:spcBef>
                  <a:spcPts val="30"/>
                </a:spcBef>
              </a:pPr>
              <a:r>
                <a:rPr lang="en-US" sz="2800" dirty="0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growth q2/q1 2021</a:t>
              </a:r>
            </a:p>
            <a:p>
              <a:pPr marL="12701">
                <a:spcBef>
                  <a:spcPts val="30"/>
                </a:spcBef>
              </a:pPr>
              <a:r>
                <a:rPr lang="en-US" sz="2800" dirty="0">
                  <a:solidFill>
                    <a:srgbClr val="7F7F7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 Black"/>
                </a:rPr>
                <a:t>number of paying users</a:t>
              </a:r>
            </a:p>
          </p:txBody>
        </p:sp>
      </p:grpSp>
      <p:pic>
        <p:nvPicPr>
          <p:cNvPr id="29" name="Picture 36" descr="Biuro prasowe Grupy Interia - materiały do pobrania">
            <a:extLst>
              <a:ext uri="{FF2B5EF4-FFF2-40B4-BE49-F238E27FC236}">
                <a16:creationId xmlns:a16="http://schemas.microsoft.com/office/drawing/2014/main" id="{D4208E30-FF26-FB53-E4F6-2C300333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447" y="2112466"/>
            <a:ext cx="5852488" cy="250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8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6585B00D-9AC2-409B-B236-8BCFE589D586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16" name="Symbol zastępczy numeru slajdu 15">
            <a:extLst>
              <a:ext uri="{FF2B5EF4-FFF2-40B4-BE49-F238E27FC236}">
                <a16:creationId xmlns:a16="http://schemas.microsoft.com/office/drawing/2014/main" id="{5BFCEAC6-5300-410A-B5EE-7178A830EA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900" y="10752782"/>
            <a:ext cx="286407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21</a:t>
            </a:fld>
            <a:endParaRPr lang="pl-PL" sz="1700" dirty="0">
              <a:latin typeface="+mj-lt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id="{8A2EECF2-257C-4447-B4E9-78340550E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8964" y="757929"/>
            <a:ext cx="17469363" cy="638686"/>
          </a:xfrm>
          <a:prstGeom prst="rect">
            <a:avLst/>
          </a:prstGeom>
        </p:spPr>
        <p:txBody>
          <a:bodyPr vert="horz" wrap="square" lIns="0" tIns="15241" rIns="0" bIns="0" rtlCol="0">
            <a:spAutoFit/>
          </a:bodyPr>
          <a:lstStyle/>
          <a:p>
            <a:pPr marL="12701" algn="ctr" defTabSz="1828892" rtl="0">
              <a:lnSpc>
                <a:spcPct val="90000"/>
              </a:lnSpc>
              <a:spcBef>
                <a:spcPct val="0"/>
              </a:spcBef>
            </a:pPr>
            <a:r>
              <a:rPr lang="pl-PL" sz="4500" kern="1200" dirty="0">
                <a:latin typeface="+mj-lt"/>
              </a:rPr>
              <a:t>BLIK </a:t>
            </a:r>
            <a:r>
              <a:rPr lang="pl-PL" sz="4500" kern="1200" dirty="0" err="1">
                <a:latin typeface="+mj-lt"/>
              </a:rPr>
              <a:t>brings</a:t>
            </a:r>
            <a:r>
              <a:rPr lang="pl-PL" sz="4500" kern="1200" dirty="0">
                <a:latin typeface="+mj-lt"/>
              </a:rPr>
              <a:t> </a:t>
            </a:r>
            <a:r>
              <a:rPr lang="pl-PL" sz="4500" kern="1200" dirty="0" err="1">
                <a:latin typeface="+mj-lt"/>
              </a:rPr>
              <a:t>benefits</a:t>
            </a:r>
            <a:r>
              <a:rPr lang="pl-PL" sz="4500" kern="1200" dirty="0">
                <a:latin typeface="+mj-lt"/>
              </a:rPr>
              <a:t> to </a:t>
            </a:r>
            <a:r>
              <a:rPr lang="pl-PL" sz="4500" kern="1200" dirty="0" err="1">
                <a:latin typeface="+mj-lt"/>
              </a:rPr>
              <a:t>all</a:t>
            </a:r>
            <a:r>
              <a:rPr lang="pl-PL" sz="4500" kern="1200" dirty="0">
                <a:latin typeface="+mj-lt"/>
              </a:rPr>
              <a:t> </a:t>
            </a:r>
            <a:r>
              <a:rPr lang="pl-PL" sz="4500" kern="1200" dirty="0" err="1">
                <a:latin typeface="+mj-lt"/>
              </a:rPr>
              <a:t>participants</a:t>
            </a:r>
            <a:r>
              <a:rPr lang="pl-PL" sz="4500" kern="1200" dirty="0">
                <a:latin typeface="+mj-lt"/>
              </a:rPr>
              <a:t> of the system</a:t>
            </a:r>
            <a:endParaRPr lang="en-GB" sz="4500" kern="1200" dirty="0">
              <a:latin typeface="+mj-lt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3D83E8C8-8461-4DAE-9092-68C625B57637}"/>
              </a:ext>
            </a:extLst>
          </p:cNvPr>
          <p:cNvSpPr/>
          <p:nvPr/>
        </p:nvSpPr>
        <p:spPr>
          <a:xfrm>
            <a:off x="1308964" y="1704871"/>
            <a:ext cx="17488011" cy="0"/>
          </a:xfrm>
          <a:custGeom>
            <a:avLst/>
            <a:gdLst/>
            <a:ahLst/>
            <a:cxnLst/>
            <a:rect l="l" t="t" r="r" b="b"/>
            <a:pathLst>
              <a:path w="17486630">
                <a:moveTo>
                  <a:pt x="0" y="0"/>
                </a:moveTo>
                <a:lnTo>
                  <a:pt x="17486378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val 8">
            <a:extLst>
              <a:ext uri="{FF2B5EF4-FFF2-40B4-BE49-F238E27FC236}">
                <a16:creationId xmlns:a16="http://schemas.microsoft.com/office/drawing/2014/main" id="{83871651-B297-4063-B9FA-4A44D1EE1FD2}"/>
              </a:ext>
            </a:extLst>
          </p:cNvPr>
          <p:cNvSpPr/>
          <p:nvPr/>
        </p:nvSpPr>
        <p:spPr>
          <a:xfrm>
            <a:off x="11672450" y="4112923"/>
            <a:ext cx="5128208" cy="51282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pole tekstowe 24">
            <a:extLst>
              <a:ext uri="{FF2B5EF4-FFF2-40B4-BE49-F238E27FC236}">
                <a16:creationId xmlns:a16="http://schemas.microsoft.com/office/drawing/2014/main" id="{6CC96107-E1AA-4E91-951F-0D37DCD02974}"/>
              </a:ext>
            </a:extLst>
          </p:cNvPr>
          <p:cNvSpPr txBox="1"/>
          <p:nvPr/>
        </p:nvSpPr>
        <p:spPr>
          <a:xfrm>
            <a:off x="1060534" y="3913686"/>
            <a:ext cx="7569810" cy="46716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34" indent="-342934">
              <a:lnSpc>
                <a:spcPts val="2968"/>
              </a:lnSpc>
              <a:spcAft>
                <a:spcPts val="3000"/>
              </a:spcAft>
              <a:buSzPct val="100000"/>
              <a:buBlip>
                <a:blip r:embed="rId4"/>
              </a:buBlip>
            </a:pPr>
            <a:r>
              <a:rPr lang="en-GB" sz="2400" b="1" dirty="0">
                <a:latin typeface="+mj-lt"/>
                <a:cs typeface="Poppins" pitchFamily="2" charset="0"/>
              </a:rPr>
              <a:t>Stronger primary relationship with users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, BLIK supports mobile activation of users</a:t>
            </a:r>
            <a:endParaRPr lang="pl-PL" sz="2200" dirty="0">
              <a:solidFill>
                <a:schemeClr val="bg1">
                  <a:lumMod val="50000"/>
                </a:schemeClr>
              </a:solidFill>
              <a:latin typeface="+mj-lt"/>
              <a:cs typeface="Poppins" pitchFamily="2" charset="0"/>
            </a:endParaRPr>
          </a:p>
          <a:p>
            <a:pPr marL="342934" indent="-342934">
              <a:lnSpc>
                <a:spcPts val="2968"/>
              </a:lnSpc>
              <a:spcAft>
                <a:spcPts val="3000"/>
              </a:spcAft>
              <a:buSzPct val="100000"/>
              <a:buBlip>
                <a:blip r:embed="rId4"/>
              </a:buBlip>
            </a:pPr>
            <a:r>
              <a:rPr lang="en-GB" sz="2400" b="1" dirty="0">
                <a:latin typeface="+mj-lt"/>
                <a:cs typeface="Poppins" pitchFamily="2" charset="0"/>
              </a:rPr>
              <a:t>Increased conversion rate at checkout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, BLIK provides simple, fast and secure payment with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up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 to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 9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8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% success rate because of superior UX</a:t>
            </a:r>
            <a:endParaRPr lang="pl-PL" sz="2200" dirty="0">
              <a:latin typeface="+mj-lt"/>
              <a:cs typeface="Poppins" pitchFamily="2" charset="0"/>
            </a:endParaRPr>
          </a:p>
          <a:p>
            <a:pPr marL="342934" indent="-342934">
              <a:lnSpc>
                <a:spcPts val="2968"/>
              </a:lnSpc>
              <a:spcAft>
                <a:spcPts val="3000"/>
              </a:spcAft>
              <a:buSzPct val="100000"/>
              <a:buBlip>
                <a:blip r:embed="rId4"/>
              </a:buBlip>
            </a:pPr>
            <a:r>
              <a:rPr lang="en-GB" sz="2400" b="1" dirty="0">
                <a:latin typeface="+mj-lt"/>
                <a:cs typeface="Poppins" pitchFamily="2" charset="0"/>
              </a:rPr>
              <a:t>Improved convenience</a:t>
            </a:r>
            <a:r>
              <a:rPr lang="pl-PL" sz="2400" b="1" dirty="0">
                <a:latin typeface="+mj-lt"/>
                <a:cs typeface="Poppins" pitchFamily="2" charset="0"/>
              </a:rPr>
              <a:t> and e</a:t>
            </a:r>
            <a:r>
              <a:rPr lang="en-GB" sz="2400" b="1" dirty="0">
                <a:latin typeface="+mj-lt"/>
                <a:cs typeface="Poppins" pitchFamily="2" charset="0"/>
              </a:rPr>
              <a:t>as</a:t>
            </a:r>
            <a:r>
              <a:rPr lang="pl-PL" sz="2400" b="1" dirty="0">
                <a:latin typeface="+mj-lt"/>
                <a:cs typeface="Poppins" pitchFamily="2" charset="0"/>
              </a:rPr>
              <a:t>e</a:t>
            </a:r>
            <a:r>
              <a:rPr lang="en-GB" sz="2400" b="1" dirty="0">
                <a:latin typeface="+mj-lt"/>
                <a:cs typeface="Poppins" pitchFamily="2" charset="0"/>
              </a:rPr>
              <a:t> of use</a:t>
            </a:r>
            <a:r>
              <a:rPr lang="en-GB" sz="2200" dirty="0">
                <a:latin typeface="+mj-lt"/>
                <a:cs typeface="Poppins" pitchFamily="2" charset="0"/>
              </a:rPr>
              <a:t>,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as BLIK is fully embedded into banking app user experience is aligned with all familiar banking features known to users</a:t>
            </a:r>
          </a:p>
        </p:txBody>
      </p:sp>
      <p:grpSp>
        <p:nvGrpSpPr>
          <p:cNvPr id="50" name="Group 4">
            <a:extLst>
              <a:ext uri="{FF2B5EF4-FFF2-40B4-BE49-F238E27FC236}">
                <a16:creationId xmlns:a16="http://schemas.microsoft.com/office/drawing/2014/main" id="{BD19178C-4B2D-48A5-967E-7C7ECA6ACD93}"/>
              </a:ext>
            </a:extLst>
          </p:cNvPr>
          <p:cNvGrpSpPr/>
          <p:nvPr/>
        </p:nvGrpSpPr>
        <p:grpSpPr>
          <a:xfrm>
            <a:off x="12910898" y="5249786"/>
            <a:ext cx="2714933" cy="2714933"/>
            <a:chOff x="11796653" y="3301994"/>
            <a:chExt cx="5718592" cy="5718592"/>
          </a:xfrm>
        </p:grpSpPr>
        <p:sp>
          <p:nvSpPr>
            <p:cNvPr id="51" name="Oval 13">
              <a:extLst>
                <a:ext uri="{FF2B5EF4-FFF2-40B4-BE49-F238E27FC236}">
                  <a16:creationId xmlns:a16="http://schemas.microsoft.com/office/drawing/2014/main" id="{BDD2F907-32DD-4445-8353-330BFBE02682}"/>
                </a:ext>
              </a:extLst>
            </p:cNvPr>
            <p:cNvSpPr/>
            <p:nvPr/>
          </p:nvSpPr>
          <p:spPr>
            <a:xfrm>
              <a:off x="11796653" y="3301994"/>
              <a:ext cx="5718592" cy="5718592"/>
            </a:xfrm>
            <a:prstGeom prst="ellipse">
              <a:avLst/>
            </a:prstGeom>
            <a:solidFill>
              <a:srgbClr val="E52F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" name="Picture 3" descr="Shape, icon, circle&#10;&#10;Description automatically generated">
              <a:extLst>
                <a:ext uri="{FF2B5EF4-FFF2-40B4-BE49-F238E27FC236}">
                  <a16:creationId xmlns:a16="http://schemas.microsoft.com/office/drawing/2014/main" id="{72783DC3-6E76-44A3-914A-08FF3E429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2424" y="4483398"/>
              <a:ext cx="4607050" cy="3355783"/>
            </a:xfrm>
            <a:prstGeom prst="rect">
              <a:avLst/>
            </a:prstGeom>
          </p:spPr>
        </p:pic>
      </p:grpSp>
      <p:grpSp>
        <p:nvGrpSpPr>
          <p:cNvPr id="56" name="Group 6">
            <a:extLst>
              <a:ext uri="{FF2B5EF4-FFF2-40B4-BE49-F238E27FC236}">
                <a16:creationId xmlns:a16="http://schemas.microsoft.com/office/drawing/2014/main" id="{3DC942C7-AC9C-4B5E-8107-741F6278C81C}"/>
              </a:ext>
            </a:extLst>
          </p:cNvPr>
          <p:cNvGrpSpPr/>
          <p:nvPr/>
        </p:nvGrpSpPr>
        <p:grpSpPr>
          <a:xfrm>
            <a:off x="15278227" y="7040441"/>
            <a:ext cx="2714933" cy="2714933"/>
            <a:chOff x="12738934" y="2968088"/>
            <a:chExt cx="5718592" cy="5718592"/>
          </a:xfrm>
        </p:grpSpPr>
        <p:sp>
          <p:nvSpPr>
            <p:cNvPr id="57" name="Oval 27">
              <a:extLst>
                <a:ext uri="{FF2B5EF4-FFF2-40B4-BE49-F238E27FC236}">
                  <a16:creationId xmlns:a16="http://schemas.microsoft.com/office/drawing/2014/main" id="{C5592DA6-37CA-4C63-A319-40474E5F1C94}"/>
                </a:ext>
              </a:extLst>
            </p:cNvPr>
            <p:cNvSpPr/>
            <p:nvPr/>
          </p:nvSpPr>
          <p:spPr>
            <a:xfrm>
              <a:off x="12738934" y="2968088"/>
              <a:ext cx="5718592" cy="5718592"/>
            </a:xfrm>
            <a:prstGeom prst="ellipse">
              <a:avLst/>
            </a:prstGeom>
            <a:solidFill>
              <a:srgbClr val="E52F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8" name="Picture 2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C7FD9EDC-BE0C-4B46-A312-4B9E14249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7675" y="3868102"/>
              <a:ext cx="4508456" cy="3918564"/>
            </a:xfrm>
            <a:prstGeom prst="rect">
              <a:avLst/>
            </a:prstGeom>
          </p:spPr>
        </p:pic>
      </p:grpSp>
      <p:grpSp>
        <p:nvGrpSpPr>
          <p:cNvPr id="59" name="Group 31">
            <a:extLst>
              <a:ext uri="{FF2B5EF4-FFF2-40B4-BE49-F238E27FC236}">
                <a16:creationId xmlns:a16="http://schemas.microsoft.com/office/drawing/2014/main" id="{A5D71D34-40BB-4760-A197-A983C88B168F}"/>
              </a:ext>
            </a:extLst>
          </p:cNvPr>
          <p:cNvGrpSpPr/>
          <p:nvPr/>
        </p:nvGrpSpPr>
        <p:grpSpPr>
          <a:xfrm>
            <a:off x="10642458" y="7040443"/>
            <a:ext cx="2714933" cy="2714933"/>
            <a:chOff x="11796653" y="3301994"/>
            <a:chExt cx="5718592" cy="5718592"/>
          </a:xfrm>
        </p:grpSpPr>
        <p:sp>
          <p:nvSpPr>
            <p:cNvPr id="60" name="Oval 32">
              <a:extLst>
                <a:ext uri="{FF2B5EF4-FFF2-40B4-BE49-F238E27FC236}">
                  <a16:creationId xmlns:a16="http://schemas.microsoft.com/office/drawing/2014/main" id="{E69953BA-B96D-4EF4-9257-7609AB7FA20A}"/>
                </a:ext>
              </a:extLst>
            </p:cNvPr>
            <p:cNvSpPr/>
            <p:nvPr/>
          </p:nvSpPr>
          <p:spPr>
            <a:xfrm>
              <a:off x="11796653" y="3301994"/>
              <a:ext cx="5718592" cy="5718592"/>
            </a:xfrm>
            <a:prstGeom prst="ellipse">
              <a:avLst/>
            </a:prstGeom>
            <a:solidFill>
              <a:srgbClr val="E52F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1" name="Picture 33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33DB6D3A-687D-4BCC-8EA3-DF957415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6115" y="4130675"/>
              <a:ext cx="4105335" cy="4051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0523747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/>
          <p:nvPr/>
        </p:nvSpPr>
        <p:spPr>
          <a:xfrm>
            <a:off x="0" y="10523747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9326392" y="10529708"/>
            <a:ext cx="779842" cy="261631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0" y="779232"/>
                </a:moveTo>
                <a:lnTo>
                  <a:pt x="779232" y="779232"/>
                </a:lnTo>
                <a:lnTo>
                  <a:pt x="779232" y="0"/>
                </a:lnTo>
                <a:lnTo>
                  <a:pt x="0" y="0"/>
                </a:lnTo>
                <a:lnTo>
                  <a:pt x="0" y="779232"/>
                </a:lnTo>
                <a:close/>
              </a:path>
            </a:pathLst>
          </a:custGeom>
        </p:spPr>
        <p:txBody>
          <a:bodyPr wrap="square" lIns="0" tIns="0" rIns="0" bIns="0">
            <a:spAutoFit/>
          </a:bodyPr>
          <a:lstStyle/>
          <a:p>
            <a:pPr algn="ctr"/>
            <a:endParaRPr sz="1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304" y="10707874"/>
            <a:ext cx="854344" cy="417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C9D31C3-29CF-4ACA-9312-049E7D4C6A63}"/>
              </a:ext>
            </a:extLst>
          </p:cNvPr>
          <p:cNvGrpSpPr/>
          <p:nvPr/>
        </p:nvGrpSpPr>
        <p:grpSpPr>
          <a:xfrm>
            <a:off x="10052443" y="3449775"/>
            <a:ext cx="10053666" cy="4409083"/>
            <a:chOff x="10051649" y="3449947"/>
            <a:chExt cx="10052872" cy="4408735"/>
          </a:xfrm>
        </p:grpSpPr>
        <p:sp>
          <p:nvSpPr>
            <p:cNvPr id="7" name="object 7"/>
            <p:cNvSpPr/>
            <p:nvPr/>
          </p:nvSpPr>
          <p:spPr>
            <a:xfrm>
              <a:off x="10051649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11998770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13963181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303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857424" y="344994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014264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4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3961386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925798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7872919" y="540914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9820041" y="5409148"/>
              <a:ext cx="284480" cy="497205"/>
            </a:xfrm>
            <a:custGeom>
              <a:avLst/>
              <a:gdLst/>
              <a:ahLst/>
              <a:cxnLst/>
              <a:rect l="l" t="t" r="r" b="b"/>
              <a:pathLst>
                <a:path w="284480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84057" y="493946"/>
                  </a:lnTo>
                  <a:lnTo>
                    <a:pt x="284057" y="3181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937246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884368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48780" y="736147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35303" y="481579"/>
                  </a:lnTo>
                  <a:lnTo>
                    <a:pt x="374027" y="463197"/>
                  </a:lnTo>
                  <a:lnTo>
                    <a:pt x="408719" y="438678"/>
                  </a:lnTo>
                  <a:lnTo>
                    <a:pt x="438677" y="408723"/>
                  </a:lnTo>
                  <a:lnTo>
                    <a:pt x="463200" y="374033"/>
                  </a:lnTo>
                  <a:lnTo>
                    <a:pt x="481586" y="335310"/>
                  </a:lnTo>
                  <a:lnTo>
                    <a:pt x="493132" y="293254"/>
                  </a:lnTo>
                  <a:lnTo>
                    <a:pt x="497136" y="248568"/>
                  </a:lnTo>
                  <a:lnTo>
                    <a:pt x="493132" y="203889"/>
                  </a:lnTo>
                  <a:lnTo>
                    <a:pt x="481586" y="161837"/>
                  </a:lnTo>
                  <a:lnTo>
                    <a:pt x="463200" y="123114"/>
                  </a:lnTo>
                  <a:lnTo>
                    <a:pt x="438677" y="88421"/>
                  </a:lnTo>
                  <a:lnTo>
                    <a:pt x="408719" y="58462"/>
                  </a:lnTo>
                  <a:lnTo>
                    <a:pt x="374027" y="33938"/>
                  </a:lnTo>
                  <a:lnTo>
                    <a:pt x="335303" y="15551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9795901" y="7361477"/>
              <a:ext cx="308610" cy="497205"/>
            </a:xfrm>
            <a:custGeom>
              <a:avLst/>
              <a:gdLst/>
              <a:ahLst/>
              <a:cxnLst/>
              <a:rect l="l" t="t" r="r" b="b"/>
              <a:pathLst>
                <a:path w="308609" h="497204">
                  <a:moveTo>
                    <a:pt x="248568" y="0"/>
                  </a:moveTo>
                  <a:lnTo>
                    <a:pt x="203887" y="4005"/>
                  </a:lnTo>
                  <a:lnTo>
                    <a:pt x="161833" y="15551"/>
                  </a:lnTo>
                  <a:lnTo>
                    <a:pt x="123109" y="33938"/>
                  </a:lnTo>
                  <a:lnTo>
                    <a:pt x="88417" y="58462"/>
                  </a:lnTo>
                  <a:lnTo>
                    <a:pt x="58459" y="88421"/>
                  </a:lnTo>
                  <a:lnTo>
                    <a:pt x="33936" y="123114"/>
                  </a:lnTo>
                  <a:lnTo>
                    <a:pt x="15550" y="161837"/>
                  </a:lnTo>
                  <a:lnTo>
                    <a:pt x="4004" y="203889"/>
                  </a:lnTo>
                  <a:lnTo>
                    <a:pt x="0" y="248568"/>
                  </a:lnTo>
                  <a:lnTo>
                    <a:pt x="4004" y="293254"/>
                  </a:lnTo>
                  <a:lnTo>
                    <a:pt x="15550" y="335310"/>
                  </a:lnTo>
                  <a:lnTo>
                    <a:pt x="33936" y="374033"/>
                  </a:lnTo>
                  <a:lnTo>
                    <a:pt x="58459" y="408723"/>
                  </a:lnTo>
                  <a:lnTo>
                    <a:pt x="88417" y="438678"/>
                  </a:lnTo>
                  <a:lnTo>
                    <a:pt x="123109" y="463197"/>
                  </a:lnTo>
                  <a:lnTo>
                    <a:pt x="161833" y="481579"/>
                  </a:lnTo>
                  <a:lnTo>
                    <a:pt x="203887" y="493122"/>
                  </a:lnTo>
                  <a:lnTo>
                    <a:pt x="248568" y="497126"/>
                  </a:lnTo>
                  <a:lnTo>
                    <a:pt x="293249" y="493122"/>
                  </a:lnTo>
                  <a:lnTo>
                    <a:pt x="308197" y="489019"/>
                  </a:lnTo>
                  <a:lnTo>
                    <a:pt x="308197" y="8109"/>
                  </a:lnTo>
                  <a:lnTo>
                    <a:pt x="293249" y="4005"/>
                  </a:lnTo>
                  <a:lnTo>
                    <a:pt x="248568" y="0"/>
                  </a:lnTo>
                  <a:close/>
                </a:path>
              </a:pathLst>
            </a:custGeom>
            <a:solidFill>
              <a:srgbClr val="EDEE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Symbol zastępczy numeru slajdu 21">
            <a:extLst>
              <a:ext uri="{FF2B5EF4-FFF2-40B4-BE49-F238E27FC236}">
                <a16:creationId xmlns:a16="http://schemas.microsoft.com/office/drawing/2014/main" id="{F124942E-3610-40FF-A39C-13DC4A8BFF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4380" y="10760478"/>
            <a:ext cx="283866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22</a:t>
            </a:fld>
            <a:endParaRPr lang="pl-PL" sz="1700" dirty="0">
              <a:latin typeface="+mj-lt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9A9CC7A5-85C0-4EBB-871F-3AF2B1B19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6" name="object 21">
            <a:extLst>
              <a:ext uri="{FF2B5EF4-FFF2-40B4-BE49-F238E27FC236}">
                <a16:creationId xmlns:a16="http://schemas.microsoft.com/office/drawing/2014/main" id="{FE86E942-3F60-4C03-8C98-E9B2ADD18E3F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869F36B8-4CD6-3A6B-3665-1CC0EB5F7C9C}"/>
              </a:ext>
            </a:extLst>
          </p:cNvPr>
          <p:cNvSpPr txBox="1"/>
          <p:nvPr/>
        </p:nvSpPr>
        <p:spPr>
          <a:xfrm>
            <a:off x="1560553" y="3447883"/>
            <a:ext cx="8491890" cy="4410971"/>
          </a:xfrm>
          <a:prstGeom prst="rect">
            <a:avLst/>
          </a:prstGeom>
        </p:spPr>
        <p:txBody>
          <a:bodyPr vert="horz" wrap="square" lIns="0" tIns="11431" rIns="0" bIns="0" rtlCol="0" anchor="ctr">
            <a:noAutofit/>
          </a:bodyPr>
          <a:lstStyle/>
          <a:p>
            <a:pPr marL="12701" marR="5081">
              <a:lnSpc>
                <a:spcPct val="100400"/>
              </a:lnSpc>
              <a:spcBef>
                <a:spcPts val="90"/>
              </a:spcBef>
            </a:pPr>
            <a:r>
              <a:rPr lang="pl-PL" sz="5751" b="1" spc="3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Mobile </a:t>
            </a:r>
            <a:r>
              <a:rPr lang="pl-PL" sz="5751" b="1" spc="33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payments</a:t>
            </a:r>
            <a:r>
              <a:rPr lang="pl-PL" sz="5751" b="1" spc="3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’ </a:t>
            </a:r>
            <a:r>
              <a:rPr lang="pl-PL" sz="5751" b="1" spc="33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time</a:t>
            </a:r>
            <a:r>
              <a:rPr lang="pl-PL" sz="5751" b="1" spc="3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pl-PL" sz="5751" b="1" spc="33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lang="pl-PL" sz="5751" b="1" spc="3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pl-PL" sz="5751" b="1" spc="33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now</a:t>
            </a:r>
            <a:endParaRPr lang="pl-PL" sz="5751" b="1" spc="33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705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0523747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10523747"/>
            <a:ext cx="20105688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326392" y="10529708"/>
            <a:ext cx="779842" cy="261631"/>
          </a:xfrm>
          <a:custGeom>
            <a:avLst/>
            <a:gdLst/>
            <a:ahLst/>
            <a:cxnLst/>
            <a:rect l="l" t="t" r="r" b="b"/>
            <a:pathLst>
              <a:path w="779780" h="779779">
                <a:moveTo>
                  <a:pt x="0" y="779232"/>
                </a:moveTo>
                <a:lnTo>
                  <a:pt x="779232" y="779232"/>
                </a:lnTo>
                <a:lnTo>
                  <a:pt x="779232" y="0"/>
                </a:lnTo>
                <a:lnTo>
                  <a:pt x="0" y="0"/>
                </a:lnTo>
                <a:lnTo>
                  <a:pt x="0" y="779232"/>
                </a:lnTo>
                <a:close/>
              </a:path>
            </a:pathLst>
          </a:custGeom>
        </p:spPr>
        <p:txBody>
          <a:bodyPr wrap="square" lIns="0" tIns="0" rIns="0" bIns="0">
            <a:spAutoFit/>
          </a:bodyPr>
          <a:lstStyle/>
          <a:p>
            <a:pPr algn="ctr"/>
            <a:endParaRPr sz="17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304" y="10707874"/>
            <a:ext cx="854344" cy="417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Symbol zastępczy numeru slajdu 21">
            <a:extLst>
              <a:ext uri="{FF2B5EF4-FFF2-40B4-BE49-F238E27FC236}">
                <a16:creationId xmlns:a16="http://schemas.microsoft.com/office/drawing/2014/main" id="{F124942E-3610-40FF-A39C-13DC4A8BFF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4380" y="10760478"/>
            <a:ext cx="283866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23</a:t>
            </a:fld>
            <a:endParaRPr lang="pl-PL" sz="1700">
              <a:latin typeface="+mj-lt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9A9CC7A5-85C0-4EBB-871F-3AF2B1B19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6" name="object 21">
            <a:extLst>
              <a:ext uri="{FF2B5EF4-FFF2-40B4-BE49-F238E27FC236}">
                <a16:creationId xmlns:a16="http://schemas.microsoft.com/office/drawing/2014/main" id="{FE86E942-3F60-4C03-8C98-E9B2ADD18E3F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1750FA89-C217-4FA5-896B-099EF2E33E60}"/>
              </a:ext>
            </a:extLst>
          </p:cNvPr>
          <p:cNvSpPr/>
          <p:nvPr/>
        </p:nvSpPr>
        <p:spPr>
          <a:xfrm>
            <a:off x="6981271" y="4689045"/>
            <a:ext cx="2148299" cy="2147813"/>
          </a:xfrm>
          <a:custGeom>
            <a:avLst/>
            <a:gdLst/>
            <a:ahLst/>
            <a:cxnLst/>
            <a:rect l="l" t="t" r="r" b="b"/>
            <a:pathLst>
              <a:path w="2806700" h="2806065">
                <a:moveTo>
                  <a:pt x="446163" y="2521902"/>
                </a:moveTo>
                <a:lnTo>
                  <a:pt x="440372" y="2478862"/>
                </a:lnTo>
                <a:lnTo>
                  <a:pt x="424002" y="2440152"/>
                </a:lnTo>
                <a:lnTo>
                  <a:pt x="405104" y="2415692"/>
                </a:lnTo>
                <a:lnTo>
                  <a:pt x="398640" y="2407323"/>
                </a:lnTo>
                <a:lnTo>
                  <a:pt x="390271" y="2400858"/>
                </a:lnTo>
                <a:lnTo>
                  <a:pt x="390271" y="2521902"/>
                </a:lnTo>
                <a:lnTo>
                  <a:pt x="381901" y="2563203"/>
                </a:lnTo>
                <a:lnTo>
                  <a:pt x="359117" y="2596972"/>
                </a:lnTo>
                <a:lnTo>
                  <a:pt x="325361" y="2619756"/>
                </a:lnTo>
                <a:lnTo>
                  <a:pt x="284060" y="2628112"/>
                </a:lnTo>
                <a:lnTo>
                  <a:pt x="242760" y="2619756"/>
                </a:lnTo>
                <a:lnTo>
                  <a:pt x="208991" y="2596972"/>
                </a:lnTo>
                <a:lnTo>
                  <a:pt x="186207" y="2563203"/>
                </a:lnTo>
                <a:lnTo>
                  <a:pt x="177850" y="2521902"/>
                </a:lnTo>
                <a:lnTo>
                  <a:pt x="186207" y="2480602"/>
                </a:lnTo>
                <a:lnTo>
                  <a:pt x="208991" y="2446832"/>
                </a:lnTo>
                <a:lnTo>
                  <a:pt x="242760" y="2424049"/>
                </a:lnTo>
                <a:lnTo>
                  <a:pt x="284060" y="2415692"/>
                </a:lnTo>
                <a:lnTo>
                  <a:pt x="325361" y="2424049"/>
                </a:lnTo>
                <a:lnTo>
                  <a:pt x="359117" y="2446832"/>
                </a:lnTo>
                <a:lnTo>
                  <a:pt x="381901" y="2480602"/>
                </a:lnTo>
                <a:lnTo>
                  <a:pt x="390271" y="2521902"/>
                </a:lnTo>
                <a:lnTo>
                  <a:pt x="390271" y="2400858"/>
                </a:lnTo>
                <a:lnTo>
                  <a:pt x="365810" y="2381961"/>
                </a:lnTo>
                <a:lnTo>
                  <a:pt x="327101" y="2365591"/>
                </a:lnTo>
                <a:lnTo>
                  <a:pt x="284060" y="2359787"/>
                </a:lnTo>
                <a:lnTo>
                  <a:pt x="241007" y="2365591"/>
                </a:lnTo>
                <a:lnTo>
                  <a:pt x="202298" y="2381961"/>
                </a:lnTo>
                <a:lnTo>
                  <a:pt x="169481" y="2407323"/>
                </a:lnTo>
                <a:lnTo>
                  <a:pt x="144106" y="2440152"/>
                </a:lnTo>
                <a:lnTo>
                  <a:pt x="127749" y="2478862"/>
                </a:lnTo>
                <a:lnTo>
                  <a:pt x="121945" y="2521902"/>
                </a:lnTo>
                <a:lnTo>
                  <a:pt x="127749" y="2564942"/>
                </a:lnTo>
                <a:lnTo>
                  <a:pt x="144106" y="2603652"/>
                </a:lnTo>
                <a:lnTo>
                  <a:pt x="169481" y="2636482"/>
                </a:lnTo>
                <a:lnTo>
                  <a:pt x="202298" y="2661843"/>
                </a:lnTo>
                <a:lnTo>
                  <a:pt x="241007" y="2678214"/>
                </a:lnTo>
                <a:lnTo>
                  <a:pt x="284060" y="2684005"/>
                </a:lnTo>
                <a:lnTo>
                  <a:pt x="327101" y="2678214"/>
                </a:lnTo>
                <a:lnTo>
                  <a:pt x="365810" y="2661843"/>
                </a:lnTo>
                <a:lnTo>
                  <a:pt x="398640" y="2636482"/>
                </a:lnTo>
                <a:lnTo>
                  <a:pt x="405091" y="2628112"/>
                </a:lnTo>
                <a:lnTo>
                  <a:pt x="424002" y="2603652"/>
                </a:lnTo>
                <a:lnTo>
                  <a:pt x="440372" y="2564942"/>
                </a:lnTo>
                <a:lnTo>
                  <a:pt x="446163" y="2521902"/>
                </a:lnTo>
                <a:close/>
              </a:path>
              <a:path w="2806700" h="2806065">
                <a:moveTo>
                  <a:pt x="1754225" y="2297099"/>
                </a:moveTo>
                <a:lnTo>
                  <a:pt x="1752028" y="2286228"/>
                </a:lnTo>
                <a:lnTo>
                  <a:pt x="1746034" y="2277338"/>
                </a:lnTo>
                <a:lnTo>
                  <a:pt x="1737144" y="2271344"/>
                </a:lnTo>
                <a:lnTo>
                  <a:pt x="1726272" y="2269147"/>
                </a:lnTo>
                <a:lnTo>
                  <a:pt x="1096010" y="2269147"/>
                </a:lnTo>
                <a:lnTo>
                  <a:pt x="1085138" y="2271344"/>
                </a:lnTo>
                <a:lnTo>
                  <a:pt x="1076261" y="2277338"/>
                </a:lnTo>
                <a:lnTo>
                  <a:pt x="1070267" y="2286228"/>
                </a:lnTo>
                <a:lnTo>
                  <a:pt x="1068070" y="2297099"/>
                </a:lnTo>
                <a:lnTo>
                  <a:pt x="1070267" y="2307971"/>
                </a:lnTo>
                <a:lnTo>
                  <a:pt x="1076261" y="2316848"/>
                </a:lnTo>
                <a:lnTo>
                  <a:pt x="1085138" y="2322842"/>
                </a:lnTo>
                <a:lnTo>
                  <a:pt x="1096010" y="2325052"/>
                </a:lnTo>
                <a:lnTo>
                  <a:pt x="1726272" y="2325052"/>
                </a:lnTo>
                <a:lnTo>
                  <a:pt x="1737144" y="2322842"/>
                </a:lnTo>
                <a:lnTo>
                  <a:pt x="1746034" y="2316848"/>
                </a:lnTo>
                <a:lnTo>
                  <a:pt x="1752028" y="2307971"/>
                </a:lnTo>
                <a:lnTo>
                  <a:pt x="1754225" y="2297099"/>
                </a:lnTo>
                <a:close/>
              </a:path>
              <a:path w="2806700" h="2806065">
                <a:moveTo>
                  <a:pt x="2031047" y="508279"/>
                </a:moveTo>
                <a:lnTo>
                  <a:pt x="2028837" y="497408"/>
                </a:lnTo>
                <a:lnTo>
                  <a:pt x="2022843" y="488530"/>
                </a:lnTo>
                <a:lnTo>
                  <a:pt x="2013966" y="482523"/>
                </a:lnTo>
                <a:lnTo>
                  <a:pt x="2003094" y="480326"/>
                </a:lnTo>
                <a:lnTo>
                  <a:pt x="1372819" y="480326"/>
                </a:lnTo>
                <a:lnTo>
                  <a:pt x="1361960" y="482523"/>
                </a:lnTo>
                <a:lnTo>
                  <a:pt x="1353070" y="488530"/>
                </a:lnTo>
                <a:lnTo>
                  <a:pt x="1347076" y="497408"/>
                </a:lnTo>
                <a:lnTo>
                  <a:pt x="1344879" y="508279"/>
                </a:lnTo>
                <a:lnTo>
                  <a:pt x="1347076" y="519150"/>
                </a:lnTo>
                <a:lnTo>
                  <a:pt x="1353070" y="528027"/>
                </a:lnTo>
                <a:lnTo>
                  <a:pt x="1361960" y="534035"/>
                </a:lnTo>
                <a:lnTo>
                  <a:pt x="1372819" y="536232"/>
                </a:lnTo>
                <a:lnTo>
                  <a:pt x="2003094" y="536232"/>
                </a:lnTo>
                <a:lnTo>
                  <a:pt x="2013966" y="534035"/>
                </a:lnTo>
                <a:lnTo>
                  <a:pt x="2022843" y="528027"/>
                </a:lnTo>
                <a:lnTo>
                  <a:pt x="2028837" y="519150"/>
                </a:lnTo>
                <a:lnTo>
                  <a:pt x="2031047" y="508279"/>
                </a:lnTo>
                <a:close/>
              </a:path>
              <a:path w="2806700" h="2806065">
                <a:moveTo>
                  <a:pt x="2684246" y="283654"/>
                </a:moveTo>
                <a:lnTo>
                  <a:pt x="2678442" y="240601"/>
                </a:lnTo>
                <a:lnTo>
                  <a:pt x="2662085" y="201891"/>
                </a:lnTo>
                <a:lnTo>
                  <a:pt x="2636710" y="169075"/>
                </a:lnTo>
                <a:lnTo>
                  <a:pt x="2628354" y="162623"/>
                </a:lnTo>
                <a:lnTo>
                  <a:pt x="2628354" y="283654"/>
                </a:lnTo>
                <a:lnTo>
                  <a:pt x="2619997" y="324954"/>
                </a:lnTo>
                <a:lnTo>
                  <a:pt x="2597213" y="358724"/>
                </a:lnTo>
                <a:lnTo>
                  <a:pt x="2563444" y="381495"/>
                </a:lnTo>
                <a:lnTo>
                  <a:pt x="2522143" y="389864"/>
                </a:lnTo>
                <a:lnTo>
                  <a:pt x="2483650" y="382676"/>
                </a:lnTo>
                <a:lnTo>
                  <a:pt x="2428011" y="332905"/>
                </a:lnTo>
                <a:lnTo>
                  <a:pt x="2416606" y="295452"/>
                </a:lnTo>
                <a:lnTo>
                  <a:pt x="2416391" y="290487"/>
                </a:lnTo>
                <a:lnTo>
                  <a:pt x="2417051" y="286296"/>
                </a:lnTo>
                <a:lnTo>
                  <a:pt x="2417191" y="284873"/>
                </a:lnTo>
                <a:lnTo>
                  <a:pt x="2417191" y="282460"/>
                </a:lnTo>
                <a:lnTo>
                  <a:pt x="2417051" y="281012"/>
                </a:lnTo>
                <a:lnTo>
                  <a:pt x="2416391" y="276796"/>
                </a:lnTo>
                <a:lnTo>
                  <a:pt x="2416340" y="274307"/>
                </a:lnTo>
                <a:lnTo>
                  <a:pt x="2428011" y="234391"/>
                </a:lnTo>
                <a:lnTo>
                  <a:pt x="2483650" y="184619"/>
                </a:lnTo>
                <a:lnTo>
                  <a:pt x="2522143" y="177431"/>
                </a:lnTo>
                <a:lnTo>
                  <a:pt x="2563444" y="185801"/>
                </a:lnTo>
                <a:lnTo>
                  <a:pt x="2597213" y="208584"/>
                </a:lnTo>
                <a:lnTo>
                  <a:pt x="2619997" y="242354"/>
                </a:lnTo>
                <a:lnTo>
                  <a:pt x="2628354" y="283654"/>
                </a:lnTo>
                <a:lnTo>
                  <a:pt x="2628354" y="162623"/>
                </a:lnTo>
                <a:lnTo>
                  <a:pt x="2603893" y="143713"/>
                </a:lnTo>
                <a:lnTo>
                  <a:pt x="2565184" y="127342"/>
                </a:lnTo>
                <a:lnTo>
                  <a:pt x="2522143" y="121539"/>
                </a:lnTo>
                <a:lnTo>
                  <a:pt x="2471128" y="129946"/>
                </a:lnTo>
                <a:lnTo>
                  <a:pt x="2426030" y="153492"/>
                </a:lnTo>
                <a:lnTo>
                  <a:pt x="2390254" y="189674"/>
                </a:lnTo>
                <a:lnTo>
                  <a:pt x="2367191" y="235991"/>
                </a:lnTo>
                <a:lnTo>
                  <a:pt x="2363216" y="244017"/>
                </a:lnTo>
                <a:lnTo>
                  <a:pt x="2357082" y="250240"/>
                </a:lnTo>
                <a:lnTo>
                  <a:pt x="2349322" y="254266"/>
                </a:lnTo>
                <a:lnTo>
                  <a:pt x="2340483" y="255701"/>
                </a:lnTo>
                <a:lnTo>
                  <a:pt x="2102408" y="255701"/>
                </a:lnTo>
                <a:lnTo>
                  <a:pt x="2091537" y="257898"/>
                </a:lnTo>
                <a:lnTo>
                  <a:pt x="2082660" y="263893"/>
                </a:lnTo>
                <a:lnTo>
                  <a:pt x="2076665" y="272783"/>
                </a:lnTo>
                <a:lnTo>
                  <a:pt x="2074468" y="283654"/>
                </a:lnTo>
                <a:lnTo>
                  <a:pt x="2076665" y="294513"/>
                </a:lnTo>
                <a:lnTo>
                  <a:pt x="2082660" y="303403"/>
                </a:lnTo>
                <a:lnTo>
                  <a:pt x="2091537" y="309397"/>
                </a:lnTo>
                <a:lnTo>
                  <a:pt x="2102408" y="311607"/>
                </a:lnTo>
                <a:lnTo>
                  <a:pt x="2340483" y="311607"/>
                </a:lnTo>
                <a:lnTo>
                  <a:pt x="2349322" y="313029"/>
                </a:lnTo>
                <a:lnTo>
                  <a:pt x="2357082" y="317055"/>
                </a:lnTo>
                <a:lnTo>
                  <a:pt x="2363216" y="323291"/>
                </a:lnTo>
                <a:lnTo>
                  <a:pt x="2367191" y="331317"/>
                </a:lnTo>
                <a:lnTo>
                  <a:pt x="2390267" y="377621"/>
                </a:lnTo>
                <a:lnTo>
                  <a:pt x="2426043" y="413804"/>
                </a:lnTo>
                <a:lnTo>
                  <a:pt x="2471128" y="437362"/>
                </a:lnTo>
                <a:lnTo>
                  <a:pt x="2522143" y="445770"/>
                </a:lnTo>
                <a:lnTo>
                  <a:pt x="2565184" y="439966"/>
                </a:lnTo>
                <a:lnTo>
                  <a:pt x="2603893" y="423595"/>
                </a:lnTo>
                <a:lnTo>
                  <a:pt x="2636710" y="398221"/>
                </a:lnTo>
                <a:lnTo>
                  <a:pt x="2662085" y="365404"/>
                </a:lnTo>
                <a:lnTo>
                  <a:pt x="2678442" y="326694"/>
                </a:lnTo>
                <a:lnTo>
                  <a:pt x="2684246" y="283654"/>
                </a:lnTo>
                <a:close/>
              </a:path>
              <a:path w="2806700" h="2806065">
                <a:moveTo>
                  <a:pt x="2806192" y="1962175"/>
                </a:moveTo>
                <a:lnTo>
                  <a:pt x="2804147" y="1951647"/>
                </a:lnTo>
                <a:lnTo>
                  <a:pt x="2798013" y="1942414"/>
                </a:lnTo>
                <a:lnTo>
                  <a:pt x="2030120" y="1174521"/>
                </a:lnTo>
                <a:lnTo>
                  <a:pt x="1999246" y="1143635"/>
                </a:lnTo>
                <a:lnTo>
                  <a:pt x="1978888" y="1128560"/>
                </a:lnTo>
                <a:lnTo>
                  <a:pt x="1955584" y="1120241"/>
                </a:lnTo>
                <a:lnTo>
                  <a:pt x="1930882" y="1118997"/>
                </a:lnTo>
                <a:lnTo>
                  <a:pt x="1906308" y="1125143"/>
                </a:lnTo>
                <a:lnTo>
                  <a:pt x="1884591" y="1138186"/>
                </a:lnTo>
                <a:lnTo>
                  <a:pt x="1867992" y="1156538"/>
                </a:lnTo>
                <a:lnTo>
                  <a:pt x="1857400" y="1178890"/>
                </a:lnTo>
                <a:lnTo>
                  <a:pt x="1853666" y="1203934"/>
                </a:lnTo>
                <a:lnTo>
                  <a:pt x="1853666" y="1346771"/>
                </a:lnTo>
                <a:lnTo>
                  <a:pt x="1851469" y="1357655"/>
                </a:lnTo>
                <a:lnTo>
                  <a:pt x="1845475" y="1366532"/>
                </a:lnTo>
                <a:lnTo>
                  <a:pt x="1836597" y="1372527"/>
                </a:lnTo>
                <a:lnTo>
                  <a:pt x="1825713" y="1374724"/>
                </a:lnTo>
                <a:lnTo>
                  <a:pt x="980478" y="1374724"/>
                </a:lnTo>
                <a:lnTo>
                  <a:pt x="969594" y="1372527"/>
                </a:lnTo>
                <a:lnTo>
                  <a:pt x="960704" y="1366532"/>
                </a:lnTo>
                <a:lnTo>
                  <a:pt x="954722" y="1357655"/>
                </a:lnTo>
                <a:lnTo>
                  <a:pt x="952525" y="1346771"/>
                </a:lnTo>
                <a:lnTo>
                  <a:pt x="952525" y="1151623"/>
                </a:lnTo>
                <a:lnTo>
                  <a:pt x="953947" y="1142784"/>
                </a:lnTo>
                <a:lnTo>
                  <a:pt x="957986" y="1135024"/>
                </a:lnTo>
                <a:lnTo>
                  <a:pt x="964209" y="1128890"/>
                </a:lnTo>
                <a:lnTo>
                  <a:pt x="1018552" y="1101852"/>
                </a:lnTo>
                <a:lnTo>
                  <a:pt x="1044498" y="1076185"/>
                </a:lnTo>
                <a:lnTo>
                  <a:pt x="1054735" y="1066076"/>
                </a:lnTo>
                <a:lnTo>
                  <a:pt x="1078280" y="1020978"/>
                </a:lnTo>
                <a:lnTo>
                  <a:pt x="1086688" y="969962"/>
                </a:lnTo>
                <a:lnTo>
                  <a:pt x="1080884" y="926922"/>
                </a:lnTo>
                <a:lnTo>
                  <a:pt x="1064514" y="888212"/>
                </a:lnTo>
                <a:lnTo>
                  <a:pt x="1045616" y="863765"/>
                </a:lnTo>
                <a:lnTo>
                  <a:pt x="1039152" y="855395"/>
                </a:lnTo>
                <a:lnTo>
                  <a:pt x="1030795" y="848944"/>
                </a:lnTo>
                <a:lnTo>
                  <a:pt x="1030795" y="969962"/>
                </a:lnTo>
                <a:lnTo>
                  <a:pt x="1022426" y="1011275"/>
                </a:lnTo>
                <a:lnTo>
                  <a:pt x="999642" y="1045032"/>
                </a:lnTo>
                <a:lnTo>
                  <a:pt x="965873" y="1067828"/>
                </a:lnTo>
                <a:lnTo>
                  <a:pt x="924572" y="1076185"/>
                </a:lnTo>
                <a:lnTo>
                  <a:pt x="883272" y="1067828"/>
                </a:lnTo>
                <a:lnTo>
                  <a:pt x="849503" y="1045032"/>
                </a:lnTo>
                <a:lnTo>
                  <a:pt x="826731" y="1011275"/>
                </a:lnTo>
                <a:lnTo>
                  <a:pt x="818362" y="969962"/>
                </a:lnTo>
                <a:lnTo>
                  <a:pt x="826731" y="928662"/>
                </a:lnTo>
                <a:lnTo>
                  <a:pt x="849503" y="894905"/>
                </a:lnTo>
                <a:lnTo>
                  <a:pt x="883272" y="872121"/>
                </a:lnTo>
                <a:lnTo>
                  <a:pt x="924572" y="863765"/>
                </a:lnTo>
                <a:lnTo>
                  <a:pt x="965873" y="872121"/>
                </a:lnTo>
                <a:lnTo>
                  <a:pt x="999642" y="894905"/>
                </a:lnTo>
                <a:lnTo>
                  <a:pt x="1022426" y="928662"/>
                </a:lnTo>
                <a:lnTo>
                  <a:pt x="1030795" y="969962"/>
                </a:lnTo>
                <a:lnTo>
                  <a:pt x="1030795" y="848944"/>
                </a:lnTo>
                <a:lnTo>
                  <a:pt x="1006335" y="830021"/>
                </a:lnTo>
                <a:lnTo>
                  <a:pt x="967625" y="813663"/>
                </a:lnTo>
                <a:lnTo>
                  <a:pt x="924572" y="807859"/>
                </a:lnTo>
                <a:lnTo>
                  <a:pt x="881532" y="813663"/>
                </a:lnTo>
                <a:lnTo>
                  <a:pt x="842810" y="830021"/>
                </a:lnTo>
                <a:lnTo>
                  <a:pt x="809993" y="855395"/>
                </a:lnTo>
                <a:lnTo>
                  <a:pt x="784631" y="888212"/>
                </a:lnTo>
                <a:lnTo>
                  <a:pt x="768261" y="926922"/>
                </a:lnTo>
                <a:lnTo>
                  <a:pt x="762457" y="969962"/>
                </a:lnTo>
                <a:lnTo>
                  <a:pt x="770864" y="1020978"/>
                </a:lnTo>
                <a:lnTo>
                  <a:pt x="794423" y="1066076"/>
                </a:lnTo>
                <a:lnTo>
                  <a:pt x="830605" y="1101852"/>
                </a:lnTo>
                <a:lnTo>
                  <a:pt x="884936" y="1128890"/>
                </a:lnTo>
                <a:lnTo>
                  <a:pt x="891159" y="1135024"/>
                </a:lnTo>
                <a:lnTo>
                  <a:pt x="895197" y="1142784"/>
                </a:lnTo>
                <a:lnTo>
                  <a:pt x="896632" y="1151623"/>
                </a:lnTo>
                <a:lnTo>
                  <a:pt x="896632" y="1602397"/>
                </a:lnTo>
                <a:lnTo>
                  <a:pt x="870851" y="1630794"/>
                </a:lnTo>
                <a:lnTo>
                  <a:pt x="862672" y="1630756"/>
                </a:lnTo>
                <a:lnTo>
                  <a:pt x="854341" y="1628025"/>
                </a:lnTo>
                <a:lnTo>
                  <a:pt x="846378" y="1622094"/>
                </a:lnTo>
                <a:lnTo>
                  <a:pt x="81991" y="857694"/>
                </a:lnTo>
                <a:lnTo>
                  <a:pt x="79070" y="850646"/>
                </a:lnTo>
                <a:lnTo>
                  <a:pt x="79070" y="835710"/>
                </a:lnTo>
                <a:lnTo>
                  <a:pt x="81991" y="828649"/>
                </a:lnTo>
                <a:lnTo>
                  <a:pt x="847090" y="63563"/>
                </a:lnTo>
                <a:lnTo>
                  <a:pt x="853389" y="57823"/>
                </a:lnTo>
                <a:lnTo>
                  <a:pt x="860653" y="55054"/>
                </a:lnTo>
                <a:lnTo>
                  <a:pt x="871245" y="55626"/>
                </a:lnTo>
                <a:lnTo>
                  <a:pt x="896632" y="81686"/>
                </a:lnTo>
                <a:lnTo>
                  <a:pt x="896632" y="283667"/>
                </a:lnTo>
                <a:lnTo>
                  <a:pt x="898829" y="294525"/>
                </a:lnTo>
                <a:lnTo>
                  <a:pt x="904824" y="303415"/>
                </a:lnTo>
                <a:lnTo>
                  <a:pt x="913701" y="309410"/>
                </a:lnTo>
                <a:lnTo>
                  <a:pt x="924572" y="311607"/>
                </a:lnTo>
                <a:lnTo>
                  <a:pt x="1957616" y="311607"/>
                </a:lnTo>
                <a:lnTo>
                  <a:pt x="1968487" y="309410"/>
                </a:lnTo>
                <a:lnTo>
                  <a:pt x="1977364" y="303415"/>
                </a:lnTo>
                <a:lnTo>
                  <a:pt x="1983371" y="294525"/>
                </a:lnTo>
                <a:lnTo>
                  <a:pt x="1985568" y="283667"/>
                </a:lnTo>
                <a:lnTo>
                  <a:pt x="1983371" y="272796"/>
                </a:lnTo>
                <a:lnTo>
                  <a:pt x="1977364" y="263906"/>
                </a:lnTo>
                <a:lnTo>
                  <a:pt x="1968487" y="257911"/>
                </a:lnTo>
                <a:lnTo>
                  <a:pt x="1957616" y="255701"/>
                </a:lnTo>
                <a:lnTo>
                  <a:pt x="980478" y="255701"/>
                </a:lnTo>
                <a:lnTo>
                  <a:pt x="969594" y="253504"/>
                </a:lnTo>
                <a:lnTo>
                  <a:pt x="960704" y="247523"/>
                </a:lnTo>
                <a:lnTo>
                  <a:pt x="954722" y="238633"/>
                </a:lnTo>
                <a:lnTo>
                  <a:pt x="952525" y="227761"/>
                </a:lnTo>
                <a:lnTo>
                  <a:pt x="952525" y="84924"/>
                </a:lnTo>
                <a:lnTo>
                  <a:pt x="948791" y="59880"/>
                </a:lnTo>
                <a:lnTo>
                  <a:pt x="921600" y="19177"/>
                </a:lnTo>
                <a:lnTo>
                  <a:pt x="875322" y="0"/>
                </a:lnTo>
                <a:lnTo>
                  <a:pt x="850620" y="1244"/>
                </a:lnTo>
                <a:lnTo>
                  <a:pt x="827316" y="9550"/>
                </a:lnTo>
                <a:lnTo>
                  <a:pt x="806958" y="24638"/>
                </a:lnTo>
                <a:lnTo>
                  <a:pt x="2895" y="828700"/>
                </a:lnTo>
                <a:lnTo>
                  <a:pt x="0" y="835710"/>
                </a:lnTo>
                <a:lnTo>
                  <a:pt x="0" y="850646"/>
                </a:lnTo>
                <a:lnTo>
                  <a:pt x="806970" y="1661731"/>
                </a:lnTo>
                <a:lnTo>
                  <a:pt x="850607" y="1685112"/>
                </a:lnTo>
                <a:lnTo>
                  <a:pt x="875322" y="1686344"/>
                </a:lnTo>
                <a:lnTo>
                  <a:pt x="899896" y="1680210"/>
                </a:lnTo>
                <a:lnTo>
                  <a:pt x="938199" y="1648828"/>
                </a:lnTo>
                <a:lnTo>
                  <a:pt x="952525" y="1601431"/>
                </a:lnTo>
                <a:lnTo>
                  <a:pt x="952525" y="1458569"/>
                </a:lnTo>
                <a:lnTo>
                  <a:pt x="954722" y="1447698"/>
                </a:lnTo>
                <a:lnTo>
                  <a:pt x="960716" y="1438808"/>
                </a:lnTo>
                <a:lnTo>
                  <a:pt x="969594" y="1432826"/>
                </a:lnTo>
                <a:lnTo>
                  <a:pt x="980478" y="1430629"/>
                </a:lnTo>
                <a:lnTo>
                  <a:pt x="1825612" y="1430629"/>
                </a:lnTo>
                <a:lnTo>
                  <a:pt x="1836496" y="1432826"/>
                </a:lnTo>
                <a:lnTo>
                  <a:pt x="1845373" y="1438808"/>
                </a:lnTo>
                <a:lnTo>
                  <a:pt x="1851367" y="1447698"/>
                </a:lnTo>
                <a:lnTo>
                  <a:pt x="1853565" y="1458569"/>
                </a:lnTo>
                <a:lnTo>
                  <a:pt x="1853565" y="1728254"/>
                </a:lnTo>
                <a:lnTo>
                  <a:pt x="1852129" y="1737093"/>
                </a:lnTo>
                <a:lnTo>
                  <a:pt x="1848104" y="1744853"/>
                </a:lnTo>
                <a:lnTo>
                  <a:pt x="1841881" y="1750987"/>
                </a:lnTo>
                <a:lnTo>
                  <a:pt x="1787537" y="1778038"/>
                </a:lnTo>
                <a:lnTo>
                  <a:pt x="1751355" y="1813814"/>
                </a:lnTo>
                <a:lnTo>
                  <a:pt x="1727809" y="1858899"/>
                </a:lnTo>
                <a:lnTo>
                  <a:pt x="1719402" y="1909902"/>
                </a:lnTo>
                <a:lnTo>
                  <a:pt x="1725193" y="1952955"/>
                </a:lnTo>
                <a:lnTo>
                  <a:pt x="1741563" y="1991664"/>
                </a:lnTo>
                <a:lnTo>
                  <a:pt x="1766938" y="2024481"/>
                </a:lnTo>
                <a:lnTo>
                  <a:pt x="1799755" y="2049856"/>
                </a:lnTo>
                <a:lnTo>
                  <a:pt x="1838477" y="2066213"/>
                </a:lnTo>
                <a:lnTo>
                  <a:pt x="1881517" y="2072017"/>
                </a:lnTo>
                <a:lnTo>
                  <a:pt x="1924558" y="2066213"/>
                </a:lnTo>
                <a:lnTo>
                  <a:pt x="1963267" y="2049856"/>
                </a:lnTo>
                <a:lnTo>
                  <a:pt x="1996097" y="2024481"/>
                </a:lnTo>
                <a:lnTo>
                  <a:pt x="2002561" y="2016112"/>
                </a:lnTo>
                <a:lnTo>
                  <a:pt x="2021459" y="1991664"/>
                </a:lnTo>
                <a:lnTo>
                  <a:pt x="2037829" y="1952955"/>
                </a:lnTo>
                <a:lnTo>
                  <a:pt x="2043633" y="1909902"/>
                </a:lnTo>
                <a:lnTo>
                  <a:pt x="2035225" y="1858899"/>
                </a:lnTo>
                <a:lnTo>
                  <a:pt x="2011667" y="1813801"/>
                </a:lnTo>
                <a:lnTo>
                  <a:pt x="2001443" y="1803692"/>
                </a:lnTo>
                <a:lnTo>
                  <a:pt x="1987727" y="1790141"/>
                </a:lnTo>
                <a:lnTo>
                  <a:pt x="1987727" y="1909902"/>
                </a:lnTo>
                <a:lnTo>
                  <a:pt x="1979358" y="1951215"/>
                </a:lnTo>
                <a:lnTo>
                  <a:pt x="1956574" y="1984971"/>
                </a:lnTo>
                <a:lnTo>
                  <a:pt x="1922805" y="2007755"/>
                </a:lnTo>
                <a:lnTo>
                  <a:pt x="1881505" y="2016112"/>
                </a:lnTo>
                <a:lnTo>
                  <a:pt x="1840204" y="2007755"/>
                </a:lnTo>
                <a:lnTo>
                  <a:pt x="1806448" y="1984971"/>
                </a:lnTo>
                <a:lnTo>
                  <a:pt x="1783664" y="1951215"/>
                </a:lnTo>
                <a:lnTo>
                  <a:pt x="1775307" y="1909902"/>
                </a:lnTo>
                <a:lnTo>
                  <a:pt x="1783664" y="1868601"/>
                </a:lnTo>
                <a:lnTo>
                  <a:pt x="1806448" y="1834832"/>
                </a:lnTo>
                <a:lnTo>
                  <a:pt x="1840204" y="1812048"/>
                </a:lnTo>
                <a:lnTo>
                  <a:pt x="1881505" y="1803692"/>
                </a:lnTo>
                <a:lnTo>
                  <a:pt x="1922805" y="1812048"/>
                </a:lnTo>
                <a:lnTo>
                  <a:pt x="1956574" y="1834832"/>
                </a:lnTo>
                <a:lnTo>
                  <a:pt x="1979358" y="1868601"/>
                </a:lnTo>
                <a:lnTo>
                  <a:pt x="1987727" y="1909902"/>
                </a:lnTo>
                <a:lnTo>
                  <a:pt x="1987727" y="1790141"/>
                </a:lnTo>
                <a:lnTo>
                  <a:pt x="1975485" y="1778025"/>
                </a:lnTo>
                <a:lnTo>
                  <a:pt x="1921154" y="1750987"/>
                </a:lnTo>
                <a:lnTo>
                  <a:pt x="1914918" y="1744840"/>
                </a:lnTo>
                <a:lnTo>
                  <a:pt x="1910892" y="1737080"/>
                </a:lnTo>
                <a:lnTo>
                  <a:pt x="1909470" y="1728254"/>
                </a:lnTo>
                <a:lnTo>
                  <a:pt x="1909521" y="1430629"/>
                </a:lnTo>
                <a:lnTo>
                  <a:pt x="1909533" y="1374724"/>
                </a:lnTo>
                <a:lnTo>
                  <a:pt x="1909572" y="1202956"/>
                </a:lnTo>
                <a:lnTo>
                  <a:pt x="1936292" y="1174521"/>
                </a:lnTo>
                <a:lnTo>
                  <a:pt x="1944255" y="1174826"/>
                </a:lnTo>
                <a:lnTo>
                  <a:pt x="1952218" y="1177594"/>
                </a:lnTo>
                <a:lnTo>
                  <a:pt x="1959698" y="1183170"/>
                </a:lnTo>
                <a:lnTo>
                  <a:pt x="2724200" y="1947672"/>
                </a:lnTo>
                <a:lnTo>
                  <a:pt x="2727147" y="1954771"/>
                </a:lnTo>
                <a:lnTo>
                  <a:pt x="2727147" y="1969604"/>
                </a:lnTo>
                <a:lnTo>
                  <a:pt x="1959038" y="2741879"/>
                </a:lnTo>
                <a:lnTo>
                  <a:pt x="1937397" y="2749854"/>
                </a:lnTo>
                <a:lnTo>
                  <a:pt x="1929942" y="2748432"/>
                </a:lnTo>
                <a:lnTo>
                  <a:pt x="1909559" y="2723692"/>
                </a:lnTo>
                <a:lnTo>
                  <a:pt x="1909559" y="2521686"/>
                </a:lnTo>
                <a:lnTo>
                  <a:pt x="1907362" y="2510828"/>
                </a:lnTo>
                <a:lnTo>
                  <a:pt x="1901367" y="2501938"/>
                </a:lnTo>
                <a:lnTo>
                  <a:pt x="1892477" y="2495943"/>
                </a:lnTo>
                <a:lnTo>
                  <a:pt x="1881606" y="2493746"/>
                </a:lnTo>
                <a:lnTo>
                  <a:pt x="614349" y="2493746"/>
                </a:lnTo>
                <a:lnTo>
                  <a:pt x="603478" y="2495943"/>
                </a:lnTo>
                <a:lnTo>
                  <a:pt x="594601" y="2501938"/>
                </a:lnTo>
                <a:lnTo>
                  <a:pt x="588606" y="2510828"/>
                </a:lnTo>
                <a:lnTo>
                  <a:pt x="586409" y="2521686"/>
                </a:lnTo>
                <a:lnTo>
                  <a:pt x="588606" y="2532557"/>
                </a:lnTo>
                <a:lnTo>
                  <a:pt x="594601" y="2541447"/>
                </a:lnTo>
                <a:lnTo>
                  <a:pt x="603478" y="2547442"/>
                </a:lnTo>
                <a:lnTo>
                  <a:pt x="614349" y="2549652"/>
                </a:lnTo>
                <a:lnTo>
                  <a:pt x="1825713" y="2549652"/>
                </a:lnTo>
                <a:lnTo>
                  <a:pt x="1836597" y="2551849"/>
                </a:lnTo>
                <a:lnTo>
                  <a:pt x="1845475" y="2557830"/>
                </a:lnTo>
                <a:lnTo>
                  <a:pt x="1851469" y="2566720"/>
                </a:lnTo>
                <a:lnTo>
                  <a:pt x="1853666" y="2577592"/>
                </a:lnTo>
                <a:lnTo>
                  <a:pt x="1853666" y="2720429"/>
                </a:lnTo>
                <a:lnTo>
                  <a:pt x="1857400" y="2745473"/>
                </a:lnTo>
                <a:lnTo>
                  <a:pt x="1884591" y="2786176"/>
                </a:lnTo>
                <a:lnTo>
                  <a:pt x="1922437" y="2804122"/>
                </a:lnTo>
                <a:lnTo>
                  <a:pt x="1939061" y="2805760"/>
                </a:lnTo>
                <a:lnTo>
                  <a:pt x="1955761" y="2804122"/>
                </a:lnTo>
                <a:lnTo>
                  <a:pt x="1999246" y="2780728"/>
                </a:lnTo>
                <a:lnTo>
                  <a:pt x="2030120" y="2749854"/>
                </a:lnTo>
                <a:lnTo>
                  <a:pt x="2798013" y="1981949"/>
                </a:lnTo>
                <a:lnTo>
                  <a:pt x="2804147" y="1972703"/>
                </a:lnTo>
                <a:lnTo>
                  <a:pt x="2806192" y="1962175"/>
                </a:lnTo>
                <a:close/>
              </a:path>
            </a:pathLst>
          </a:custGeom>
          <a:solidFill>
            <a:srgbClr val="E53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16DC548-7271-4046-97FE-ECA53C569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9" y="3467613"/>
            <a:ext cx="6870603" cy="4374125"/>
          </a:xfrm>
          <a:prstGeom prst="rect">
            <a:avLst/>
          </a:prstGeom>
        </p:spPr>
      </p:pic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8C46A2E-D845-47D6-8003-BE1A7CF68822}"/>
              </a:ext>
            </a:extLst>
          </p:cNvPr>
          <p:cNvSpPr txBox="1">
            <a:spLocks/>
          </p:cNvSpPr>
          <p:nvPr/>
        </p:nvSpPr>
        <p:spPr>
          <a:xfrm>
            <a:off x="1255379" y="549517"/>
            <a:ext cx="18850309" cy="1288105"/>
          </a:xfrm>
          <a:prstGeom prst="rect">
            <a:avLst/>
          </a:prstGeom>
          <a:solidFill>
            <a:schemeClr val="bg1"/>
          </a:solidFill>
        </p:spPr>
        <p:txBody>
          <a:bodyPr vert="horz" lIns="75401" tIns="37701" rIns="75401" bIns="37701" rtlCol="0">
            <a:noAutofit/>
          </a:bodyPr>
          <a:lstStyle>
            <a:defPPr>
              <a:defRPr lang="en-US"/>
            </a:defPPr>
            <a:lvl1pPr indent="0" defTabSz="1828709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5600" b="1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latin typeface="Poppins" panose="00000500000000000000" pitchFamily="2" charset="0"/>
                <a:cs typeface="Poppins" panose="00000500000000000000" pitchFamily="2" charset="0"/>
              </a:defRPr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algn="ctr"/>
            <a:r>
              <a:rPr lang="en-US" sz="4500" dirty="0">
                <a:latin typeface="+mj-lt"/>
              </a:rPr>
              <a:t>Mobile payments’ time is now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0C92C6AA-2439-4766-92F0-994A6F353964}"/>
              </a:ext>
            </a:extLst>
          </p:cNvPr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0D02C62B-906E-422D-AF0B-82C314CF2AD4}"/>
              </a:ext>
            </a:extLst>
          </p:cNvPr>
          <p:cNvGrpSpPr/>
          <p:nvPr/>
        </p:nvGrpSpPr>
        <p:grpSpPr>
          <a:xfrm>
            <a:off x="9805925" y="4102120"/>
            <a:ext cx="9521537" cy="1821219"/>
            <a:chOff x="10185979" y="2526897"/>
            <a:chExt cx="9520785" cy="1821074"/>
          </a:xfrm>
        </p:grpSpPr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2487D70F-6025-494E-947E-972429F7A63C}"/>
                </a:ext>
              </a:extLst>
            </p:cNvPr>
            <p:cNvSpPr txBox="1"/>
            <p:nvPr/>
          </p:nvSpPr>
          <p:spPr>
            <a:xfrm>
              <a:off x="11041638" y="2559930"/>
              <a:ext cx="8665126" cy="1788041"/>
            </a:xfrm>
            <a:prstGeom prst="rect">
              <a:avLst/>
            </a:prstGeom>
          </p:spPr>
          <p:txBody>
            <a:bodyPr vert="horz" wrap="square" lIns="0" tIns="15241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3200" b="1" dirty="0">
                  <a:latin typeface="+mj-lt"/>
                  <a:cs typeface="Poppins" pitchFamily="2" charset="0"/>
                </a:rPr>
                <a:t>Increased conversion rate at checkout</a:t>
              </a:r>
              <a:r>
                <a:rPr lang="en-GB" sz="32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Poppins" pitchFamily="2" charset="0"/>
                </a:rPr>
                <a:t> </a:t>
              </a:r>
              <a:r>
                <a:rPr lang="pl-PL" sz="3200" b="1" dirty="0">
                  <a:latin typeface="+mj-lt"/>
                  <a:cs typeface="Poppins" pitchFamily="2" charset="0"/>
                </a:rPr>
                <a:t>w</a:t>
              </a:r>
              <a:r>
                <a:rPr lang="en-GB" sz="3200" b="1" dirty="0" err="1">
                  <a:latin typeface="+mj-lt"/>
                  <a:cs typeface="Poppins" pitchFamily="2" charset="0"/>
                </a:rPr>
                <a:t>ith</a:t>
              </a:r>
              <a:r>
                <a:rPr lang="pl-PL" sz="3200" b="1" dirty="0">
                  <a:latin typeface="+mj-lt"/>
                  <a:cs typeface="Poppins" pitchFamily="2" charset="0"/>
                </a:rPr>
                <a:t> </a:t>
              </a:r>
              <a:r>
                <a:rPr lang="pl-PL" sz="3200" b="1" dirty="0" err="1">
                  <a:latin typeface="+mj-lt"/>
                  <a:cs typeface="Poppins" pitchFamily="2" charset="0"/>
                </a:rPr>
                <a:t>up</a:t>
              </a:r>
              <a:r>
                <a:rPr lang="pl-PL" sz="3200" b="1" dirty="0">
                  <a:latin typeface="+mj-lt"/>
                  <a:cs typeface="Poppins" pitchFamily="2" charset="0"/>
                </a:rPr>
                <a:t> to</a:t>
              </a:r>
              <a:r>
                <a:rPr lang="en-GB" sz="3200" b="1" dirty="0">
                  <a:latin typeface="+mj-lt"/>
                  <a:cs typeface="Poppins" pitchFamily="2" charset="0"/>
                </a:rPr>
                <a:t> 9</a:t>
              </a:r>
              <a:r>
                <a:rPr lang="pl-PL" sz="3200" b="1" dirty="0">
                  <a:latin typeface="+mj-lt"/>
                  <a:cs typeface="Poppins" pitchFamily="2" charset="0"/>
                </a:rPr>
                <a:t>8</a:t>
              </a:r>
              <a:r>
                <a:rPr lang="en-GB" sz="3200" b="1" dirty="0">
                  <a:latin typeface="+mj-lt"/>
                  <a:cs typeface="Poppins" pitchFamily="2" charset="0"/>
                </a:rPr>
                <a:t>% success rate because of superior UX</a:t>
              </a:r>
              <a:endParaRPr lang="pl-PL" sz="3200" b="1" dirty="0">
                <a:latin typeface="+mj-lt"/>
                <a:cs typeface="Poppins" pitchFamily="2" charset="0"/>
              </a:endParaRPr>
            </a:p>
            <a:p>
              <a:pPr algn="l">
                <a:lnSpc>
                  <a:spcPct val="90000"/>
                </a:lnSpc>
              </a:pPr>
              <a:endParaRPr lang="en-US" sz="3200" b="1" dirty="0">
                <a:cs typeface="Poppins" panose="00000500000000000000" pitchFamily="2" charset="0"/>
                <a:sym typeface="Poppins" panose="00000500000000000000" pitchFamily="2" charset="0"/>
              </a:endParaRPr>
            </a:p>
          </p:txBody>
        </p:sp>
        <p:sp>
          <p:nvSpPr>
            <p:cNvPr id="31" name="object 382">
              <a:extLst>
                <a:ext uri="{FF2B5EF4-FFF2-40B4-BE49-F238E27FC236}">
                  <a16:creationId xmlns:a16="http://schemas.microsoft.com/office/drawing/2014/main" id="{5FF88FE4-4E89-45A8-8F92-7C012A29463F}"/>
                </a:ext>
              </a:extLst>
            </p:cNvPr>
            <p:cNvSpPr/>
            <p:nvPr/>
          </p:nvSpPr>
          <p:spPr>
            <a:xfrm>
              <a:off x="10185979" y="2526897"/>
              <a:ext cx="458587" cy="4585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47CF559B-DBE8-456D-940E-0A44891EF4FB}"/>
              </a:ext>
            </a:extLst>
          </p:cNvPr>
          <p:cNvGrpSpPr/>
          <p:nvPr/>
        </p:nvGrpSpPr>
        <p:grpSpPr>
          <a:xfrm>
            <a:off x="9799126" y="2179395"/>
            <a:ext cx="9412254" cy="1000353"/>
            <a:chOff x="10221102" y="5200178"/>
            <a:chExt cx="9411511" cy="1000274"/>
          </a:xfrm>
        </p:grpSpPr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2AA91335-3510-4780-8867-8D57C046AFA4}"/>
                </a:ext>
              </a:extLst>
            </p:cNvPr>
            <p:cNvSpPr txBox="1"/>
            <p:nvPr/>
          </p:nvSpPr>
          <p:spPr>
            <a:xfrm>
              <a:off x="11062720" y="5200178"/>
              <a:ext cx="8569893" cy="1000274"/>
            </a:xfrm>
            <a:prstGeom prst="rect">
              <a:avLst/>
            </a:prstGeom>
          </p:spPr>
          <p:txBody>
            <a:bodyPr vert="horz" wrap="square" lIns="0" tIns="15241" rIns="0" bIns="0" rtlCol="0">
              <a:spAutoFit/>
            </a:bodyPr>
            <a:lstStyle/>
            <a:p>
              <a:pPr marL="12701">
                <a:spcBef>
                  <a:spcPts val="120"/>
                </a:spcBef>
              </a:pPr>
              <a:r>
                <a:rPr lang="pl-PL" sz="3200" b="1" dirty="0">
                  <a:ea typeface="Verdana" panose="020B0604030504040204" pitchFamily="34" charset="0"/>
                  <a:cs typeface="Arial"/>
                </a:rPr>
                <a:t>Universal, </a:t>
              </a:r>
              <a:r>
                <a:rPr lang="pl-PL" sz="3200" b="1" dirty="0" err="1">
                  <a:ea typeface="Verdana" panose="020B0604030504040204" pitchFamily="34" charset="0"/>
                  <a:cs typeface="Arial"/>
                </a:rPr>
                <a:t>standardized</a:t>
              </a:r>
              <a:r>
                <a:rPr lang="pl-PL" sz="3200" b="1" dirty="0">
                  <a:ea typeface="Verdana" panose="020B0604030504040204" pitchFamily="34" charset="0"/>
                  <a:cs typeface="Arial"/>
                </a:rPr>
                <a:t> </a:t>
              </a:r>
              <a:r>
                <a:rPr lang="pl-PL" sz="3200" b="1" dirty="0" err="1">
                  <a:ea typeface="Verdana" panose="020B0604030504040204" pitchFamily="34" charset="0"/>
                  <a:cs typeface="Arial"/>
                </a:rPr>
                <a:t>payment</a:t>
              </a:r>
              <a:r>
                <a:rPr lang="pl-PL" sz="3200" b="1" dirty="0">
                  <a:ea typeface="Verdana" panose="020B0604030504040204" pitchFamily="34" charset="0"/>
                  <a:cs typeface="Arial"/>
                </a:rPr>
                <a:t> </a:t>
              </a:r>
              <a:r>
                <a:rPr lang="pl-PL" sz="3200" b="1" dirty="0" err="1">
                  <a:ea typeface="Verdana" panose="020B0604030504040204" pitchFamily="34" charset="0"/>
                  <a:cs typeface="Arial"/>
                </a:rPr>
                <a:t>option</a:t>
              </a:r>
              <a:r>
                <a:rPr lang="pl-PL" sz="3200" b="1" dirty="0">
                  <a:ea typeface="Verdana" panose="020B0604030504040204" pitchFamily="34" charset="0"/>
                  <a:cs typeface="Arial"/>
                </a:rPr>
                <a:t> – </a:t>
              </a:r>
              <a:r>
                <a:rPr lang="pl-PL" sz="3200" b="1" dirty="0" err="1">
                  <a:ea typeface="Verdana" panose="020B0604030504040204" pitchFamily="34" charset="0"/>
                  <a:cs typeface="Arial"/>
                </a:rPr>
                <a:t>easy</a:t>
              </a:r>
              <a:r>
                <a:rPr lang="pl-PL" sz="3200" b="1" dirty="0">
                  <a:ea typeface="Verdana" panose="020B0604030504040204" pitchFamily="34" charset="0"/>
                  <a:cs typeface="Arial"/>
                </a:rPr>
                <a:t> to </a:t>
              </a:r>
              <a:r>
                <a:rPr lang="pl-PL" sz="3200" b="1" dirty="0" err="1">
                  <a:ea typeface="Verdana" panose="020B0604030504040204" pitchFamily="34" charset="0"/>
                  <a:cs typeface="Arial"/>
                </a:rPr>
                <a:t>use</a:t>
              </a:r>
              <a:r>
                <a:rPr lang="pl-PL" sz="3200" b="1" dirty="0">
                  <a:ea typeface="Verdana" panose="020B0604030504040204" pitchFamily="34" charset="0"/>
                  <a:cs typeface="Arial"/>
                </a:rPr>
                <a:t> and </a:t>
              </a:r>
              <a:r>
                <a:rPr lang="pl-PL" sz="3200" b="1" dirty="0" err="1">
                  <a:ea typeface="Verdana" panose="020B0604030504040204" pitchFamily="34" charset="0"/>
                  <a:cs typeface="Arial"/>
                </a:rPr>
                <a:t>safe</a:t>
              </a:r>
              <a:r>
                <a:rPr lang="pl-PL" sz="3200" b="1" dirty="0">
                  <a:ea typeface="Verdana" panose="020B0604030504040204" pitchFamily="34" charset="0"/>
                  <a:cs typeface="Arial"/>
                </a:rPr>
                <a:t>  </a:t>
              </a:r>
            </a:p>
          </p:txBody>
        </p:sp>
        <p:sp>
          <p:nvSpPr>
            <p:cNvPr id="33" name="object 382">
              <a:extLst>
                <a:ext uri="{FF2B5EF4-FFF2-40B4-BE49-F238E27FC236}">
                  <a16:creationId xmlns:a16="http://schemas.microsoft.com/office/drawing/2014/main" id="{7EF644E3-3D43-474A-ABB0-9E9715FD5D36}"/>
                </a:ext>
              </a:extLst>
            </p:cNvPr>
            <p:cNvSpPr/>
            <p:nvPr/>
          </p:nvSpPr>
          <p:spPr>
            <a:xfrm>
              <a:off x="10221102" y="5200178"/>
              <a:ext cx="458587" cy="4585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B38D8C5F-5C6C-4898-886D-7DEB876FD281}"/>
              </a:ext>
            </a:extLst>
          </p:cNvPr>
          <p:cNvGrpSpPr/>
          <p:nvPr/>
        </p:nvGrpSpPr>
        <p:grpSpPr>
          <a:xfrm>
            <a:off x="9890878" y="8176222"/>
            <a:ext cx="9391173" cy="1985160"/>
            <a:chOff x="10221102" y="6919683"/>
            <a:chExt cx="9390431" cy="1985003"/>
          </a:xfrm>
        </p:grpSpPr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F9ED569E-AC3C-47B8-8836-1A6117BC0588}"/>
                </a:ext>
              </a:extLst>
            </p:cNvPr>
            <p:cNvSpPr txBox="1"/>
            <p:nvPr/>
          </p:nvSpPr>
          <p:spPr>
            <a:xfrm>
              <a:off x="11041639" y="6919683"/>
              <a:ext cx="8569894" cy="1985003"/>
            </a:xfrm>
            <a:prstGeom prst="rect">
              <a:avLst/>
            </a:prstGeom>
          </p:spPr>
          <p:txBody>
            <a:bodyPr vert="horz" wrap="square" lIns="0" tIns="15241" rIns="0" bIns="0" rtlCol="0">
              <a:spAutoFit/>
            </a:bodyPr>
            <a:lstStyle/>
            <a:p>
              <a:pPr marL="12701">
                <a:spcBef>
                  <a:spcPts val="120"/>
                </a:spcBef>
              </a:pPr>
              <a:r>
                <a:rPr lang="en-US" sz="3200" b="1" dirty="0">
                  <a:ea typeface="Verdana" panose="020B0604030504040204" pitchFamily="34" charset="0"/>
                  <a:cs typeface="Arial"/>
                </a:rPr>
                <a:t>Availability</a:t>
              </a:r>
              <a:r>
                <a:rPr lang="en-US" sz="3200" dirty="0">
                  <a:ea typeface="Verdana" panose="020B0604030504040204" pitchFamily="34" charset="0"/>
                  <a:cs typeface="Arial"/>
                </a:rPr>
                <a:t> </a:t>
              </a:r>
              <a:r>
                <a:rPr lang="en-US" sz="3200" b="1" dirty="0">
                  <a:ea typeface="Verdana" panose="020B0604030504040204" pitchFamily="34" charset="0"/>
                  <a:cs typeface="Arial"/>
                </a:rPr>
                <a:t>of</a:t>
              </a:r>
              <a:r>
                <a:rPr lang="en-US" sz="3200" dirty="0">
                  <a:ea typeface="Verdana" panose="020B0604030504040204" pitchFamily="34" charset="0"/>
                  <a:cs typeface="Arial"/>
                </a:rPr>
                <a:t> </a:t>
              </a:r>
              <a:r>
                <a:rPr lang="en-US" sz="3200" b="1" dirty="0">
                  <a:ea typeface="Verdana" panose="020B0604030504040204" pitchFamily="34" charset="0"/>
                  <a:cs typeface="Arial"/>
                </a:rPr>
                <a:t>fintech-like functionality in the mobile banking channels</a:t>
              </a:r>
              <a:r>
                <a:rPr lang="pl-PL" sz="3200" b="1" dirty="0">
                  <a:ea typeface="Verdana" panose="020B0604030504040204" pitchFamily="34" charset="0"/>
                  <a:cs typeface="Arial"/>
                </a:rPr>
                <a:t> and mobile </a:t>
              </a:r>
              <a:r>
                <a:rPr lang="pl-PL" sz="3200" b="1" dirty="0" err="1">
                  <a:ea typeface="Verdana" panose="020B0604030504040204" pitchFamily="34" charset="0"/>
                  <a:cs typeface="Arial"/>
                </a:rPr>
                <a:t>activation</a:t>
              </a:r>
              <a:r>
                <a:rPr lang="pl-PL" sz="3200" b="1" dirty="0">
                  <a:ea typeface="Verdana" panose="020B0604030504040204" pitchFamily="34" charset="0"/>
                  <a:cs typeface="Arial"/>
                </a:rPr>
                <a:t> of </a:t>
              </a:r>
              <a:r>
                <a:rPr lang="pl-PL" sz="3200" b="1" dirty="0" err="1">
                  <a:ea typeface="Verdana" panose="020B0604030504040204" pitchFamily="34" charset="0"/>
                  <a:cs typeface="Arial"/>
                </a:rPr>
                <a:t>users</a:t>
              </a:r>
              <a:r>
                <a:rPr lang="pl-PL" sz="3200" b="1" dirty="0">
                  <a:ea typeface="Verdana" panose="020B0604030504040204" pitchFamily="34" charset="0"/>
                  <a:cs typeface="Arial"/>
                </a:rPr>
                <a:t> </a:t>
              </a:r>
              <a:endParaRPr lang="en-US" sz="3200" b="1" dirty="0">
                <a:ea typeface="Verdana" panose="020B0604030504040204" pitchFamily="34" charset="0"/>
                <a:cs typeface="Arial"/>
              </a:endParaRPr>
            </a:p>
          </p:txBody>
        </p:sp>
        <p:sp>
          <p:nvSpPr>
            <p:cNvPr id="34" name="object 382">
              <a:extLst>
                <a:ext uri="{FF2B5EF4-FFF2-40B4-BE49-F238E27FC236}">
                  <a16:creationId xmlns:a16="http://schemas.microsoft.com/office/drawing/2014/main" id="{7C31DC9B-D1F9-4505-A9F9-4B68700B0D69}"/>
                </a:ext>
              </a:extLst>
            </p:cNvPr>
            <p:cNvSpPr/>
            <p:nvPr/>
          </p:nvSpPr>
          <p:spPr>
            <a:xfrm>
              <a:off x="10221102" y="6961233"/>
              <a:ext cx="458587" cy="4585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3D467A95-C376-4EEE-A1F2-DA9D5587A1EB}"/>
              </a:ext>
            </a:extLst>
          </p:cNvPr>
          <p:cNvGrpSpPr/>
          <p:nvPr/>
        </p:nvGrpSpPr>
        <p:grpSpPr>
          <a:xfrm>
            <a:off x="9845498" y="6170057"/>
            <a:ext cx="9447136" cy="1839479"/>
            <a:chOff x="10221102" y="8573668"/>
            <a:chExt cx="9446390" cy="1839334"/>
          </a:xfrm>
        </p:grpSpPr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253E033C-318D-495C-90F8-A8CE73C14ADA}"/>
                </a:ext>
              </a:extLst>
            </p:cNvPr>
            <p:cNvSpPr txBox="1"/>
            <p:nvPr/>
          </p:nvSpPr>
          <p:spPr>
            <a:xfrm>
              <a:off x="11097599" y="8573668"/>
              <a:ext cx="8569893" cy="1839334"/>
            </a:xfrm>
            <a:prstGeom prst="rect">
              <a:avLst/>
            </a:prstGeom>
          </p:spPr>
          <p:txBody>
            <a:bodyPr vert="horz" wrap="square" lIns="0" tIns="15241" rIns="0" bIns="0" rtlCol="0">
              <a:spAutoFit/>
            </a:bodyPr>
            <a:lstStyle/>
            <a:p>
              <a:pPr marL="0" lvl="1">
                <a:lnSpc>
                  <a:spcPct val="90000"/>
                </a:lnSpc>
                <a:spcBef>
                  <a:spcPts val="400"/>
                </a:spcBef>
                <a:buClr>
                  <a:schemeClr val="bg1"/>
                </a:buClr>
                <a:buSzPct val="100000"/>
              </a:pPr>
              <a:r>
                <a:rPr lang="en-US" sz="3200" b="1" dirty="0">
                  <a:cs typeface="Poppins" panose="00000500000000000000" pitchFamily="2" charset="0"/>
                  <a:sym typeface="Poppins" panose="00000500000000000000" pitchFamily="2" charset="0"/>
                </a:rPr>
                <a:t>Further </a:t>
              </a:r>
              <a:r>
                <a:rPr lang="en-US" sz="3200" b="1" dirty="0" err="1">
                  <a:cs typeface="Poppins" panose="00000500000000000000" pitchFamily="2" charset="0"/>
                  <a:sym typeface="Poppins" panose="00000500000000000000" pitchFamily="2" charset="0"/>
                </a:rPr>
                <a:t>stimulat</a:t>
              </a:r>
              <a:r>
                <a:rPr lang="pl-PL" sz="3200" b="1" dirty="0" err="1">
                  <a:cs typeface="Poppins" panose="00000500000000000000" pitchFamily="2" charset="0"/>
                  <a:sym typeface="Poppins" panose="00000500000000000000" pitchFamily="2" charset="0"/>
                </a:rPr>
                <a:t>ion</a:t>
              </a:r>
              <a:r>
                <a:rPr lang="en-US" sz="3200" b="1" dirty="0">
                  <a:cs typeface="Poppins" panose="00000500000000000000" pitchFamily="2" charset="0"/>
                  <a:sym typeface="Poppins" panose="00000500000000000000" pitchFamily="2" charset="0"/>
                </a:rPr>
                <a:t> </a:t>
              </a:r>
              <a:r>
                <a:rPr lang="pl-PL" sz="3200" b="1" dirty="0">
                  <a:cs typeface="Poppins" panose="00000500000000000000" pitchFamily="2" charset="0"/>
                  <a:sym typeface="Poppins" panose="00000500000000000000" pitchFamily="2" charset="0"/>
                </a:rPr>
                <a:t>of </a:t>
              </a:r>
              <a:r>
                <a:rPr lang="en-US" sz="3200" b="1" dirty="0">
                  <a:cs typeface="Poppins" panose="00000500000000000000" pitchFamily="2" charset="0"/>
                  <a:sym typeface="Poppins" panose="00000500000000000000" pitchFamily="2" charset="0"/>
                </a:rPr>
                <a:t>e</a:t>
              </a:r>
              <a:r>
                <a:rPr lang="pl-PL" sz="3200" b="1" dirty="0">
                  <a:cs typeface="Poppins" panose="00000500000000000000" pitchFamily="2" charset="0"/>
                  <a:sym typeface="Poppins" panose="00000500000000000000" pitchFamily="2" charset="0"/>
                </a:rPr>
                <a:t>-</a:t>
              </a:r>
              <a:r>
                <a:rPr lang="en-US" sz="3200" b="1" dirty="0">
                  <a:cs typeface="Poppins" panose="00000500000000000000" pitchFamily="2" charset="0"/>
                  <a:sym typeface="Poppins" panose="00000500000000000000" pitchFamily="2" charset="0"/>
                </a:rPr>
                <a:t>commerce growth</a:t>
              </a:r>
              <a:r>
                <a:rPr lang="pl-PL" sz="3200" b="1" dirty="0">
                  <a:cs typeface="Poppins" panose="00000500000000000000" pitchFamily="2" charset="0"/>
                  <a:sym typeface="Poppins" panose="00000500000000000000" pitchFamily="2" charset="0"/>
                </a:rPr>
                <a:t> and the </a:t>
              </a:r>
              <a:r>
                <a:rPr lang="pl-PL" sz="3200" b="1" dirty="0" err="1">
                  <a:cs typeface="Poppins" panose="00000500000000000000" pitchFamily="2" charset="0"/>
                  <a:sym typeface="Poppins" panose="00000500000000000000" pitchFamily="2" charset="0"/>
                </a:rPr>
                <a:t>reduction</a:t>
              </a:r>
              <a:r>
                <a:rPr lang="pl-PL" sz="3200" b="1" dirty="0">
                  <a:cs typeface="Poppins" panose="00000500000000000000" pitchFamily="2" charset="0"/>
                  <a:sym typeface="Poppins" panose="00000500000000000000" pitchFamily="2" charset="0"/>
                </a:rPr>
                <a:t> of </a:t>
              </a:r>
              <a:r>
                <a:rPr lang="pl-PL" sz="3200" b="1" dirty="0" err="1">
                  <a:cs typeface="Poppins" panose="00000500000000000000" pitchFamily="2" charset="0"/>
                  <a:sym typeface="Poppins" panose="00000500000000000000" pitchFamily="2" charset="0"/>
                </a:rPr>
                <a:t>share</a:t>
              </a:r>
              <a:r>
                <a:rPr lang="pl-PL" sz="3200" b="1" dirty="0">
                  <a:cs typeface="Poppins" panose="00000500000000000000" pitchFamily="2" charset="0"/>
                  <a:sym typeface="Poppins" panose="00000500000000000000" pitchFamily="2" charset="0"/>
                </a:rPr>
                <a:t> of </a:t>
              </a:r>
              <a:r>
                <a:rPr lang="pl-PL" sz="3200" b="1" dirty="0" err="1">
                  <a:cs typeface="Poppins" panose="00000500000000000000" pitchFamily="2" charset="0"/>
                  <a:sym typeface="Poppins" panose="00000500000000000000" pitchFamily="2" charset="0"/>
                </a:rPr>
                <a:t>cash</a:t>
              </a:r>
              <a:r>
                <a:rPr lang="pl-PL" sz="3200" b="1" dirty="0">
                  <a:cs typeface="Poppins" panose="00000500000000000000" pitchFamily="2" charset="0"/>
                  <a:sym typeface="Poppins" panose="00000500000000000000" pitchFamily="2" charset="0"/>
                </a:rPr>
                <a:t> in </a:t>
              </a:r>
              <a:r>
                <a:rPr lang="pl-PL" sz="3200" b="1" dirty="0" err="1">
                  <a:cs typeface="Poppins" panose="00000500000000000000" pitchFamily="2" charset="0"/>
                  <a:sym typeface="Poppins" panose="00000500000000000000" pitchFamily="2" charset="0"/>
                </a:rPr>
                <a:t>transactions</a:t>
              </a:r>
              <a:endParaRPr lang="en-US" sz="3200" b="1" dirty="0">
                <a:cs typeface="Poppins" panose="00000500000000000000" pitchFamily="2" charset="0"/>
                <a:sym typeface="Poppins" panose="00000500000000000000" pitchFamily="2" charset="0"/>
              </a:endParaRPr>
            </a:p>
            <a:p>
              <a:pPr marL="0" lvl="1">
                <a:lnSpc>
                  <a:spcPct val="90000"/>
                </a:lnSpc>
                <a:spcBef>
                  <a:spcPts val="400"/>
                </a:spcBef>
                <a:buClr>
                  <a:schemeClr val="bg1"/>
                </a:buClr>
                <a:buSzPct val="100000"/>
              </a:pPr>
              <a:endParaRPr lang="en-US" sz="3200" b="1" dirty="0">
                <a:cs typeface="Poppins" panose="00000500000000000000" pitchFamily="2" charset="0"/>
                <a:sym typeface="Poppins" panose="00000500000000000000" pitchFamily="2" charset="0"/>
              </a:endParaRPr>
            </a:p>
          </p:txBody>
        </p:sp>
        <p:sp>
          <p:nvSpPr>
            <p:cNvPr id="35" name="object 382">
              <a:extLst>
                <a:ext uri="{FF2B5EF4-FFF2-40B4-BE49-F238E27FC236}">
                  <a16:creationId xmlns:a16="http://schemas.microsoft.com/office/drawing/2014/main" id="{6F41132B-254F-427B-8E67-DC472C767135}"/>
                </a:ext>
              </a:extLst>
            </p:cNvPr>
            <p:cNvSpPr/>
            <p:nvPr/>
          </p:nvSpPr>
          <p:spPr>
            <a:xfrm>
              <a:off x="10221102" y="8573668"/>
              <a:ext cx="458587" cy="4585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431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1">
            <a:extLst>
              <a:ext uri="{FF2B5EF4-FFF2-40B4-BE49-F238E27FC236}">
                <a16:creationId xmlns:a16="http://schemas.microsoft.com/office/drawing/2014/main" id="{6585B00D-9AC2-409B-B236-8BCFE589D586}"/>
              </a:ext>
            </a:extLst>
          </p:cNvPr>
          <p:cNvSpPr txBox="1"/>
          <p:nvPr/>
        </p:nvSpPr>
        <p:spPr>
          <a:xfrm>
            <a:off x="1678392" y="10775846"/>
            <a:ext cx="1163955" cy="23916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defTabSz="914400">
              <a:spcBef>
                <a:spcPts val="185"/>
              </a:spcBef>
              <a:defRPr/>
            </a:pPr>
            <a:r>
              <a:rPr lang="en-GB" sz="1400" dirty="0">
                <a:solidFill>
                  <a:prstClr val="white">
                    <a:lumMod val="75000"/>
                  </a:prstClr>
                </a:solidFill>
                <a:latin typeface="Verdana"/>
              </a:rPr>
              <a:t>blik.com</a:t>
            </a:r>
          </a:p>
        </p:txBody>
      </p:sp>
      <p:sp>
        <p:nvSpPr>
          <p:cNvPr id="16" name="Symbol zastępczy numeru slajdu 15">
            <a:extLst>
              <a:ext uri="{FF2B5EF4-FFF2-40B4-BE49-F238E27FC236}">
                <a16:creationId xmlns:a16="http://schemas.microsoft.com/office/drawing/2014/main" id="{5BFCEAC6-5300-410A-B5EE-7178A830EA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149" y="10752380"/>
            <a:ext cx="286384" cy="261610"/>
          </a:xfrm>
        </p:spPr>
        <p:txBody>
          <a:bodyPr wrap="square" lIns="0" tIns="0" rIns="0" bIns="0">
            <a:spAutoFit/>
          </a:bodyPr>
          <a:lstStyle/>
          <a:p>
            <a:pPr algn="ctr" defTabSz="914400">
              <a:defRPr/>
            </a:pPr>
            <a:fld id="{81D60167-4931-47E6-BA6A-407CBD079E47}" type="slidenum">
              <a:rPr lang="en-GB" sz="1700">
                <a:solidFill>
                  <a:prstClr val="white"/>
                </a:solidFill>
                <a:latin typeface="Verdana"/>
              </a:rPr>
              <a:pPr algn="ctr" defTabSz="914400">
                <a:defRPr/>
              </a:pPr>
              <a:t>24</a:t>
            </a:fld>
            <a:endParaRPr lang="en-GB" sz="1700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4244" y="10617397"/>
            <a:ext cx="1580174" cy="546964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10526245"/>
            <a:ext cx="20104100" cy="5230"/>
          </a:xfrm>
          <a:prstGeom prst="rect">
            <a:avLst/>
          </a:prstGeom>
        </p:spPr>
      </p:pic>
      <p:sp>
        <p:nvSpPr>
          <p:cNvPr id="19" name="Tytuł 3">
            <a:extLst>
              <a:ext uri="{FF2B5EF4-FFF2-40B4-BE49-F238E27FC236}">
                <a16:creationId xmlns:a16="http://schemas.microsoft.com/office/drawing/2014/main" id="{9A8C7E93-1656-48D8-AE10-D8A4209B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386" y="577579"/>
            <a:ext cx="18012916" cy="718902"/>
          </a:xfrm>
        </p:spPr>
        <p:txBody>
          <a:bodyPr anchor="ctr">
            <a:noAutofit/>
          </a:bodyPr>
          <a:lstStyle/>
          <a:p>
            <a:pPr algn="ctr" defTabSz="1828709" rtl="0">
              <a:lnSpc>
                <a:spcPct val="90000"/>
              </a:lnSpc>
              <a:spcBef>
                <a:spcPts val="2000"/>
              </a:spcBef>
            </a:pPr>
            <a:r>
              <a:rPr lang="en-GB" sz="4500" kern="1200" dirty="0">
                <a:latin typeface="+mj-lt"/>
                <a:ea typeface="+mn-ea"/>
                <a:cs typeface="Poppins" panose="00000500000000000000" pitchFamily="2" charset="0"/>
              </a:rPr>
              <a:t>BLIK </a:t>
            </a:r>
            <a:r>
              <a:rPr lang="pl-PL" sz="4500" kern="1200" dirty="0">
                <a:latin typeface="+mj-lt"/>
                <a:ea typeface="+mn-ea"/>
                <a:cs typeface="Poppins" panose="00000500000000000000" pitchFamily="2" charset="0"/>
              </a:rPr>
              <a:t>International</a:t>
            </a:r>
            <a:endParaRPr lang="en-GB" sz="4500" kern="1200" dirty="0">
              <a:latin typeface="+mj-lt"/>
              <a:ea typeface="+mn-ea"/>
              <a:cs typeface="Poppins" panose="00000500000000000000" pitchFamily="2" charset="0"/>
            </a:endParaRPr>
          </a:p>
        </p:txBody>
      </p:sp>
      <p:sp>
        <p:nvSpPr>
          <p:cNvPr id="275" name="pole tekstowe 7">
            <a:extLst>
              <a:ext uri="{FF2B5EF4-FFF2-40B4-BE49-F238E27FC236}">
                <a16:creationId xmlns:a16="http://schemas.microsoft.com/office/drawing/2014/main" id="{C9899651-C4CF-83EE-FCC1-9C20A9143461}"/>
              </a:ext>
            </a:extLst>
          </p:cNvPr>
          <p:cNvSpPr txBox="1"/>
          <p:nvPr/>
        </p:nvSpPr>
        <p:spPr>
          <a:xfrm>
            <a:off x="1039049" y="1549609"/>
            <a:ext cx="18012917" cy="61769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pPr algn="ctr" defTabSz="914400"/>
            <a:r>
              <a:rPr lang="en-GB" sz="2400" dirty="0">
                <a:solidFill>
                  <a:srgbClr val="808080"/>
                </a:solidFill>
                <a:latin typeface="Verdana"/>
                <a:cs typeface="Poppins" pitchFamily="2" charset="0"/>
              </a:rPr>
              <a:t>After achieving remarkable success in Poland, BLIK targets expansion into new markets</a:t>
            </a:r>
            <a:r>
              <a:rPr lang="pl-PL" sz="2400" dirty="0">
                <a:solidFill>
                  <a:srgbClr val="808080"/>
                </a:solidFill>
                <a:latin typeface="Verdana"/>
                <a:cs typeface="Poppins" pitchFamily="2" charset="0"/>
              </a:rPr>
              <a:t>.</a:t>
            </a:r>
            <a:endParaRPr lang="en-GB" sz="2400" dirty="0">
              <a:solidFill>
                <a:srgbClr val="808080"/>
              </a:solidFill>
              <a:latin typeface="Verdana"/>
              <a:cs typeface="Poppins" pitchFamily="2" charset="0"/>
            </a:endParaRPr>
          </a:p>
          <a:p>
            <a:pPr algn="ctr" defTabSz="914400"/>
            <a:r>
              <a:rPr lang="en-GB" sz="2400" dirty="0">
                <a:solidFill>
                  <a:srgbClr val="808080"/>
                </a:solidFill>
                <a:latin typeface="Verdana"/>
                <a:cs typeface="Poppins" pitchFamily="2" charset="0"/>
              </a:rPr>
              <a:t>Slovakia and Romania </a:t>
            </a:r>
            <a:r>
              <a:rPr lang="pl-PL" sz="2400" dirty="0" err="1">
                <a:solidFill>
                  <a:srgbClr val="808080"/>
                </a:solidFill>
                <a:latin typeface="Verdana"/>
                <a:cs typeface="Poppins" pitchFamily="2" charset="0"/>
              </a:rPr>
              <a:t>are</a:t>
            </a:r>
            <a:r>
              <a:rPr lang="en-GB" sz="2400" dirty="0">
                <a:solidFill>
                  <a:srgbClr val="808080"/>
                </a:solidFill>
                <a:latin typeface="Verdana"/>
                <a:cs typeface="Poppins" pitchFamily="2" charset="0"/>
              </a:rPr>
              <a:t> the countries in which BLIK commenced its European expansion</a:t>
            </a:r>
            <a:r>
              <a:rPr lang="pl-PL" sz="2400" dirty="0">
                <a:solidFill>
                  <a:srgbClr val="808080"/>
                </a:solidFill>
                <a:latin typeface="Verdana"/>
                <a:cs typeface="Poppins" pitchFamily="2" charset="0"/>
              </a:rPr>
              <a:t>.</a:t>
            </a:r>
            <a:endParaRPr lang="en-GB" sz="2400" dirty="0">
              <a:solidFill>
                <a:srgbClr val="808080"/>
              </a:solidFill>
              <a:latin typeface="Verdana"/>
              <a:cs typeface="Poppins" pitchFamily="2" charset="0"/>
            </a:endParaRPr>
          </a:p>
        </p:txBody>
      </p:sp>
      <p:cxnSp>
        <p:nvCxnSpPr>
          <p:cNvPr id="276" name="Łącznik prosty 9">
            <a:extLst>
              <a:ext uri="{FF2B5EF4-FFF2-40B4-BE49-F238E27FC236}">
                <a16:creationId xmlns:a16="http://schemas.microsoft.com/office/drawing/2014/main" id="{2C0BEFD1-7DE5-A994-25E7-31489D3CD372}"/>
              </a:ext>
            </a:extLst>
          </p:cNvPr>
          <p:cNvCxnSpPr>
            <a:cxnSpLocks/>
          </p:cNvCxnSpPr>
          <p:nvPr/>
        </p:nvCxnSpPr>
        <p:spPr>
          <a:xfrm flipH="1">
            <a:off x="1031712" y="2381082"/>
            <a:ext cx="18042267" cy="0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7">
            <a:extLst>
              <a:ext uri="{FF2B5EF4-FFF2-40B4-BE49-F238E27FC236}">
                <a16:creationId xmlns:a16="http://schemas.microsoft.com/office/drawing/2014/main" id="{2B511A11-5C41-24B2-CB4F-E9A1FE47CBE5}"/>
              </a:ext>
            </a:extLst>
          </p:cNvPr>
          <p:cNvSpPr>
            <a:spLocks/>
          </p:cNvSpPr>
          <p:nvPr/>
        </p:nvSpPr>
        <p:spPr bwMode="auto">
          <a:xfrm>
            <a:off x="6339508" y="3251903"/>
            <a:ext cx="1367153" cy="2817438"/>
          </a:xfrm>
          <a:custGeom>
            <a:avLst/>
            <a:gdLst>
              <a:gd name="T0" fmla="*/ 178 w 137"/>
              <a:gd name="T1" fmla="*/ 40 h 305"/>
              <a:gd name="T2" fmla="*/ 178 w 137"/>
              <a:gd name="T3" fmla="*/ 40 h 305"/>
              <a:gd name="T4" fmla="*/ 178 w 137"/>
              <a:gd name="T5" fmla="*/ 64 h 305"/>
              <a:gd name="T6" fmla="*/ 205 w 137"/>
              <a:gd name="T7" fmla="*/ 80 h 305"/>
              <a:gd name="T8" fmla="*/ 192 w 137"/>
              <a:gd name="T9" fmla="*/ 104 h 305"/>
              <a:gd name="T10" fmla="*/ 205 w 137"/>
              <a:gd name="T11" fmla="*/ 144 h 305"/>
              <a:gd name="T12" fmla="*/ 192 w 137"/>
              <a:gd name="T13" fmla="*/ 168 h 305"/>
              <a:gd name="T14" fmla="*/ 219 w 137"/>
              <a:gd name="T15" fmla="*/ 192 h 305"/>
              <a:gd name="T16" fmla="*/ 205 w 137"/>
              <a:gd name="T17" fmla="*/ 208 h 305"/>
              <a:gd name="T18" fmla="*/ 234 w 137"/>
              <a:gd name="T19" fmla="*/ 224 h 305"/>
              <a:gd name="T20" fmla="*/ 234 w 137"/>
              <a:gd name="T21" fmla="*/ 232 h 305"/>
              <a:gd name="T22" fmla="*/ 192 w 137"/>
              <a:gd name="T23" fmla="*/ 272 h 305"/>
              <a:gd name="T24" fmla="*/ 151 w 137"/>
              <a:gd name="T25" fmla="*/ 288 h 305"/>
              <a:gd name="T26" fmla="*/ 136 w 137"/>
              <a:gd name="T27" fmla="*/ 288 h 305"/>
              <a:gd name="T28" fmla="*/ 68 w 137"/>
              <a:gd name="T29" fmla="*/ 304 h 305"/>
              <a:gd name="T30" fmla="*/ 15 w 137"/>
              <a:gd name="T31" fmla="*/ 288 h 305"/>
              <a:gd name="T32" fmla="*/ 27 w 137"/>
              <a:gd name="T33" fmla="*/ 264 h 305"/>
              <a:gd name="T34" fmla="*/ 15 w 137"/>
              <a:gd name="T35" fmla="*/ 240 h 305"/>
              <a:gd name="T36" fmla="*/ 27 w 137"/>
              <a:gd name="T37" fmla="*/ 224 h 305"/>
              <a:gd name="T38" fmla="*/ 82 w 137"/>
              <a:gd name="T39" fmla="*/ 176 h 305"/>
              <a:gd name="T40" fmla="*/ 96 w 137"/>
              <a:gd name="T41" fmla="*/ 168 h 305"/>
              <a:gd name="T42" fmla="*/ 96 w 137"/>
              <a:gd name="T43" fmla="*/ 152 h 305"/>
              <a:gd name="T44" fmla="*/ 82 w 137"/>
              <a:gd name="T45" fmla="*/ 144 h 305"/>
              <a:gd name="T46" fmla="*/ 68 w 137"/>
              <a:gd name="T47" fmla="*/ 144 h 305"/>
              <a:gd name="T48" fmla="*/ 56 w 137"/>
              <a:gd name="T49" fmla="*/ 72 h 305"/>
              <a:gd name="T50" fmla="*/ 0 w 137"/>
              <a:gd name="T51" fmla="*/ 40 h 305"/>
              <a:gd name="T52" fmla="*/ 15 w 137"/>
              <a:gd name="T53" fmla="*/ 32 h 305"/>
              <a:gd name="T54" fmla="*/ 41 w 137"/>
              <a:gd name="T55" fmla="*/ 48 h 305"/>
              <a:gd name="T56" fmla="*/ 56 w 137"/>
              <a:gd name="T57" fmla="*/ 48 h 305"/>
              <a:gd name="T58" fmla="*/ 68 w 137"/>
              <a:gd name="T59" fmla="*/ 48 h 305"/>
              <a:gd name="T60" fmla="*/ 96 w 137"/>
              <a:gd name="T61" fmla="*/ 48 h 305"/>
              <a:gd name="T62" fmla="*/ 111 w 137"/>
              <a:gd name="T63" fmla="*/ 40 h 305"/>
              <a:gd name="T64" fmla="*/ 124 w 137"/>
              <a:gd name="T65" fmla="*/ 8 h 305"/>
              <a:gd name="T66" fmla="*/ 151 w 137"/>
              <a:gd name="T67" fmla="*/ 0 h 305"/>
              <a:gd name="T68" fmla="*/ 192 w 137"/>
              <a:gd name="T69" fmla="*/ 16 h 305"/>
              <a:gd name="T70" fmla="*/ 178 w 137"/>
              <a:gd name="T71" fmla="*/ 40 h 30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7"/>
              <a:gd name="T109" fmla="*/ 0 h 305"/>
              <a:gd name="T110" fmla="*/ 137 w 137"/>
              <a:gd name="T111" fmla="*/ 305 h 30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7" h="305">
                <a:moveTo>
                  <a:pt x="104" y="40"/>
                </a:moveTo>
                <a:lnTo>
                  <a:pt x="104" y="40"/>
                </a:lnTo>
                <a:lnTo>
                  <a:pt x="104" y="64"/>
                </a:lnTo>
                <a:lnTo>
                  <a:pt x="120" y="80"/>
                </a:lnTo>
                <a:lnTo>
                  <a:pt x="112" y="104"/>
                </a:lnTo>
                <a:lnTo>
                  <a:pt x="120" y="144"/>
                </a:lnTo>
                <a:lnTo>
                  <a:pt x="112" y="168"/>
                </a:lnTo>
                <a:lnTo>
                  <a:pt x="128" y="192"/>
                </a:lnTo>
                <a:lnTo>
                  <a:pt x="120" y="208"/>
                </a:lnTo>
                <a:lnTo>
                  <a:pt x="136" y="224"/>
                </a:lnTo>
                <a:lnTo>
                  <a:pt x="136" y="232"/>
                </a:lnTo>
                <a:lnTo>
                  <a:pt x="112" y="272"/>
                </a:lnTo>
                <a:lnTo>
                  <a:pt x="88" y="288"/>
                </a:lnTo>
                <a:lnTo>
                  <a:pt x="80" y="288"/>
                </a:lnTo>
                <a:lnTo>
                  <a:pt x="40" y="304"/>
                </a:lnTo>
                <a:lnTo>
                  <a:pt x="8" y="288"/>
                </a:lnTo>
                <a:lnTo>
                  <a:pt x="16" y="264"/>
                </a:lnTo>
                <a:lnTo>
                  <a:pt x="8" y="240"/>
                </a:lnTo>
                <a:lnTo>
                  <a:pt x="16" y="224"/>
                </a:lnTo>
                <a:lnTo>
                  <a:pt x="48" y="176"/>
                </a:lnTo>
                <a:lnTo>
                  <a:pt x="56" y="168"/>
                </a:lnTo>
                <a:lnTo>
                  <a:pt x="56" y="152"/>
                </a:lnTo>
                <a:lnTo>
                  <a:pt x="48" y="144"/>
                </a:lnTo>
                <a:lnTo>
                  <a:pt x="40" y="144"/>
                </a:lnTo>
                <a:lnTo>
                  <a:pt x="32" y="72"/>
                </a:lnTo>
                <a:lnTo>
                  <a:pt x="0" y="40"/>
                </a:lnTo>
                <a:lnTo>
                  <a:pt x="8" y="32"/>
                </a:lnTo>
                <a:lnTo>
                  <a:pt x="24" y="48"/>
                </a:lnTo>
                <a:lnTo>
                  <a:pt x="32" y="48"/>
                </a:lnTo>
                <a:lnTo>
                  <a:pt x="40" y="48"/>
                </a:lnTo>
                <a:lnTo>
                  <a:pt x="56" y="48"/>
                </a:lnTo>
                <a:lnTo>
                  <a:pt x="64" y="40"/>
                </a:lnTo>
                <a:lnTo>
                  <a:pt x="72" y="8"/>
                </a:lnTo>
                <a:lnTo>
                  <a:pt x="88" y="0"/>
                </a:lnTo>
                <a:lnTo>
                  <a:pt x="112" y="16"/>
                </a:lnTo>
                <a:lnTo>
                  <a:pt x="104" y="4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F761465A-A7AF-6975-8B19-7E71A3551C27}"/>
              </a:ext>
            </a:extLst>
          </p:cNvPr>
          <p:cNvSpPr>
            <a:spLocks/>
          </p:cNvSpPr>
          <p:nvPr/>
        </p:nvSpPr>
        <p:spPr bwMode="auto">
          <a:xfrm>
            <a:off x="4325727" y="2882408"/>
            <a:ext cx="3380932" cy="3630348"/>
          </a:xfrm>
          <a:custGeom>
            <a:avLst/>
            <a:gdLst>
              <a:gd name="T0" fmla="*/ 142 w 337"/>
              <a:gd name="T1" fmla="*/ 376 h 393"/>
              <a:gd name="T2" fmla="*/ 128 w 337"/>
              <a:gd name="T3" fmla="*/ 360 h 393"/>
              <a:gd name="T4" fmla="*/ 115 w 337"/>
              <a:gd name="T5" fmla="*/ 368 h 393"/>
              <a:gd name="T6" fmla="*/ 42 w 337"/>
              <a:gd name="T7" fmla="*/ 392 h 393"/>
              <a:gd name="T8" fmla="*/ 28 w 337"/>
              <a:gd name="T9" fmla="*/ 360 h 393"/>
              <a:gd name="T10" fmla="*/ 15 w 337"/>
              <a:gd name="T11" fmla="*/ 360 h 393"/>
              <a:gd name="T12" fmla="*/ 15 w 337"/>
              <a:gd name="T13" fmla="*/ 336 h 393"/>
              <a:gd name="T14" fmla="*/ 15 w 337"/>
              <a:gd name="T15" fmla="*/ 304 h 393"/>
              <a:gd name="T16" fmla="*/ 58 w 337"/>
              <a:gd name="T17" fmla="*/ 272 h 393"/>
              <a:gd name="T18" fmla="*/ 100 w 337"/>
              <a:gd name="T19" fmla="*/ 248 h 393"/>
              <a:gd name="T20" fmla="*/ 142 w 337"/>
              <a:gd name="T21" fmla="*/ 216 h 393"/>
              <a:gd name="T22" fmla="*/ 198 w 337"/>
              <a:gd name="T23" fmla="*/ 160 h 393"/>
              <a:gd name="T24" fmla="*/ 256 w 337"/>
              <a:gd name="T25" fmla="*/ 104 h 393"/>
              <a:gd name="T26" fmla="*/ 188 w 337"/>
              <a:gd name="T27" fmla="*/ 120 h 393"/>
              <a:gd name="T28" fmla="*/ 228 w 337"/>
              <a:gd name="T29" fmla="*/ 104 h 393"/>
              <a:gd name="T30" fmla="*/ 256 w 337"/>
              <a:gd name="T31" fmla="*/ 72 h 393"/>
              <a:gd name="T32" fmla="*/ 270 w 337"/>
              <a:gd name="T33" fmla="*/ 80 h 393"/>
              <a:gd name="T34" fmla="*/ 286 w 337"/>
              <a:gd name="T35" fmla="*/ 80 h 393"/>
              <a:gd name="T36" fmla="*/ 270 w 337"/>
              <a:gd name="T37" fmla="*/ 64 h 393"/>
              <a:gd name="T38" fmla="*/ 313 w 337"/>
              <a:gd name="T39" fmla="*/ 40 h 393"/>
              <a:gd name="T40" fmla="*/ 370 w 337"/>
              <a:gd name="T41" fmla="*/ 32 h 393"/>
              <a:gd name="T42" fmla="*/ 441 w 337"/>
              <a:gd name="T43" fmla="*/ 16 h 393"/>
              <a:gd name="T44" fmla="*/ 471 w 337"/>
              <a:gd name="T45" fmla="*/ 0 h 393"/>
              <a:gd name="T46" fmla="*/ 484 w 337"/>
              <a:gd name="T47" fmla="*/ 8 h 393"/>
              <a:gd name="T48" fmla="*/ 515 w 337"/>
              <a:gd name="T49" fmla="*/ 0 h 393"/>
              <a:gd name="T50" fmla="*/ 598 w 337"/>
              <a:gd name="T51" fmla="*/ 32 h 393"/>
              <a:gd name="T52" fmla="*/ 540 w 337"/>
              <a:gd name="T53" fmla="*/ 40 h 393"/>
              <a:gd name="T54" fmla="*/ 584 w 337"/>
              <a:gd name="T55" fmla="*/ 56 h 393"/>
              <a:gd name="T56" fmla="*/ 571 w 337"/>
              <a:gd name="T57" fmla="*/ 64 h 393"/>
              <a:gd name="T58" fmla="*/ 556 w 337"/>
              <a:gd name="T59" fmla="*/ 56 h 393"/>
              <a:gd name="T60" fmla="*/ 484 w 337"/>
              <a:gd name="T61" fmla="*/ 48 h 393"/>
              <a:gd name="T62" fmla="*/ 456 w 337"/>
              <a:gd name="T63" fmla="*/ 88 h 393"/>
              <a:gd name="T64" fmla="*/ 415 w 337"/>
              <a:gd name="T65" fmla="*/ 88 h 393"/>
              <a:gd name="T66" fmla="*/ 370 w 337"/>
              <a:gd name="T67" fmla="*/ 72 h 393"/>
              <a:gd name="T68" fmla="*/ 343 w 337"/>
              <a:gd name="T69" fmla="*/ 80 h 393"/>
              <a:gd name="T70" fmla="*/ 313 w 337"/>
              <a:gd name="T71" fmla="*/ 96 h 393"/>
              <a:gd name="T72" fmla="*/ 300 w 337"/>
              <a:gd name="T73" fmla="*/ 112 h 393"/>
              <a:gd name="T74" fmla="*/ 270 w 337"/>
              <a:gd name="T75" fmla="*/ 120 h 393"/>
              <a:gd name="T76" fmla="*/ 256 w 337"/>
              <a:gd name="T77" fmla="*/ 144 h 393"/>
              <a:gd name="T78" fmla="*/ 228 w 337"/>
              <a:gd name="T79" fmla="*/ 176 h 393"/>
              <a:gd name="T80" fmla="*/ 198 w 337"/>
              <a:gd name="T81" fmla="*/ 216 h 393"/>
              <a:gd name="T82" fmla="*/ 188 w 337"/>
              <a:gd name="T83" fmla="*/ 240 h 393"/>
              <a:gd name="T84" fmla="*/ 159 w 337"/>
              <a:gd name="T85" fmla="*/ 280 h 393"/>
              <a:gd name="T86" fmla="*/ 173 w 337"/>
              <a:gd name="T87" fmla="*/ 320 h 393"/>
              <a:gd name="T88" fmla="*/ 159 w 337"/>
              <a:gd name="T89" fmla="*/ 352 h 393"/>
              <a:gd name="T90" fmla="*/ 142 w 337"/>
              <a:gd name="T91" fmla="*/ 376 h 39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37"/>
              <a:gd name="T139" fmla="*/ 0 h 393"/>
              <a:gd name="T140" fmla="*/ 337 w 337"/>
              <a:gd name="T141" fmla="*/ 393 h 39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37" h="393">
                <a:moveTo>
                  <a:pt x="80" y="376"/>
                </a:moveTo>
                <a:lnTo>
                  <a:pt x="80" y="376"/>
                </a:lnTo>
                <a:lnTo>
                  <a:pt x="80" y="368"/>
                </a:lnTo>
                <a:lnTo>
                  <a:pt x="72" y="360"/>
                </a:lnTo>
                <a:lnTo>
                  <a:pt x="72" y="368"/>
                </a:lnTo>
                <a:lnTo>
                  <a:pt x="64" y="368"/>
                </a:lnTo>
                <a:lnTo>
                  <a:pt x="40" y="392"/>
                </a:lnTo>
                <a:lnTo>
                  <a:pt x="24" y="392"/>
                </a:lnTo>
                <a:lnTo>
                  <a:pt x="8" y="384"/>
                </a:lnTo>
                <a:lnTo>
                  <a:pt x="16" y="360"/>
                </a:lnTo>
                <a:lnTo>
                  <a:pt x="8" y="368"/>
                </a:lnTo>
                <a:lnTo>
                  <a:pt x="8" y="360"/>
                </a:lnTo>
                <a:lnTo>
                  <a:pt x="8" y="352"/>
                </a:lnTo>
                <a:lnTo>
                  <a:pt x="8" y="336"/>
                </a:lnTo>
                <a:lnTo>
                  <a:pt x="0" y="320"/>
                </a:lnTo>
                <a:lnTo>
                  <a:pt x="8" y="304"/>
                </a:lnTo>
                <a:lnTo>
                  <a:pt x="0" y="296"/>
                </a:lnTo>
                <a:lnTo>
                  <a:pt x="32" y="272"/>
                </a:lnTo>
                <a:lnTo>
                  <a:pt x="40" y="264"/>
                </a:lnTo>
                <a:lnTo>
                  <a:pt x="56" y="248"/>
                </a:lnTo>
                <a:lnTo>
                  <a:pt x="56" y="256"/>
                </a:lnTo>
                <a:lnTo>
                  <a:pt x="80" y="216"/>
                </a:lnTo>
                <a:lnTo>
                  <a:pt x="96" y="200"/>
                </a:lnTo>
                <a:lnTo>
                  <a:pt x="112" y="160"/>
                </a:lnTo>
                <a:lnTo>
                  <a:pt x="128" y="120"/>
                </a:lnTo>
                <a:lnTo>
                  <a:pt x="144" y="104"/>
                </a:lnTo>
                <a:lnTo>
                  <a:pt x="120" y="112"/>
                </a:lnTo>
                <a:lnTo>
                  <a:pt x="104" y="120"/>
                </a:lnTo>
                <a:lnTo>
                  <a:pt x="112" y="104"/>
                </a:lnTo>
                <a:lnTo>
                  <a:pt x="128" y="104"/>
                </a:lnTo>
                <a:lnTo>
                  <a:pt x="120" y="88"/>
                </a:lnTo>
                <a:lnTo>
                  <a:pt x="144" y="72"/>
                </a:lnTo>
                <a:lnTo>
                  <a:pt x="144" y="88"/>
                </a:lnTo>
                <a:lnTo>
                  <a:pt x="152" y="80"/>
                </a:lnTo>
                <a:lnTo>
                  <a:pt x="152" y="88"/>
                </a:lnTo>
                <a:lnTo>
                  <a:pt x="160" y="80"/>
                </a:lnTo>
                <a:lnTo>
                  <a:pt x="152" y="80"/>
                </a:lnTo>
                <a:lnTo>
                  <a:pt x="152" y="64"/>
                </a:lnTo>
                <a:lnTo>
                  <a:pt x="168" y="56"/>
                </a:lnTo>
                <a:lnTo>
                  <a:pt x="176" y="40"/>
                </a:lnTo>
                <a:lnTo>
                  <a:pt x="192" y="40"/>
                </a:lnTo>
                <a:lnTo>
                  <a:pt x="208" y="32"/>
                </a:lnTo>
                <a:lnTo>
                  <a:pt x="232" y="8"/>
                </a:lnTo>
                <a:lnTo>
                  <a:pt x="248" y="16"/>
                </a:lnTo>
                <a:lnTo>
                  <a:pt x="256" y="8"/>
                </a:lnTo>
                <a:lnTo>
                  <a:pt x="264" y="0"/>
                </a:lnTo>
                <a:lnTo>
                  <a:pt x="264" y="24"/>
                </a:lnTo>
                <a:lnTo>
                  <a:pt x="272" y="8"/>
                </a:lnTo>
                <a:lnTo>
                  <a:pt x="280" y="24"/>
                </a:lnTo>
                <a:lnTo>
                  <a:pt x="288" y="0"/>
                </a:lnTo>
                <a:lnTo>
                  <a:pt x="304" y="8"/>
                </a:lnTo>
                <a:lnTo>
                  <a:pt x="336" y="32"/>
                </a:lnTo>
                <a:lnTo>
                  <a:pt x="320" y="40"/>
                </a:lnTo>
                <a:lnTo>
                  <a:pt x="304" y="40"/>
                </a:lnTo>
                <a:lnTo>
                  <a:pt x="320" y="48"/>
                </a:lnTo>
                <a:lnTo>
                  <a:pt x="328" y="56"/>
                </a:lnTo>
                <a:lnTo>
                  <a:pt x="328" y="64"/>
                </a:lnTo>
                <a:lnTo>
                  <a:pt x="320" y="64"/>
                </a:lnTo>
                <a:lnTo>
                  <a:pt x="304" y="80"/>
                </a:lnTo>
                <a:lnTo>
                  <a:pt x="312" y="56"/>
                </a:lnTo>
                <a:lnTo>
                  <a:pt x="288" y="40"/>
                </a:lnTo>
                <a:lnTo>
                  <a:pt x="272" y="48"/>
                </a:lnTo>
                <a:lnTo>
                  <a:pt x="264" y="80"/>
                </a:lnTo>
                <a:lnTo>
                  <a:pt x="256" y="88"/>
                </a:lnTo>
                <a:lnTo>
                  <a:pt x="240" y="88"/>
                </a:lnTo>
                <a:lnTo>
                  <a:pt x="232" y="88"/>
                </a:lnTo>
                <a:lnTo>
                  <a:pt x="224" y="88"/>
                </a:lnTo>
                <a:lnTo>
                  <a:pt x="208" y="72"/>
                </a:lnTo>
                <a:lnTo>
                  <a:pt x="200" y="80"/>
                </a:lnTo>
                <a:lnTo>
                  <a:pt x="192" y="80"/>
                </a:lnTo>
                <a:lnTo>
                  <a:pt x="192" y="96"/>
                </a:lnTo>
                <a:lnTo>
                  <a:pt x="176" y="96"/>
                </a:lnTo>
                <a:lnTo>
                  <a:pt x="168" y="96"/>
                </a:lnTo>
                <a:lnTo>
                  <a:pt x="168" y="112"/>
                </a:lnTo>
                <a:lnTo>
                  <a:pt x="160" y="112"/>
                </a:lnTo>
                <a:lnTo>
                  <a:pt x="152" y="120"/>
                </a:lnTo>
                <a:lnTo>
                  <a:pt x="144" y="136"/>
                </a:lnTo>
                <a:lnTo>
                  <a:pt x="144" y="144"/>
                </a:lnTo>
                <a:lnTo>
                  <a:pt x="144" y="152"/>
                </a:lnTo>
                <a:lnTo>
                  <a:pt x="128" y="176"/>
                </a:lnTo>
                <a:lnTo>
                  <a:pt x="120" y="200"/>
                </a:lnTo>
                <a:lnTo>
                  <a:pt x="112" y="216"/>
                </a:lnTo>
                <a:lnTo>
                  <a:pt x="120" y="232"/>
                </a:lnTo>
                <a:lnTo>
                  <a:pt x="104" y="240"/>
                </a:lnTo>
                <a:lnTo>
                  <a:pt x="96" y="248"/>
                </a:lnTo>
                <a:lnTo>
                  <a:pt x="88" y="280"/>
                </a:lnTo>
                <a:lnTo>
                  <a:pt x="96" y="312"/>
                </a:lnTo>
                <a:lnTo>
                  <a:pt x="96" y="320"/>
                </a:lnTo>
                <a:lnTo>
                  <a:pt x="96" y="344"/>
                </a:lnTo>
                <a:lnTo>
                  <a:pt x="88" y="352"/>
                </a:lnTo>
                <a:lnTo>
                  <a:pt x="88" y="376"/>
                </a:lnTo>
                <a:lnTo>
                  <a:pt x="80" y="376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C874FBA-B456-122F-98EC-E52F04DB3D5C}"/>
              </a:ext>
            </a:extLst>
          </p:cNvPr>
          <p:cNvSpPr>
            <a:spLocks/>
          </p:cNvSpPr>
          <p:nvPr/>
        </p:nvSpPr>
        <p:spPr bwMode="auto">
          <a:xfrm>
            <a:off x="6662821" y="6873010"/>
            <a:ext cx="1210116" cy="969939"/>
          </a:xfrm>
          <a:custGeom>
            <a:avLst/>
            <a:gdLst>
              <a:gd name="T0" fmla="*/ 196 w 121"/>
              <a:gd name="T1" fmla="*/ 88 h 105"/>
              <a:gd name="T2" fmla="*/ 196 w 121"/>
              <a:gd name="T3" fmla="*/ 88 h 105"/>
              <a:gd name="T4" fmla="*/ 182 w 121"/>
              <a:gd name="T5" fmla="*/ 72 h 105"/>
              <a:gd name="T6" fmla="*/ 182 w 121"/>
              <a:gd name="T7" fmla="*/ 64 h 105"/>
              <a:gd name="T8" fmla="*/ 196 w 121"/>
              <a:gd name="T9" fmla="*/ 72 h 105"/>
              <a:gd name="T10" fmla="*/ 211 w 121"/>
              <a:gd name="T11" fmla="*/ 56 h 105"/>
              <a:gd name="T12" fmla="*/ 196 w 121"/>
              <a:gd name="T13" fmla="*/ 56 h 105"/>
              <a:gd name="T14" fmla="*/ 168 w 121"/>
              <a:gd name="T15" fmla="*/ 32 h 105"/>
              <a:gd name="T16" fmla="*/ 168 w 121"/>
              <a:gd name="T17" fmla="*/ 16 h 105"/>
              <a:gd name="T18" fmla="*/ 154 w 121"/>
              <a:gd name="T19" fmla="*/ 8 h 105"/>
              <a:gd name="T20" fmla="*/ 112 w 121"/>
              <a:gd name="T21" fmla="*/ 0 h 105"/>
              <a:gd name="T22" fmla="*/ 83 w 121"/>
              <a:gd name="T23" fmla="*/ 16 h 105"/>
              <a:gd name="T24" fmla="*/ 83 w 121"/>
              <a:gd name="T25" fmla="*/ 24 h 105"/>
              <a:gd name="T26" fmla="*/ 56 w 121"/>
              <a:gd name="T27" fmla="*/ 32 h 105"/>
              <a:gd name="T28" fmla="*/ 56 w 121"/>
              <a:gd name="T29" fmla="*/ 48 h 105"/>
              <a:gd name="T30" fmla="*/ 41 w 121"/>
              <a:gd name="T31" fmla="*/ 48 h 105"/>
              <a:gd name="T32" fmla="*/ 15 w 121"/>
              <a:gd name="T33" fmla="*/ 56 h 105"/>
              <a:gd name="T34" fmla="*/ 0 w 121"/>
              <a:gd name="T35" fmla="*/ 56 h 105"/>
              <a:gd name="T36" fmla="*/ 15 w 121"/>
              <a:gd name="T37" fmla="*/ 72 h 105"/>
              <a:gd name="T38" fmla="*/ 0 w 121"/>
              <a:gd name="T39" fmla="*/ 88 h 105"/>
              <a:gd name="T40" fmla="*/ 0 w 121"/>
              <a:gd name="T41" fmla="*/ 104 h 105"/>
              <a:gd name="T42" fmla="*/ 27 w 121"/>
              <a:gd name="T43" fmla="*/ 96 h 105"/>
              <a:gd name="T44" fmla="*/ 56 w 121"/>
              <a:gd name="T45" fmla="*/ 96 h 105"/>
              <a:gd name="T46" fmla="*/ 97 w 121"/>
              <a:gd name="T47" fmla="*/ 104 h 105"/>
              <a:gd name="T48" fmla="*/ 112 w 121"/>
              <a:gd name="T49" fmla="*/ 104 h 105"/>
              <a:gd name="T50" fmla="*/ 126 w 121"/>
              <a:gd name="T51" fmla="*/ 104 h 105"/>
              <a:gd name="T52" fmla="*/ 140 w 121"/>
              <a:gd name="T53" fmla="*/ 104 h 105"/>
              <a:gd name="T54" fmla="*/ 168 w 121"/>
              <a:gd name="T55" fmla="*/ 104 h 105"/>
              <a:gd name="T56" fmla="*/ 182 w 121"/>
              <a:gd name="T57" fmla="*/ 88 h 105"/>
              <a:gd name="T58" fmla="*/ 196 w 121"/>
              <a:gd name="T59" fmla="*/ 88 h 1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1"/>
              <a:gd name="T91" fmla="*/ 0 h 105"/>
              <a:gd name="T92" fmla="*/ 121 w 121"/>
              <a:gd name="T93" fmla="*/ 105 h 10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1" h="105">
                <a:moveTo>
                  <a:pt x="112" y="88"/>
                </a:moveTo>
                <a:lnTo>
                  <a:pt x="112" y="88"/>
                </a:lnTo>
                <a:lnTo>
                  <a:pt x="104" y="72"/>
                </a:lnTo>
                <a:lnTo>
                  <a:pt x="104" y="64"/>
                </a:lnTo>
                <a:lnTo>
                  <a:pt x="112" y="72"/>
                </a:lnTo>
                <a:lnTo>
                  <a:pt x="120" y="56"/>
                </a:lnTo>
                <a:lnTo>
                  <a:pt x="112" y="56"/>
                </a:lnTo>
                <a:lnTo>
                  <a:pt x="96" y="32"/>
                </a:lnTo>
                <a:lnTo>
                  <a:pt x="96" y="16"/>
                </a:lnTo>
                <a:lnTo>
                  <a:pt x="88" y="8"/>
                </a:lnTo>
                <a:lnTo>
                  <a:pt x="64" y="0"/>
                </a:lnTo>
                <a:lnTo>
                  <a:pt x="48" y="16"/>
                </a:lnTo>
                <a:lnTo>
                  <a:pt x="48" y="24"/>
                </a:lnTo>
                <a:lnTo>
                  <a:pt x="32" y="32"/>
                </a:lnTo>
                <a:lnTo>
                  <a:pt x="32" y="48"/>
                </a:lnTo>
                <a:lnTo>
                  <a:pt x="24" y="48"/>
                </a:lnTo>
                <a:lnTo>
                  <a:pt x="8" y="56"/>
                </a:lnTo>
                <a:lnTo>
                  <a:pt x="0" y="56"/>
                </a:lnTo>
                <a:lnTo>
                  <a:pt x="8" y="72"/>
                </a:lnTo>
                <a:lnTo>
                  <a:pt x="0" y="88"/>
                </a:lnTo>
                <a:lnTo>
                  <a:pt x="0" y="104"/>
                </a:lnTo>
                <a:lnTo>
                  <a:pt x="16" y="96"/>
                </a:lnTo>
                <a:lnTo>
                  <a:pt x="32" y="96"/>
                </a:lnTo>
                <a:lnTo>
                  <a:pt x="56" y="104"/>
                </a:lnTo>
                <a:lnTo>
                  <a:pt x="64" y="104"/>
                </a:lnTo>
                <a:lnTo>
                  <a:pt x="72" y="104"/>
                </a:lnTo>
                <a:lnTo>
                  <a:pt x="80" y="104"/>
                </a:lnTo>
                <a:lnTo>
                  <a:pt x="96" y="104"/>
                </a:lnTo>
                <a:lnTo>
                  <a:pt x="104" y="88"/>
                </a:lnTo>
                <a:lnTo>
                  <a:pt x="112" y="88"/>
                </a:lnTo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565597EE-AC45-A284-FC74-64233EB07A07}"/>
              </a:ext>
            </a:extLst>
          </p:cNvPr>
          <p:cNvSpPr>
            <a:spLocks/>
          </p:cNvSpPr>
          <p:nvPr/>
        </p:nvSpPr>
        <p:spPr bwMode="auto">
          <a:xfrm>
            <a:off x="6505786" y="7685917"/>
            <a:ext cx="2327859" cy="1413334"/>
          </a:xfrm>
          <a:custGeom>
            <a:avLst/>
            <a:gdLst>
              <a:gd name="T0" fmla="*/ 167 w 233"/>
              <a:gd name="T1" fmla="*/ 136 h 153"/>
              <a:gd name="T2" fmla="*/ 167 w 233"/>
              <a:gd name="T3" fmla="*/ 136 h 153"/>
              <a:gd name="T4" fmla="*/ 140 w 233"/>
              <a:gd name="T5" fmla="*/ 136 h 153"/>
              <a:gd name="T6" fmla="*/ 140 w 233"/>
              <a:gd name="T7" fmla="*/ 128 h 153"/>
              <a:gd name="T8" fmla="*/ 152 w 233"/>
              <a:gd name="T9" fmla="*/ 112 h 153"/>
              <a:gd name="T10" fmla="*/ 181 w 233"/>
              <a:gd name="T11" fmla="*/ 112 h 153"/>
              <a:gd name="T12" fmla="*/ 181 w 233"/>
              <a:gd name="T13" fmla="*/ 104 h 153"/>
              <a:gd name="T14" fmla="*/ 167 w 233"/>
              <a:gd name="T15" fmla="*/ 88 h 153"/>
              <a:gd name="T16" fmla="*/ 167 w 233"/>
              <a:gd name="T17" fmla="*/ 80 h 153"/>
              <a:gd name="T18" fmla="*/ 124 w 233"/>
              <a:gd name="T19" fmla="*/ 72 h 153"/>
              <a:gd name="T20" fmla="*/ 97 w 233"/>
              <a:gd name="T21" fmla="*/ 80 h 153"/>
              <a:gd name="T22" fmla="*/ 69 w 233"/>
              <a:gd name="T23" fmla="*/ 88 h 153"/>
              <a:gd name="T24" fmla="*/ 56 w 233"/>
              <a:gd name="T25" fmla="*/ 88 h 153"/>
              <a:gd name="T26" fmla="*/ 15 w 233"/>
              <a:gd name="T27" fmla="*/ 88 h 153"/>
              <a:gd name="T28" fmla="*/ 0 w 233"/>
              <a:gd name="T29" fmla="*/ 80 h 153"/>
              <a:gd name="T30" fmla="*/ 15 w 233"/>
              <a:gd name="T31" fmla="*/ 64 h 153"/>
              <a:gd name="T32" fmla="*/ 27 w 233"/>
              <a:gd name="T33" fmla="*/ 48 h 153"/>
              <a:gd name="T34" fmla="*/ 41 w 233"/>
              <a:gd name="T35" fmla="*/ 40 h 153"/>
              <a:gd name="T36" fmla="*/ 27 w 233"/>
              <a:gd name="T37" fmla="*/ 16 h 153"/>
              <a:gd name="T38" fmla="*/ 56 w 233"/>
              <a:gd name="T39" fmla="*/ 8 h 153"/>
              <a:gd name="T40" fmla="*/ 83 w 233"/>
              <a:gd name="T41" fmla="*/ 8 h 153"/>
              <a:gd name="T42" fmla="*/ 124 w 233"/>
              <a:gd name="T43" fmla="*/ 16 h 153"/>
              <a:gd name="T44" fmla="*/ 140 w 233"/>
              <a:gd name="T45" fmla="*/ 16 h 153"/>
              <a:gd name="T46" fmla="*/ 152 w 233"/>
              <a:gd name="T47" fmla="*/ 16 h 153"/>
              <a:gd name="T48" fmla="*/ 167 w 233"/>
              <a:gd name="T49" fmla="*/ 16 h 153"/>
              <a:gd name="T50" fmla="*/ 196 w 233"/>
              <a:gd name="T51" fmla="*/ 16 h 153"/>
              <a:gd name="T52" fmla="*/ 207 w 233"/>
              <a:gd name="T53" fmla="*/ 0 h 153"/>
              <a:gd name="T54" fmla="*/ 220 w 233"/>
              <a:gd name="T55" fmla="*/ 0 h 153"/>
              <a:gd name="T56" fmla="*/ 262 w 233"/>
              <a:gd name="T57" fmla="*/ 0 h 153"/>
              <a:gd name="T58" fmla="*/ 276 w 233"/>
              <a:gd name="T59" fmla="*/ 8 h 153"/>
              <a:gd name="T60" fmla="*/ 262 w 233"/>
              <a:gd name="T61" fmla="*/ 8 h 153"/>
              <a:gd name="T62" fmla="*/ 276 w 233"/>
              <a:gd name="T63" fmla="*/ 16 h 153"/>
              <a:gd name="T64" fmla="*/ 291 w 233"/>
              <a:gd name="T65" fmla="*/ 16 h 153"/>
              <a:gd name="T66" fmla="*/ 304 w 233"/>
              <a:gd name="T67" fmla="*/ 32 h 153"/>
              <a:gd name="T68" fmla="*/ 319 w 233"/>
              <a:gd name="T69" fmla="*/ 40 h 153"/>
              <a:gd name="T70" fmla="*/ 332 w 233"/>
              <a:gd name="T71" fmla="*/ 32 h 153"/>
              <a:gd name="T72" fmla="*/ 401 w 233"/>
              <a:gd name="T73" fmla="*/ 56 h 153"/>
              <a:gd name="T74" fmla="*/ 387 w 233"/>
              <a:gd name="T75" fmla="*/ 88 h 153"/>
              <a:gd name="T76" fmla="*/ 374 w 233"/>
              <a:gd name="T77" fmla="*/ 80 h 153"/>
              <a:gd name="T78" fmla="*/ 359 w 233"/>
              <a:gd name="T79" fmla="*/ 88 h 153"/>
              <a:gd name="T80" fmla="*/ 359 w 233"/>
              <a:gd name="T81" fmla="*/ 104 h 153"/>
              <a:gd name="T82" fmla="*/ 346 w 233"/>
              <a:gd name="T83" fmla="*/ 104 h 153"/>
              <a:gd name="T84" fmla="*/ 276 w 233"/>
              <a:gd name="T85" fmla="*/ 128 h 153"/>
              <a:gd name="T86" fmla="*/ 304 w 233"/>
              <a:gd name="T87" fmla="*/ 136 h 153"/>
              <a:gd name="T88" fmla="*/ 319 w 233"/>
              <a:gd name="T89" fmla="*/ 136 h 153"/>
              <a:gd name="T90" fmla="*/ 304 w 233"/>
              <a:gd name="T91" fmla="*/ 136 h 153"/>
              <a:gd name="T92" fmla="*/ 262 w 233"/>
              <a:gd name="T93" fmla="*/ 152 h 153"/>
              <a:gd name="T94" fmla="*/ 250 w 233"/>
              <a:gd name="T95" fmla="*/ 152 h 153"/>
              <a:gd name="T96" fmla="*/ 250 w 233"/>
              <a:gd name="T97" fmla="*/ 144 h 153"/>
              <a:gd name="T98" fmla="*/ 235 w 233"/>
              <a:gd name="T99" fmla="*/ 136 h 153"/>
              <a:gd name="T100" fmla="*/ 262 w 233"/>
              <a:gd name="T101" fmla="*/ 128 h 153"/>
              <a:gd name="T102" fmla="*/ 220 w 233"/>
              <a:gd name="T103" fmla="*/ 120 h 153"/>
              <a:gd name="T104" fmla="*/ 220 w 233"/>
              <a:gd name="T105" fmla="*/ 112 h 153"/>
              <a:gd name="T106" fmla="*/ 196 w 233"/>
              <a:gd name="T107" fmla="*/ 112 h 153"/>
              <a:gd name="T108" fmla="*/ 181 w 233"/>
              <a:gd name="T109" fmla="*/ 128 h 153"/>
              <a:gd name="T110" fmla="*/ 167 w 233"/>
              <a:gd name="T111" fmla="*/ 128 h 153"/>
              <a:gd name="T112" fmla="*/ 167 w 233"/>
              <a:gd name="T113" fmla="*/ 136 h 15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33"/>
              <a:gd name="T172" fmla="*/ 0 h 153"/>
              <a:gd name="T173" fmla="*/ 233 w 233"/>
              <a:gd name="T174" fmla="*/ 153 h 15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33" h="153">
                <a:moveTo>
                  <a:pt x="96" y="136"/>
                </a:moveTo>
                <a:lnTo>
                  <a:pt x="96" y="136"/>
                </a:lnTo>
                <a:lnTo>
                  <a:pt x="80" y="136"/>
                </a:lnTo>
                <a:lnTo>
                  <a:pt x="80" y="128"/>
                </a:lnTo>
                <a:lnTo>
                  <a:pt x="88" y="112"/>
                </a:lnTo>
                <a:lnTo>
                  <a:pt x="104" y="112"/>
                </a:lnTo>
                <a:lnTo>
                  <a:pt x="104" y="104"/>
                </a:lnTo>
                <a:lnTo>
                  <a:pt x="96" y="88"/>
                </a:lnTo>
                <a:lnTo>
                  <a:pt x="96" y="80"/>
                </a:lnTo>
                <a:lnTo>
                  <a:pt x="72" y="72"/>
                </a:lnTo>
                <a:lnTo>
                  <a:pt x="56" y="80"/>
                </a:lnTo>
                <a:lnTo>
                  <a:pt x="40" y="88"/>
                </a:lnTo>
                <a:lnTo>
                  <a:pt x="32" y="88"/>
                </a:lnTo>
                <a:lnTo>
                  <a:pt x="8" y="88"/>
                </a:lnTo>
                <a:lnTo>
                  <a:pt x="0" y="80"/>
                </a:lnTo>
                <a:lnTo>
                  <a:pt x="8" y="64"/>
                </a:lnTo>
                <a:lnTo>
                  <a:pt x="16" y="48"/>
                </a:lnTo>
                <a:lnTo>
                  <a:pt x="24" y="40"/>
                </a:lnTo>
                <a:lnTo>
                  <a:pt x="16" y="16"/>
                </a:lnTo>
                <a:lnTo>
                  <a:pt x="32" y="8"/>
                </a:lnTo>
                <a:lnTo>
                  <a:pt x="48" y="8"/>
                </a:lnTo>
                <a:lnTo>
                  <a:pt x="72" y="16"/>
                </a:lnTo>
                <a:lnTo>
                  <a:pt x="80" y="16"/>
                </a:lnTo>
                <a:lnTo>
                  <a:pt x="88" y="16"/>
                </a:lnTo>
                <a:lnTo>
                  <a:pt x="96" y="16"/>
                </a:lnTo>
                <a:lnTo>
                  <a:pt x="112" y="16"/>
                </a:lnTo>
                <a:lnTo>
                  <a:pt x="120" y="0"/>
                </a:lnTo>
                <a:lnTo>
                  <a:pt x="128" y="0"/>
                </a:lnTo>
                <a:lnTo>
                  <a:pt x="152" y="0"/>
                </a:lnTo>
                <a:lnTo>
                  <a:pt x="160" y="8"/>
                </a:lnTo>
                <a:lnTo>
                  <a:pt x="152" y="8"/>
                </a:lnTo>
                <a:lnTo>
                  <a:pt x="160" y="16"/>
                </a:lnTo>
                <a:lnTo>
                  <a:pt x="168" y="16"/>
                </a:lnTo>
                <a:lnTo>
                  <a:pt x="176" y="32"/>
                </a:lnTo>
                <a:lnTo>
                  <a:pt x="184" y="40"/>
                </a:lnTo>
                <a:lnTo>
                  <a:pt x="192" y="32"/>
                </a:lnTo>
                <a:lnTo>
                  <a:pt x="232" y="56"/>
                </a:lnTo>
                <a:lnTo>
                  <a:pt x="224" y="88"/>
                </a:lnTo>
                <a:lnTo>
                  <a:pt x="216" y="80"/>
                </a:lnTo>
                <a:lnTo>
                  <a:pt x="208" y="88"/>
                </a:lnTo>
                <a:lnTo>
                  <a:pt x="208" y="104"/>
                </a:lnTo>
                <a:lnTo>
                  <a:pt x="200" y="104"/>
                </a:lnTo>
                <a:lnTo>
                  <a:pt x="160" y="128"/>
                </a:lnTo>
                <a:lnTo>
                  <a:pt x="176" y="136"/>
                </a:lnTo>
                <a:lnTo>
                  <a:pt x="184" y="136"/>
                </a:lnTo>
                <a:lnTo>
                  <a:pt x="176" y="136"/>
                </a:lnTo>
                <a:lnTo>
                  <a:pt x="152" y="152"/>
                </a:lnTo>
                <a:lnTo>
                  <a:pt x="144" y="152"/>
                </a:lnTo>
                <a:lnTo>
                  <a:pt x="144" y="144"/>
                </a:lnTo>
                <a:lnTo>
                  <a:pt x="136" y="136"/>
                </a:lnTo>
                <a:lnTo>
                  <a:pt x="152" y="128"/>
                </a:lnTo>
                <a:lnTo>
                  <a:pt x="128" y="120"/>
                </a:lnTo>
                <a:lnTo>
                  <a:pt x="128" y="112"/>
                </a:lnTo>
                <a:lnTo>
                  <a:pt x="112" y="112"/>
                </a:lnTo>
                <a:lnTo>
                  <a:pt x="104" y="128"/>
                </a:lnTo>
                <a:lnTo>
                  <a:pt x="96" y="128"/>
                </a:lnTo>
                <a:lnTo>
                  <a:pt x="96" y="136"/>
                </a:lnTo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rIns="40208"/>
          <a:lstStyle/>
          <a:p>
            <a:pPr algn="ctr" defTabSz="1507846"/>
            <a:endParaRPr lang="en-US" altLang="zh-CN" sz="3079" kern="0" dirty="0">
              <a:solidFill>
                <a:srgbClr val="171717"/>
              </a:solidFill>
              <a:highlight>
                <a:srgbClr val="C0C0C0"/>
              </a:highlight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F0E41448-FA7E-0EC5-5D6B-EB5B8EC9C2C6}"/>
              </a:ext>
            </a:extLst>
          </p:cNvPr>
          <p:cNvSpPr>
            <a:spLocks/>
          </p:cNvSpPr>
          <p:nvPr/>
        </p:nvSpPr>
        <p:spPr bwMode="auto">
          <a:xfrm>
            <a:off x="6422644" y="6503505"/>
            <a:ext cx="886802" cy="526539"/>
          </a:xfrm>
          <a:custGeom>
            <a:avLst/>
            <a:gdLst>
              <a:gd name="T0" fmla="*/ 68 w 89"/>
              <a:gd name="T1" fmla="*/ 0 h 57"/>
              <a:gd name="T2" fmla="*/ 68 w 89"/>
              <a:gd name="T3" fmla="*/ 0 h 57"/>
              <a:gd name="T4" fmla="*/ 68 w 89"/>
              <a:gd name="T5" fmla="*/ 24 h 57"/>
              <a:gd name="T6" fmla="*/ 55 w 89"/>
              <a:gd name="T7" fmla="*/ 24 h 57"/>
              <a:gd name="T8" fmla="*/ 41 w 89"/>
              <a:gd name="T9" fmla="*/ 24 h 57"/>
              <a:gd name="T10" fmla="*/ 26 w 89"/>
              <a:gd name="T11" fmla="*/ 8 h 57"/>
              <a:gd name="T12" fmla="*/ 15 w 89"/>
              <a:gd name="T13" fmla="*/ 16 h 57"/>
              <a:gd name="T14" fmla="*/ 0 w 89"/>
              <a:gd name="T15" fmla="*/ 32 h 57"/>
              <a:gd name="T16" fmla="*/ 0 w 89"/>
              <a:gd name="T17" fmla="*/ 48 h 57"/>
              <a:gd name="T18" fmla="*/ 15 w 89"/>
              <a:gd name="T19" fmla="*/ 40 h 57"/>
              <a:gd name="T20" fmla="*/ 68 w 89"/>
              <a:gd name="T21" fmla="*/ 40 h 57"/>
              <a:gd name="T22" fmla="*/ 82 w 89"/>
              <a:gd name="T23" fmla="*/ 40 h 57"/>
              <a:gd name="T24" fmla="*/ 123 w 89"/>
              <a:gd name="T25" fmla="*/ 56 h 57"/>
              <a:gd name="T26" fmla="*/ 149 w 89"/>
              <a:gd name="T27" fmla="*/ 40 h 57"/>
              <a:gd name="T28" fmla="*/ 135 w 89"/>
              <a:gd name="T29" fmla="*/ 24 h 57"/>
              <a:gd name="T30" fmla="*/ 135 w 89"/>
              <a:gd name="T31" fmla="*/ 16 h 57"/>
              <a:gd name="T32" fmla="*/ 135 w 89"/>
              <a:gd name="T33" fmla="*/ 8 h 57"/>
              <a:gd name="T34" fmla="*/ 108 w 89"/>
              <a:gd name="T35" fmla="*/ 8 h 57"/>
              <a:gd name="T36" fmla="*/ 82 w 89"/>
              <a:gd name="T37" fmla="*/ 0 h 57"/>
              <a:gd name="T38" fmla="*/ 68 w 89"/>
              <a:gd name="T39" fmla="*/ 0 h 5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9"/>
              <a:gd name="T61" fmla="*/ 0 h 57"/>
              <a:gd name="T62" fmla="*/ 89 w 89"/>
              <a:gd name="T63" fmla="*/ 57 h 5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9" h="57">
                <a:moveTo>
                  <a:pt x="40" y="0"/>
                </a:moveTo>
                <a:lnTo>
                  <a:pt x="40" y="0"/>
                </a:lnTo>
                <a:lnTo>
                  <a:pt x="40" y="24"/>
                </a:lnTo>
                <a:lnTo>
                  <a:pt x="32" y="24"/>
                </a:lnTo>
                <a:lnTo>
                  <a:pt x="24" y="24"/>
                </a:lnTo>
                <a:lnTo>
                  <a:pt x="16" y="8"/>
                </a:lnTo>
                <a:lnTo>
                  <a:pt x="8" y="16"/>
                </a:lnTo>
                <a:lnTo>
                  <a:pt x="0" y="32"/>
                </a:lnTo>
                <a:lnTo>
                  <a:pt x="0" y="48"/>
                </a:lnTo>
                <a:lnTo>
                  <a:pt x="8" y="40"/>
                </a:lnTo>
                <a:lnTo>
                  <a:pt x="40" y="40"/>
                </a:lnTo>
                <a:lnTo>
                  <a:pt x="48" y="40"/>
                </a:lnTo>
                <a:lnTo>
                  <a:pt x="72" y="56"/>
                </a:lnTo>
                <a:lnTo>
                  <a:pt x="88" y="40"/>
                </a:lnTo>
                <a:lnTo>
                  <a:pt x="80" y="24"/>
                </a:lnTo>
                <a:lnTo>
                  <a:pt x="80" y="16"/>
                </a:lnTo>
                <a:lnTo>
                  <a:pt x="80" y="8"/>
                </a:lnTo>
                <a:lnTo>
                  <a:pt x="64" y="8"/>
                </a:lnTo>
                <a:lnTo>
                  <a:pt x="48" y="0"/>
                </a:lnTo>
                <a:lnTo>
                  <a:pt x="40" y="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51565CF1-A5A8-0417-CC7D-113DBEAE4ED0}"/>
              </a:ext>
            </a:extLst>
          </p:cNvPr>
          <p:cNvSpPr>
            <a:spLocks/>
          </p:cNvSpPr>
          <p:nvPr/>
        </p:nvSpPr>
        <p:spPr bwMode="auto">
          <a:xfrm>
            <a:off x="6422647" y="6873009"/>
            <a:ext cx="729771" cy="526539"/>
          </a:xfrm>
          <a:custGeom>
            <a:avLst/>
            <a:gdLst>
              <a:gd name="T0" fmla="*/ 0 w 73"/>
              <a:gd name="T1" fmla="*/ 24 h 57"/>
              <a:gd name="T2" fmla="*/ 0 w 73"/>
              <a:gd name="T3" fmla="*/ 24 h 57"/>
              <a:gd name="T4" fmla="*/ 0 w 73"/>
              <a:gd name="T5" fmla="*/ 16 h 57"/>
              <a:gd name="T6" fmla="*/ 0 w 73"/>
              <a:gd name="T7" fmla="*/ 8 h 57"/>
              <a:gd name="T8" fmla="*/ 15 w 73"/>
              <a:gd name="T9" fmla="*/ 0 h 57"/>
              <a:gd name="T10" fmla="*/ 70 w 73"/>
              <a:gd name="T11" fmla="*/ 0 h 57"/>
              <a:gd name="T12" fmla="*/ 83 w 73"/>
              <a:gd name="T13" fmla="*/ 0 h 57"/>
              <a:gd name="T14" fmla="*/ 124 w 73"/>
              <a:gd name="T15" fmla="*/ 16 h 57"/>
              <a:gd name="T16" fmla="*/ 124 w 73"/>
              <a:gd name="T17" fmla="*/ 24 h 57"/>
              <a:gd name="T18" fmla="*/ 97 w 73"/>
              <a:gd name="T19" fmla="*/ 32 h 57"/>
              <a:gd name="T20" fmla="*/ 97 w 73"/>
              <a:gd name="T21" fmla="*/ 48 h 57"/>
              <a:gd name="T22" fmla="*/ 83 w 73"/>
              <a:gd name="T23" fmla="*/ 48 h 57"/>
              <a:gd name="T24" fmla="*/ 56 w 73"/>
              <a:gd name="T25" fmla="*/ 56 h 57"/>
              <a:gd name="T26" fmla="*/ 41 w 73"/>
              <a:gd name="T27" fmla="*/ 56 h 57"/>
              <a:gd name="T28" fmla="*/ 27 w 73"/>
              <a:gd name="T29" fmla="*/ 48 h 57"/>
              <a:gd name="T30" fmla="*/ 27 w 73"/>
              <a:gd name="T31" fmla="*/ 24 h 57"/>
              <a:gd name="T32" fmla="*/ 0 w 73"/>
              <a:gd name="T33" fmla="*/ 24 h 5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3"/>
              <a:gd name="T52" fmla="*/ 0 h 57"/>
              <a:gd name="T53" fmla="*/ 73 w 73"/>
              <a:gd name="T54" fmla="*/ 57 h 5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3" h="57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40" y="0"/>
                </a:lnTo>
                <a:lnTo>
                  <a:pt x="48" y="0"/>
                </a:lnTo>
                <a:lnTo>
                  <a:pt x="72" y="16"/>
                </a:lnTo>
                <a:lnTo>
                  <a:pt x="72" y="24"/>
                </a:lnTo>
                <a:lnTo>
                  <a:pt x="56" y="32"/>
                </a:lnTo>
                <a:lnTo>
                  <a:pt x="56" y="48"/>
                </a:lnTo>
                <a:lnTo>
                  <a:pt x="48" y="48"/>
                </a:lnTo>
                <a:lnTo>
                  <a:pt x="32" y="56"/>
                </a:lnTo>
                <a:lnTo>
                  <a:pt x="24" y="56"/>
                </a:lnTo>
                <a:lnTo>
                  <a:pt x="16" y="48"/>
                </a:lnTo>
                <a:lnTo>
                  <a:pt x="16" y="24"/>
                </a:lnTo>
                <a:lnTo>
                  <a:pt x="0" y="24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53C60128-83FE-6F46-8660-BB6C1CC1EDBC}"/>
              </a:ext>
            </a:extLst>
          </p:cNvPr>
          <p:cNvSpPr>
            <a:spLocks/>
          </p:cNvSpPr>
          <p:nvPr/>
        </p:nvSpPr>
        <p:spPr bwMode="auto">
          <a:xfrm>
            <a:off x="6745962" y="6207914"/>
            <a:ext cx="563494" cy="378738"/>
          </a:xfrm>
          <a:custGeom>
            <a:avLst/>
            <a:gdLst>
              <a:gd name="T0" fmla="*/ 15 w 57"/>
              <a:gd name="T1" fmla="*/ 32 h 41"/>
              <a:gd name="T2" fmla="*/ 15 w 57"/>
              <a:gd name="T3" fmla="*/ 32 h 41"/>
              <a:gd name="T4" fmla="*/ 0 w 57"/>
              <a:gd name="T5" fmla="*/ 24 h 41"/>
              <a:gd name="T6" fmla="*/ 0 w 57"/>
              <a:gd name="T7" fmla="*/ 8 h 41"/>
              <a:gd name="T8" fmla="*/ 15 w 57"/>
              <a:gd name="T9" fmla="*/ 0 h 41"/>
              <a:gd name="T10" fmla="*/ 39 w 57"/>
              <a:gd name="T11" fmla="*/ 0 h 41"/>
              <a:gd name="T12" fmla="*/ 89 w 57"/>
              <a:gd name="T13" fmla="*/ 0 h 41"/>
              <a:gd name="T14" fmla="*/ 77 w 57"/>
              <a:gd name="T15" fmla="*/ 8 h 41"/>
              <a:gd name="T16" fmla="*/ 64 w 57"/>
              <a:gd name="T17" fmla="*/ 8 h 41"/>
              <a:gd name="T18" fmla="*/ 77 w 57"/>
              <a:gd name="T19" fmla="*/ 32 h 41"/>
              <a:gd name="T20" fmla="*/ 77 w 57"/>
              <a:gd name="T21" fmla="*/ 40 h 41"/>
              <a:gd name="T22" fmla="*/ 51 w 57"/>
              <a:gd name="T23" fmla="*/ 40 h 41"/>
              <a:gd name="T24" fmla="*/ 24 w 57"/>
              <a:gd name="T25" fmla="*/ 32 h 41"/>
              <a:gd name="T26" fmla="*/ 15 w 57"/>
              <a:gd name="T27" fmla="*/ 32 h 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7"/>
              <a:gd name="T43" fmla="*/ 0 h 41"/>
              <a:gd name="T44" fmla="*/ 57 w 57"/>
              <a:gd name="T45" fmla="*/ 41 h 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7" h="41">
                <a:moveTo>
                  <a:pt x="8" y="32"/>
                </a:moveTo>
                <a:lnTo>
                  <a:pt x="8" y="32"/>
                </a:lnTo>
                <a:lnTo>
                  <a:pt x="0" y="24"/>
                </a:ln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56" y="0"/>
                </a:lnTo>
                <a:lnTo>
                  <a:pt x="48" y="8"/>
                </a:lnTo>
                <a:lnTo>
                  <a:pt x="40" y="8"/>
                </a:lnTo>
                <a:lnTo>
                  <a:pt x="48" y="32"/>
                </a:lnTo>
                <a:lnTo>
                  <a:pt x="48" y="40"/>
                </a:lnTo>
                <a:lnTo>
                  <a:pt x="32" y="40"/>
                </a:lnTo>
                <a:lnTo>
                  <a:pt x="16" y="32"/>
                </a:lnTo>
                <a:lnTo>
                  <a:pt x="8" y="32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FEA38441-4025-7912-94F0-B798B6A2669D}"/>
              </a:ext>
            </a:extLst>
          </p:cNvPr>
          <p:cNvSpPr>
            <a:spLocks/>
          </p:cNvSpPr>
          <p:nvPr/>
        </p:nvSpPr>
        <p:spPr bwMode="auto">
          <a:xfrm>
            <a:off x="6182477" y="7094711"/>
            <a:ext cx="406455" cy="230948"/>
          </a:xfrm>
          <a:custGeom>
            <a:avLst/>
            <a:gdLst>
              <a:gd name="T0" fmla="*/ 65 w 41"/>
              <a:gd name="T1" fmla="*/ 0 h 25"/>
              <a:gd name="T2" fmla="*/ 65 w 41"/>
              <a:gd name="T3" fmla="*/ 0 h 25"/>
              <a:gd name="T4" fmla="*/ 65 w 41"/>
              <a:gd name="T5" fmla="*/ 24 h 25"/>
              <a:gd name="T6" fmla="*/ 39 w 41"/>
              <a:gd name="T7" fmla="*/ 24 h 25"/>
              <a:gd name="T8" fmla="*/ 0 w 41"/>
              <a:gd name="T9" fmla="*/ 16 h 25"/>
              <a:gd name="T10" fmla="*/ 25 w 41"/>
              <a:gd name="T11" fmla="*/ 8 h 25"/>
              <a:gd name="T12" fmla="*/ 39 w 41"/>
              <a:gd name="T13" fmla="*/ 0 h 25"/>
              <a:gd name="T14" fmla="*/ 65 w 41"/>
              <a:gd name="T15" fmla="*/ 0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25"/>
              <a:gd name="T26" fmla="*/ 41 w 41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25">
                <a:moveTo>
                  <a:pt x="40" y="0"/>
                </a:moveTo>
                <a:lnTo>
                  <a:pt x="40" y="0"/>
                </a:lnTo>
                <a:lnTo>
                  <a:pt x="40" y="24"/>
                </a:lnTo>
                <a:lnTo>
                  <a:pt x="24" y="24"/>
                </a:lnTo>
                <a:lnTo>
                  <a:pt x="0" y="16"/>
                </a:lnTo>
                <a:lnTo>
                  <a:pt x="16" y="8"/>
                </a:lnTo>
                <a:lnTo>
                  <a:pt x="24" y="0"/>
                </a:lnTo>
                <a:lnTo>
                  <a:pt x="40" y="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43C137EA-E8E8-FF74-0318-A434A2A11D94}"/>
              </a:ext>
            </a:extLst>
          </p:cNvPr>
          <p:cNvSpPr>
            <a:spLocks/>
          </p:cNvSpPr>
          <p:nvPr/>
        </p:nvSpPr>
        <p:spPr bwMode="auto">
          <a:xfrm>
            <a:off x="7060036" y="8351011"/>
            <a:ext cx="489594" cy="526539"/>
          </a:xfrm>
          <a:custGeom>
            <a:avLst/>
            <a:gdLst>
              <a:gd name="T0" fmla="*/ 0 w 49"/>
              <a:gd name="T1" fmla="*/ 8 h 57"/>
              <a:gd name="T2" fmla="*/ 0 w 49"/>
              <a:gd name="T3" fmla="*/ 8 h 57"/>
              <a:gd name="T4" fmla="*/ 15 w 49"/>
              <a:gd name="T5" fmla="*/ 8 h 57"/>
              <a:gd name="T6" fmla="*/ 41 w 49"/>
              <a:gd name="T7" fmla="*/ 32 h 57"/>
              <a:gd name="T8" fmla="*/ 41 w 49"/>
              <a:gd name="T9" fmla="*/ 56 h 57"/>
              <a:gd name="T10" fmla="*/ 56 w 49"/>
              <a:gd name="T11" fmla="*/ 40 h 57"/>
              <a:gd name="T12" fmla="*/ 83 w 49"/>
              <a:gd name="T13" fmla="*/ 40 h 57"/>
              <a:gd name="T14" fmla="*/ 83 w 49"/>
              <a:gd name="T15" fmla="*/ 32 h 57"/>
              <a:gd name="T16" fmla="*/ 69 w 49"/>
              <a:gd name="T17" fmla="*/ 16 h 57"/>
              <a:gd name="T18" fmla="*/ 69 w 49"/>
              <a:gd name="T19" fmla="*/ 8 h 57"/>
              <a:gd name="T20" fmla="*/ 27 w 49"/>
              <a:gd name="T21" fmla="*/ 0 h 57"/>
              <a:gd name="T22" fmla="*/ 0 w 49"/>
              <a:gd name="T23" fmla="*/ 8 h 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"/>
              <a:gd name="T37" fmla="*/ 0 h 57"/>
              <a:gd name="T38" fmla="*/ 49 w 49"/>
              <a:gd name="T39" fmla="*/ 57 h 5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" h="57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24" y="32"/>
                </a:lnTo>
                <a:lnTo>
                  <a:pt x="24" y="56"/>
                </a:lnTo>
                <a:lnTo>
                  <a:pt x="32" y="40"/>
                </a:lnTo>
                <a:lnTo>
                  <a:pt x="48" y="40"/>
                </a:lnTo>
                <a:lnTo>
                  <a:pt x="48" y="32"/>
                </a:lnTo>
                <a:lnTo>
                  <a:pt x="40" y="16"/>
                </a:lnTo>
                <a:lnTo>
                  <a:pt x="40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DFE61058-7F37-0A29-9597-5A4F4EA38E7B}"/>
              </a:ext>
            </a:extLst>
          </p:cNvPr>
          <p:cNvSpPr>
            <a:spLocks/>
          </p:cNvSpPr>
          <p:nvPr/>
        </p:nvSpPr>
        <p:spPr bwMode="auto">
          <a:xfrm>
            <a:off x="5138626" y="3621403"/>
            <a:ext cx="1607324" cy="3482547"/>
          </a:xfrm>
          <a:custGeom>
            <a:avLst/>
            <a:gdLst>
              <a:gd name="T0" fmla="*/ 0 w 161"/>
              <a:gd name="T1" fmla="*/ 296 h 377"/>
              <a:gd name="T2" fmla="*/ 0 w 161"/>
              <a:gd name="T3" fmla="*/ 296 h 377"/>
              <a:gd name="T4" fmla="*/ 15 w 161"/>
              <a:gd name="T5" fmla="*/ 296 h 377"/>
              <a:gd name="T6" fmla="*/ 15 w 161"/>
              <a:gd name="T7" fmla="*/ 272 h 377"/>
              <a:gd name="T8" fmla="*/ 27 w 161"/>
              <a:gd name="T9" fmla="*/ 264 h 377"/>
              <a:gd name="T10" fmla="*/ 27 w 161"/>
              <a:gd name="T11" fmla="*/ 240 h 377"/>
              <a:gd name="T12" fmla="*/ 27 w 161"/>
              <a:gd name="T13" fmla="*/ 232 h 377"/>
              <a:gd name="T14" fmla="*/ 15 w 161"/>
              <a:gd name="T15" fmla="*/ 200 h 377"/>
              <a:gd name="T16" fmla="*/ 27 w 161"/>
              <a:gd name="T17" fmla="*/ 168 h 377"/>
              <a:gd name="T18" fmla="*/ 41 w 161"/>
              <a:gd name="T19" fmla="*/ 160 h 377"/>
              <a:gd name="T20" fmla="*/ 68 w 161"/>
              <a:gd name="T21" fmla="*/ 152 h 377"/>
              <a:gd name="T22" fmla="*/ 56 w 161"/>
              <a:gd name="T23" fmla="*/ 136 h 377"/>
              <a:gd name="T24" fmla="*/ 68 w 161"/>
              <a:gd name="T25" fmla="*/ 120 h 377"/>
              <a:gd name="T26" fmla="*/ 83 w 161"/>
              <a:gd name="T27" fmla="*/ 96 h 377"/>
              <a:gd name="T28" fmla="*/ 111 w 161"/>
              <a:gd name="T29" fmla="*/ 72 h 377"/>
              <a:gd name="T30" fmla="*/ 111 w 161"/>
              <a:gd name="T31" fmla="*/ 64 h 377"/>
              <a:gd name="T32" fmla="*/ 111 w 161"/>
              <a:gd name="T33" fmla="*/ 56 h 377"/>
              <a:gd name="T34" fmla="*/ 124 w 161"/>
              <a:gd name="T35" fmla="*/ 40 h 377"/>
              <a:gd name="T36" fmla="*/ 138 w 161"/>
              <a:gd name="T37" fmla="*/ 32 h 377"/>
              <a:gd name="T38" fmla="*/ 151 w 161"/>
              <a:gd name="T39" fmla="*/ 32 h 377"/>
              <a:gd name="T40" fmla="*/ 151 w 161"/>
              <a:gd name="T41" fmla="*/ 16 h 377"/>
              <a:gd name="T42" fmla="*/ 165 w 161"/>
              <a:gd name="T43" fmla="*/ 16 h 377"/>
              <a:gd name="T44" fmla="*/ 192 w 161"/>
              <a:gd name="T45" fmla="*/ 16 h 377"/>
              <a:gd name="T46" fmla="*/ 192 w 161"/>
              <a:gd name="T47" fmla="*/ 0 h 377"/>
              <a:gd name="T48" fmla="*/ 205 w 161"/>
              <a:gd name="T49" fmla="*/ 0 h 377"/>
              <a:gd name="T50" fmla="*/ 260 w 161"/>
              <a:gd name="T51" fmla="*/ 32 h 377"/>
              <a:gd name="T52" fmla="*/ 276 w 161"/>
              <a:gd name="T53" fmla="*/ 104 h 377"/>
              <a:gd name="T54" fmla="*/ 250 w 161"/>
              <a:gd name="T55" fmla="*/ 104 h 377"/>
              <a:gd name="T56" fmla="*/ 219 w 161"/>
              <a:gd name="T57" fmla="*/ 120 h 377"/>
              <a:gd name="T58" fmla="*/ 219 w 161"/>
              <a:gd name="T59" fmla="*/ 128 h 377"/>
              <a:gd name="T60" fmla="*/ 219 w 161"/>
              <a:gd name="T61" fmla="*/ 136 h 377"/>
              <a:gd name="T62" fmla="*/ 235 w 161"/>
              <a:gd name="T63" fmla="*/ 144 h 377"/>
              <a:gd name="T64" fmla="*/ 205 w 161"/>
              <a:gd name="T65" fmla="*/ 160 h 377"/>
              <a:gd name="T66" fmla="*/ 165 w 161"/>
              <a:gd name="T67" fmla="*/ 184 h 377"/>
              <a:gd name="T68" fmla="*/ 138 w 161"/>
              <a:gd name="T69" fmla="*/ 208 h 377"/>
              <a:gd name="T70" fmla="*/ 138 w 161"/>
              <a:gd name="T71" fmla="*/ 248 h 377"/>
              <a:gd name="T72" fmla="*/ 165 w 161"/>
              <a:gd name="T73" fmla="*/ 272 h 377"/>
              <a:gd name="T74" fmla="*/ 151 w 161"/>
              <a:gd name="T75" fmla="*/ 280 h 377"/>
              <a:gd name="T76" fmla="*/ 151 w 161"/>
              <a:gd name="T77" fmla="*/ 288 h 377"/>
              <a:gd name="T78" fmla="*/ 124 w 161"/>
              <a:gd name="T79" fmla="*/ 304 h 377"/>
              <a:gd name="T80" fmla="*/ 111 w 161"/>
              <a:gd name="T81" fmla="*/ 360 h 377"/>
              <a:gd name="T82" fmla="*/ 83 w 161"/>
              <a:gd name="T83" fmla="*/ 360 h 377"/>
              <a:gd name="T84" fmla="*/ 68 w 161"/>
              <a:gd name="T85" fmla="*/ 368 h 377"/>
              <a:gd name="T86" fmla="*/ 68 w 161"/>
              <a:gd name="T87" fmla="*/ 376 h 377"/>
              <a:gd name="T88" fmla="*/ 41 w 161"/>
              <a:gd name="T89" fmla="*/ 376 h 377"/>
              <a:gd name="T90" fmla="*/ 27 w 161"/>
              <a:gd name="T91" fmla="*/ 360 h 377"/>
              <a:gd name="T92" fmla="*/ 41 w 161"/>
              <a:gd name="T93" fmla="*/ 352 h 377"/>
              <a:gd name="T94" fmla="*/ 27 w 161"/>
              <a:gd name="T95" fmla="*/ 344 h 377"/>
              <a:gd name="T96" fmla="*/ 0 w 161"/>
              <a:gd name="T97" fmla="*/ 296 h 37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61"/>
              <a:gd name="T148" fmla="*/ 0 h 377"/>
              <a:gd name="T149" fmla="*/ 161 w 161"/>
              <a:gd name="T150" fmla="*/ 377 h 37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61" h="377">
                <a:moveTo>
                  <a:pt x="0" y="296"/>
                </a:moveTo>
                <a:lnTo>
                  <a:pt x="0" y="296"/>
                </a:lnTo>
                <a:lnTo>
                  <a:pt x="8" y="296"/>
                </a:lnTo>
                <a:lnTo>
                  <a:pt x="8" y="272"/>
                </a:lnTo>
                <a:lnTo>
                  <a:pt x="16" y="264"/>
                </a:lnTo>
                <a:lnTo>
                  <a:pt x="16" y="240"/>
                </a:lnTo>
                <a:lnTo>
                  <a:pt x="16" y="232"/>
                </a:lnTo>
                <a:lnTo>
                  <a:pt x="8" y="200"/>
                </a:lnTo>
                <a:lnTo>
                  <a:pt x="16" y="168"/>
                </a:lnTo>
                <a:lnTo>
                  <a:pt x="24" y="160"/>
                </a:lnTo>
                <a:lnTo>
                  <a:pt x="40" y="152"/>
                </a:lnTo>
                <a:lnTo>
                  <a:pt x="32" y="136"/>
                </a:lnTo>
                <a:lnTo>
                  <a:pt x="40" y="120"/>
                </a:lnTo>
                <a:lnTo>
                  <a:pt x="48" y="96"/>
                </a:lnTo>
                <a:lnTo>
                  <a:pt x="64" y="72"/>
                </a:lnTo>
                <a:lnTo>
                  <a:pt x="64" y="64"/>
                </a:lnTo>
                <a:lnTo>
                  <a:pt x="64" y="56"/>
                </a:lnTo>
                <a:lnTo>
                  <a:pt x="72" y="40"/>
                </a:lnTo>
                <a:lnTo>
                  <a:pt x="80" y="32"/>
                </a:lnTo>
                <a:lnTo>
                  <a:pt x="88" y="32"/>
                </a:lnTo>
                <a:lnTo>
                  <a:pt x="88" y="16"/>
                </a:lnTo>
                <a:lnTo>
                  <a:pt x="96" y="16"/>
                </a:lnTo>
                <a:lnTo>
                  <a:pt x="112" y="16"/>
                </a:lnTo>
                <a:lnTo>
                  <a:pt x="112" y="0"/>
                </a:lnTo>
                <a:lnTo>
                  <a:pt x="120" y="0"/>
                </a:lnTo>
                <a:lnTo>
                  <a:pt x="152" y="32"/>
                </a:lnTo>
                <a:lnTo>
                  <a:pt x="160" y="104"/>
                </a:lnTo>
                <a:lnTo>
                  <a:pt x="144" y="104"/>
                </a:lnTo>
                <a:lnTo>
                  <a:pt x="128" y="120"/>
                </a:lnTo>
                <a:lnTo>
                  <a:pt x="128" y="128"/>
                </a:lnTo>
                <a:lnTo>
                  <a:pt x="128" y="136"/>
                </a:lnTo>
                <a:lnTo>
                  <a:pt x="136" y="144"/>
                </a:lnTo>
                <a:lnTo>
                  <a:pt x="120" y="160"/>
                </a:lnTo>
                <a:lnTo>
                  <a:pt x="96" y="184"/>
                </a:lnTo>
                <a:lnTo>
                  <a:pt x="80" y="208"/>
                </a:lnTo>
                <a:lnTo>
                  <a:pt x="80" y="248"/>
                </a:lnTo>
                <a:lnTo>
                  <a:pt x="96" y="272"/>
                </a:lnTo>
                <a:lnTo>
                  <a:pt x="88" y="280"/>
                </a:lnTo>
                <a:lnTo>
                  <a:pt x="88" y="288"/>
                </a:lnTo>
                <a:lnTo>
                  <a:pt x="72" y="304"/>
                </a:lnTo>
                <a:lnTo>
                  <a:pt x="64" y="360"/>
                </a:lnTo>
                <a:lnTo>
                  <a:pt x="48" y="360"/>
                </a:lnTo>
                <a:lnTo>
                  <a:pt x="40" y="368"/>
                </a:lnTo>
                <a:lnTo>
                  <a:pt x="40" y="376"/>
                </a:lnTo>
                <a:lnTo>
                  <a:pt x="24" y="376"/>
                </a:lnTo>
                <a:lnTo>
                  <a:pt x="16" y="360"/>
                </a:lnTo>
                <a:lnTo>
                  <a:pt x="24" y="352"/>
                </a:lnTo>
                <a:lnTo>
                  <a:pt x="16" y="344"/>
                </a:lnTo>
                <a:lnTo>
                  <a:pt x="0" y="296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D72771C6-1A83-526A-13BD-5C93FAD6A479}"/>
              </a:ext>
            </a:extLst>
          </p:cNvPr>
          <p:cNvSpPr>
            <a:spLocks/>
          </p:cNvSpPr>
          <p:nvPr/>
        </p:nvSpPr>
        <p:spPr bwMode="auto">
          <a:xfrm>
            <a:off x="2727640" y="7094709"/>
            <a:ext cx="332544" cy="304846"/>
          </a:xfrm>
          <a:custGeom>
            <a:avLst/>
            <a:gdLst>
              <a:gd name="T0" fmla="*/ 44 w 33"/>
              <a:gd name="T1" fmla="*/ 32 h 33"/>
              <a:gd name="T2" fmla="*/ 44 w 33"/>
              <a:gd name="T3" fmla="*/ 32 h 33"/>
              <a:gd name="T4" fmla="*/ 44 w 33"/>
              <a:gd name="T5" fmla="*/ 24 h 33"/>
              <a:gd name="T6" fmla="*/ 15 w 33"/>
              <a:gd name="T7" fmla="*/ 24 h 33"/>
              <a:gd name="T8" fmla="*/ 0 w 33"/>
              <a:gd name="T9" fmla="*/ 16 h 33"/>
              <a:gd name="T10" fmla="*/ 15 w 33"/>
              <a:gd name="T11" fmla="*/ 0 h 33"/>
              <a:gd name="T12" fmla="*/ 44 w 33"/>
              <a:gd name="T13" fmla="*/ 8 h 33"/>
              <a:gd name="T14" fmla="*/ 58 w 33"/>
              <a:gd name="T15" fmla="*/ 24 h 33"/>
              <a:gd name="T16" fmla="*/ 44 w 33"/>
              <a:gd name="T17" fmla="*/ 32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33"/>
              <a:gd name="T29" fmla="*/ 33 w 33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33">
                <a:moveTo>
                  <a:pt x="24" y="32"/>
                </a:moveTo>
                <a:lnTo>
                  <a:pt x="24" y="32"/>
                </a:lnTo>
                <a:lnTo>
                  <a:pt x="24" y="24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32" y="24"/>
                </a:lnTo>
                <a:lnTo>
                  <a:pt x="24" y="32"/>
                </a:lnTo>
              </a:path>
            </a:pathLst>
          </a:custGeom>
          <a:solidFill>
            <a:srgbClr val="F38B00"/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E2D7F75B-72FD-23D1-E07E-CFEE51EB1F7B}"/>
              </a:ext>
            </a:extLst>
          </p:cNvPr>
          <p:cNvSpPr>
            <a:spLocks/>
          </p:cNvSpPr>
          <p:nvPr/>
        </p:nvSpPr>
        <p:spPr bwMode="auto">
          <a:xfrm>
            <a:off x="2727640" y="7094709"/>
            <a:ext cx="332544" cy="304846"/>
          </a:xfrm>
          <a:custGeom>
            <a:avLst/>
            <a:gdLst>
              <a:gd name="T0" fmla="*/ 44 w 33"/>
              <a:gd name="T1" fmla="*/ 32 h 33"/>
              <a:gd name="T2" fmla="*/ 44 w 33"/>
              <a:gd name="T3" fmla="*/ 24 h 33"/>
              <a:gd name="T4" fmla="*/ 15 w 33"/>
              <a:gd name="T5" fmla="*/ 24 h 33"/>
              <a:gd name="T6" fmla="*/ 0 w 33"/>
              <a:gd name="T7" fmla="*/ 16 h 33"/>
              <a:gd name="T8" fmla="*/ 15 w 33"/>
              <a:gd name="T9" fmla="*/ 0 h 33"/>
              <a:gd name="T10" fmla="*/ 44 w 33"/>
              <a:gd name="T11" fmla="*/ 8 h 33"/>
              <a:gd name="T12" fmla="*/ 58 w 33"/>
              <a:gd name="T13" fmla="*/ 24 h 33"/>
              <a:gd name="T14" fmla="*/ 44 w 33"/>
              <a:gd name="T15" fmla="*/ 32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33"/>
              <a:gd name="T26" fmla="*/ 33 w 33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33">
                <a:moveTo>
                  <a:pt x="24" y="32"/>
                </a:moveTo>
                <a:lnTo>
                  <a:pt x="24" y="24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32" y="24"/>
                </a:lnTo>
                <a:lnTo>
                  <a:pt x="24" y="32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792B5A3-A1D8-CC02-9F43-2A515757690A}"/>
              </a:ext>
            </a:extLst>
          </p:cNvPr>
          <p:cNvSpPr>
            <a:spLocks/>
          </p:cNvSpPr>
          <p:nvPr/>
        </p:nvSpPr>
        <p:spPr bwMode="auto">
          <a:xfrm>
            <a:off x="2413559" y="7094709"/>
            <a:ext cx="563494" cy="748240"/>
          </a:xfrm>
          <a:custGeom>
            <a:avLst/>
            <a:gdLst>
              <a:gd name="T0" fmla="*/ 64 w 57"/>
              <a:gd name="T1" fmla="*/ 0 h 81"/>
              <a:gd name="T2" fmla="*/ 64 w 57"/>
              <a:gd name="T3" fmla="*/ 0 h 81"/>
              <a:gd name="T4" fmla="*/ 51 w 57"/>
              <a:gd name="T5" fmla="*/ 16 h 81"/>
              <a:gd name="T6" fmla="*/ 64 w 57"/>
              <a:gd name="T7" fmla="*/ 24 h 81"/>
              <a:gd name="T8" fmla="*/ 89 w 57"/>
              <a:gd name="T9" fmla="*/ 24 h 81"/>
              <a:gd name="T10" fmla="*/ 89 w 57"/>
              <a:gd name="T11" fmla="*/ 32 h 81"/>
              <a:gd name="T12" fmla="*/ 89 w 57"/>
              <a:gd name="T13" fmla="*/ 48 h 81"/>
              <a:gd name="T14" fmla="*/ 77 w 57"/>
              <a:gd name="T15" fmla="*/ 72 h 81"/>
              <a:gd name="T16" fmla="*/ 15 w 57"/>
              <a:gd name="T17" fmla="*/ 80 h 81"/>
              <a:gd name="T18" fmla="*/ 0 w 57"/>
              <a:gd name="T19" fmla="*/ 72 h 81"/>
              <a:gd name="T20" fmla="*/ 15 w 57"/>
              <a:gd name="T21" fmla="*/ 72 h 81"/>
              <a:gd name="T22" fmla="*/ 24 w 57"/>
              <a:gd name="T23" fmla="*/ 48 h 81"/>
              <a:gd name="T24" fmla="*/ 15 w 57"/>
              <a:gd name="T25" fmla="*/ 40 h 81"/>
              <a:gd name="T26" fmla="*/ 24 w 57"/>
              <a:gd name="T27" fmla="*/ 32 h 81"/>
              <a:gd name="T28" fmla="*/ 15 w 57"/>
              <a:gd name="T29" fmla="*/ 32 h 81"/>
              <a:gd name="T30" fmla="*/ 15 w 57"/>
              <a:gd name="T31" fmla="*/ 24 h 81"/>
              <a:gd name="T32" fmla="*/ 39 w 57"/>
              <a:gd name="T33" fmla="*/ 24 h 81"/>
              <a:gd name="T34" fmla="*/ 51 w 57"/>
              <a:gd name="T35" fmla="*/ 16 h 81"/>
              <a:gd name="T36" fmla="*/ 39 w 57"/>
              <a:gd name="T37" fmla="*/ 16 h 81"/>
              <a:gd name="T38" fmla="*/ 39 w 57"/>
              <a:gd name="T39" fmla="*/ 8 h 81"/>
              <a:gd name="T40" fmla="*/ 64 w 57"/>
              <a:gd name="T41" fmla="*/ 0 h 8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"/>
              <a:gd name="T64" fmla="*/ 0 h 81"/>
              <a:gd name="T65" fmla="*/ 57 w 57"/>
              <a:gd name="T66" fmla="*/ 81 h 8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" h="81">
                <a:moveTo>
                  <a:pt x="40" y="0"/>
                </a:moveTo>
                <a:lnTo>
                  <a:pt x="40" y="0"/>
                </a:lnTo>
                <a:lnTo>
                  <a:pt x="32" y="16"/>
                </a:lnTo>
                <a:lnTo>
                  <a:pt x="40" y="24"/>
                </a:lnTo>
                <a:lnTo>
                  <a:pt x="56" y="24"/>
                </a:lnTo>
                <a:lnTo>
                  <a:pt x="56" y="32"/>
                </a:lnTo>
                <a:lnTo>
                  <a:pt x="56" y="48"/>
                </a:lnTo>
                <a:lnTo>
                  <a:pt x="48" y="72"/>
                </a:lnTo>
                <a:lnTo>
                  <a:pt x="8" y="80"/>
                </a:lnTo>
                <a:lnTo>
                  <a:pt x="0" y="72"/>
                </a:lnTo>
                <a:lnTo>
                  <a:pt x="8" y="72"/>
                </a:lnTo>
                <a:lnTo>
                  <a:pt x="16" y="48"/>
                </a:lnTo>
                <a:lnTo>
                  <a:pt x="8" y="40"/>
                </a:lnTo>
                <a:lnTo>
                  <a:pt x="16" y="32"/>
                </a:lnTo>
                <a:lnTo>
                  <a:pt x="8" y="32"/>
                </a:lnTo>
                <a:lnTo>
                  <a:pt x="8" y="24"/>
                </a:lnTo>
                <a:lnTo>
                  <a:pt x="24" y="24"/>
                </a:lnTo>
                <a:lnTo>
                  <a:pt x="32" y="16"/>
                </a:lnTo>
                <a:lnTo>
                  <a:pt x="24" y="16"/>
                </a:lnTo>
                <a:lnTo>
                  <a:pt x="24" y="8"/>
                </a:lnTo>
                <a:lnTo>
                  <a:pt x="40" y="0"/>
                </a:lnTo>
              </a:path>
            </a:pathLst>
          </a:custGeom>
          <a:solidFill>
            <a:srgbClr val="F38B00"/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E283E1B-E354-DCC4-A07A-B668FA08CF0B}"/>
              </a:ext>
            </a:extLst>
          </p:cNvPr>
          <p:cNvSpPr>
            <a:spLocks/>
          </p:cNvSpPr>
          <p:nvPr/>
        </p:nvSpPr>
        <p:spPr bwMode="auto">
          <a:xfrm>
            <a:off x="2413559" y="7094709"/>
            <a:ext cx="563494" cy="748240"/>
          </a:xfrm>
          <a:custGeom>
            <a:avLst/>
            <a:gdLst>
              <a:gd name="T0" fmla="*/ 64 w 57"/>
              <a:gd name="T1" fmla="*/ 0 h 81"/>
              <a:gd name="T2" fmla="*/ 51 w 57"/>
              <a:gd name="T3" fmla="*/ 16 h 81"/>
              <a:gd name="T4" fmla="*/ 64 w 57"/>
              <a:gd name="T5" fmla="*/ 24 h 81"/>
              <a:gd name="T6" fmla="*/ 89 w 57"/>
              <a:gd name="T7" fmla="*/ 24 h 81"/>
              <a:gd name="T8" fmla="*/ 89 w 57"/>
              <a:gd name="T9" fmla="*/ 32 h 81"/>
              <a:gd name="T10" fmla="*/ 89 w 57"/>
              <a:gd name="T11" fmla="*/ 48 h 81"/>
              <a:gd name="T12" fmla="*/ 77 w 57"/>
              <a:gd name="T13" fmla="*/ 72 h 81"/>
              <a:gd name="T14" fmla="*/ 15 w 57"/>
              <a:gd name="T15" fmla="*/ 80 h 81"/>
              <a:gd name="T16" fmla="*/ 0 w 57"/>
              <a:gd name="T17" fmla="*/ 72 h 81"/>
              <a:gd name="T18" fmla="*/ 15 w 57"/>
              <a:gd name="T19" fmla="*/ 72 h 81"/>
              <a:gd name="T20" fmla="*/ 24 w 57"/>
              <a:gd name="T21" fmla="*/ 48 h 81"/>
              <a:gd name="T22" fmla="*/ 15 w 57"/>
              <a:gd name="T23" fmla="*/ 40 h 81"/>
              <a:gd name="T24" fmla="*/ 24 w 57"/>
              <a:gd name="T25" fmla="*/ 32 h 81"/>
              <a:gd name="T26" fmla="*/ 15 w 57"/>
              <a:gd name="T27" fmla="*/ 32 h 81"/>
              <a:gd name="T28" fmla="*/ 15 w 57"/>
              <a:gd name="T29" fmla="*/ 24 h 81"/>
              <a:gd name="T30" fmla="*/ 39 w 57"/>
              <a:gd name="T31" fmla="*/ 24 h 81"/>
              <a:gd name="T32" fmla="*/ 51 w 57"/>
              <a:gd name="T33" fmla="*/ 16 h 81"/>
              <a:gd name="T34" fmla="*/ 39 w 57"/>
              <a:gd name="T35" fmla="*/ 16 h 81"/>
              <a:gd name="T36" fmla="*/ 39 w 57"/>
              <a:gd name="T37" fmla="*/ 8 h 81"/>
              <a:gd name="T38" fmla="*/ 64 w 57"/>
              <a:gd name="T39" fmla="*/ 0 h 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7"/>
              <a:gd name="T61" fmla="*/ 0 h 81"/>
              <a:gd name="T62" fmla="*/ 57 w 57"/>
              <a:gd name="T63" fmla="*/ 81 h 8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7" h="81">
                <a:moveTo>
                  <a:pt x="40" y="0"/>
                </a:moveTo>
                <a:lnTo>
                  <a:pt x="32" y="16"/>
                </a:lnTo>
                <a:lnTo>
                  <a:pt x="40" y="24"/>
                </a:lnTo>
                <a:lnTo>
                  <a:pt x="56" y="24"/>
                </a:lnTo>
                <a:lnTo>
                  <a:pt x="56" y="32"/>
                </a:lnTo>
                <a:lnTo>
                  <a:pt x="56" y="48"/>
                </a:lnTo>
                <a:lnTo>
                  <a:pt x="48" y="72"/>
                </a:lnTo>
                <a:lnTo>
                  <a:pt x="8" y="80"/>
                </a:lnTo>
                <a:lnTo>
                  <a:pt x="0" y="72"/>
                </a:lnTo>
                <a:lnTo>
                  <a:pt x="8" y="72"/>
                </a:lnTo>
                <a:lnTo>
                  <a:pt x="16" y="48"/>
                </a:lnTo>
                <a:lnTo>
                  <a:pt x="8" y="40"/>
                </a:lnTo>
                <a:lnTo>
                  <a:pt x="16" y="32"/>
                </a:lnTo>
                <a:lnTo>
                  <a:pt x="8" y="32"/>
                </a:lnTo>
                <a:lnTo>
                  <a:pt x="8" y="24"/>
                </a:lnTo>
                <a:lnTo>
                  <a:pt x="24" y="24"/>
                </a:lnTo>
                <a:lnTo>
                  <a:pt x="32" y="16"/>
                </a:lnTo>
                <a:lnTo>
                  <a:pt x="24" y="16"/>
                </a:lnTo>
                <a:lnTo>
                  <a:pt x="24" y="8"/>
                </a:lnTo>
                <a:lnTo>
                  <a:pt x="40" y="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18B1E569-0A5A-30C9-0C03-C0B01CFC008B}"/>
              </a:ext>
            </a:extLst>
          </p:cNvPr>
          <p:cNvSpPr>
            <a:spLocks/>
          </p:cNvSpPr>
          <p:nvPr/>
        </p:nvSpPr>
        <p:spPr bwMode="auto">
          <a:xfrm>
            <a:off x="4732185" y="6651310"/>
            <a:ext cx="415689" cy="526539"/>
          </a:xfrm>
          <a:custGeom>
            <a:avLst/>
            <a:gdLst>
              <a:gd name="T0" fmla="*/ 15 w 41"/>
              <a:gd name="T1" fmla="*/ 56 h 57"/>
              <a:gd name="T2" fmla="*/ 15 w 41"/>
              <a:gd name="T3" fmla="*/ 56 h 57"/>
              <a:gd name="T4" fmla="*/ 32 w 41"/>
              <a:gd name="T5" fmla="*/ 56 h 57"/>
              <a:gd name="T6" fmla="*/ 46 w 41"/>
              <a:gd name="T7" fmla="*/ 56 h 57"/>
              <a:gd name="T8" fmla="*/ 60 w 41"/>
              <a:gd name="T9" fmla="*/ 32 h 57"/>
              <a:gd name="T10" fmla="*/ 77 w 41"/>
              <a:gd name="T11" fmla="*/ 32 h 57"/>
              <a:gd name="T12" fmla="*/ 77 w 41"/>
              <a:gd name="T13" fmla="*/ 24 h 57"/>
              <a:gd name="T14" fmla="*/ 60 w 41"/>
              <a:gd name="T15" fmla="*/ 24 h 57"/>
              <a:gd name="T16" fmla="*/ 60 w 41"/>
              <a:gd name="T17" fmla="*/ 0 h 57"/>
              <a:gd name="T18" fmla="*/ 15 w 41"/>
              <a:gd name="T19" fmla="*/ 8 h 57"/>
              <a:gd name="T20" fmla="*/ 0 w 41"/>
              <a:gd name="T21" fmla="*/ 24 h 57"/>
              <a:gd name="T22" fmla="*/ 0 w 41"/>
              <a:gd name="T23" fmla="*/ 40 h 57"/>
              <a:gd name="T24" fmla="*/ 15 w 41"/>
              <a:gd name="T25" fmla="*/ 48 h 57"/>
              <a:gd name="T26" fmla="*/ 15 w 41"/>
              <a:gd name="T27" fmla="*/ 56 h 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"/>
              <a:gd name="T43" fmla="*/ 0 h 57"/>
              <a:gd name="T44" fmla="*/ 41 w 41"/>
              <a:gd name="T45" fmla="*/ 57 h 5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" h="57">
                <a:moveTo>
                  <a:pt x="8" y="56"/>
                </a:moveTo>
                <a:lnTo>
                  <a:pt x="8" y="56"/>
                </a:lnTo>
                <a:lnTo>
                  <a:pt x="16" y="56"/>
                </a:lnTo>
                <a:lnTo>
                  <a:pt x="24" y="56"/>
                </a:lnTo>
                <a:lnTo>
                  <a:pt x="32" y="32"/>
                </a:lnTo>
                <a:lnTo>
                  <a:pt x="40" y="32"/>
                </a:lnTo>
                <a:lnTo>
                  <a:pt x="40" y="24"/>
                </a:lnTo>
                <a:lnTo>
                  <a:pt x="32" y="24"/>
                </a:lnTo>
                <a:lnTo>
                  <a:pt x="32" y="0"/>
                </a:lnTo>
                <a:lnTo>
                  <a:pt x="8" y="8"/>
                </a:lnTo>
                <a:lnTo>
                  <a:pt x="0" y="24"/>
                </a:lnTo>
                <a:lnTo>
                  <a:pt x="0" y="40"/>
                </a:lnTo>
                <a:lnTo>
                  <a:pt x="8" y="48"/>
                </a:lnTo>
                <a:lnTo>
                  <a:pt x="8" y="56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56" name="Freeform 32">
            <a:extLst>
              <a:ext uri="{FF2B5EF4-FFF2-40B4-BE49-F238E27FC236}">
                <a16:creationId xmlns:a16="http://schemas.microsoft.com/office/drawing/2014/main" id="{E142AA7A-F932-DD37-C39D-0624F361E7AC}"/>
              </a:ext>
            </a:extLst>
          </p:cNvPr>
          <p:cNvSpPr>
            <a:spLocks/>
          </p:cNvSpPr>
          <p:nvPr/>
        </p:nvSpPr>
        <p:spPr bwMode="auto">
          <a:xfrm>
            <a:off x="4168691" y="7464211"/>
            <a:ext cx="489594" cy="526539"/>
          </a:xfrm>
          <a:custGeom>
            <a:avLst/>
            <a:gdLst>
              <a:gd name="T0" fmla="*/ 56 w 49"/>
              <a:gd name="T1" fmla="*/ 56 h 57"/>
              <a:gd name="T2" fmla="*/ 56 w 49"/>
              <a:gd name="T3" fmla="*/ 56 h 57"/>
              <a:gd name="T4" fmla="*/ 56 w 49"/>
              <a:gd name="T5" fmla="*/ 32 h 57"/>
              <a:gd name="T6" fmla="*/ 69 w 49"/>
              <a:gd name="T7" fmla="*/ 24 h 57"/>
              <a:gd name="T8" fmla="*/ 83 w 49"/>
              <a:gd name="T9" fmla="*/ 0 h 57"/>
              <a:gd name="T10" fmla="*/ 41 w 49"/>
              <a:gd name="T11" fmla="*/ 8 h 57"/>
              <a:gd name="T12" fmla="*/ 56 w 49"/>
              <a:gd name="T13" fmla="*/ 24 h 57"/>
              <a:gd name="T14" fmla="*/ 41 w 49"/>
              <a:gd name="T15" fmla="*/ 24 h 57"/>
              <a:gd name="T16" fmla="*/ 41 w 49"/>
              <a:gd name="T17" fmla="*/ 16 h 57"/>
              <a:gd name="T18" fmla="*/ 27 w 49"/>
              <a:gd name="T19" fmla="*/ 16 h 57"/>
              <a:gd name="T20" fmla="*/ 0 w 49"/>
              <a:gd name="T21" fmla="*/ 48 h 57"/>
              <a:gd name="T22" fmla="*/ 41 w 49"/>
              <a:gd name="T23" fmla="*/ 48 h 57"/>
              <a:gd name="T24" fmla="*/ 56 w 49"/>
              <a:gd name="T25" fmla="*/ 56 h 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9"/>
              <a:gd name="T40" fmla="*/ 0 h 57"/>
              <a:gd name="T41" fmla="*/ 49 w 49"/>
              <a:gd name="T42" fmla="*/ 57 h 5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9" h="57">
                <a:moveTo>
                  <a:pt x="32" y="56"/>
                </a:moveTo>
                <a:lnTo>
                  <a:pt x="32" y="56"/>
                </a:lnTo>
                <a:lnTo>
                  <a:pt x="32" y="32"/>
                </a:lnTo>
                <a:lnTo>
                  <a:pt x="40" y="24"/>
                </a:lnTo>
                <a:lnTo>
                  <a:pt x="48" y="0"/>
                </a:lnTo>
                <a:lnTo>
                  <a:pt x="24" y="8"/>
                </a:lnTo>
                <a:lnTo>
                  <a:pt x="32" y="24"/>
                </a:lnTo>
                <a:lnTo>
                  <a:pt x="24" y="24"/>
                </a:lnTo>
                <a:lnTo>
                  <a:pt x="24" y="16"/>
                </a:lnTo>
                <a:lnTo>
                  <a:pt x="16" y="16"/>
                </a:lnTo>
                <a:lnTo>
                  <a:pt x="0" y="48"/>
                </a:lnTo>
                <a:lnTo>
                  <a:pt x="24" y="48"/>
                </a:lnTo>
                <a:lnTo>
                  <a:pt x="32" y="56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57" name="Freeform 33">
            <a:extLst>
              <a:ext uri="{FF2B5EF4-FFF2-40B4-BE49-F238E27FC236}">
                <a16:creationId xmlns:a16="http://schemas.microsoft.com/office/drawing/2014/main" id="{6CD3A424-CD59-692A-5E99-0F61550DF663}"/>
              </a:ext>
            </a:extLst>
          </p:cNvPr>
          <p:cNvSpPr>
            <a:spLocks/>
          </p:cNvSpPr>
          <p:nvPr/>
        </p:nvSpPr>
        <p:spPr bwMode="auto">
          <a:xfrm>
            <a:off x="4085553" y="7907609"/>
            <a:ext cx="415689" cy="304846"/>
          </a:xfrm>
          <a:custGeom>
            <a:avLst/>
            <a:gdLst>
              <a:gd name="T0" fmla="*/ 60 w 41"/>
              <a:gd name="T1" fmla="*/ 32 h 33"/>
              <a:gd name="T2" fmla="*/ 60 w 41"/>
              <a:gd name="T3" fmla="*/ 32 h 33"/>
              <a:gd name="T4" fmla="*/ 46 w 41"/>
              <a:gd name="T5" fmla="*/ 32 h 33"/>
              <a:gd name="T6" fmla="*/ 46 w 41"/>
              <a:gd name="T7" fmla="*/ 24 h 33"/>
              <a:gd name="T8" fmla="*/ 32 w 41"/>
              <a:gd name="T9" fmla="*/ 24 h 33"/>
              <a:gd name="T10" fmla="*/ 32 w 41"/>
              <a:gd name="T11" fmla="*/ 16 h 33"/>
              <a:gd name="T12" fmla="*/ 0 w 41"/>
              <a:gd name="T13" fmla="*/ 8 h 33"/>
              <a:gd name="T14" fmla="*/ 0 w 41"/>
              <a:gd name="T15" fmla="*/ 0 h 33"/>
              <a:gd name="T16" fmla="*/ 15 w 41"/>
              <a:gd name="T17" fmla="*/ 0 h 33"/>
              <a:gd name="T18" fmla="*/ 60 w 41"/>
              <a:gd name="T19" fmla="*/ 0 h 33"/>
              <a:gd name="T20" fmla="*/ 77 w 41"/>
              <a:gd name="T21" fmla="*/ 8 h 33"/>
              <a:gd name="T22" fmla="*/ 77 w 41"/>
              <a:gd name="T23" fmla="*/ 24 h 33"/>
              <a:gd name="T24" fmla="*/ 60 w 41"/>
              <a:gd name="T25" fmla="*/ 24 h 33"/>
              <a:gd name="T26" fmla="*/ 60 w 41"/>
              <a:gd name="T27" fmla="*/ 32 h 3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"/>
              <a:gd name="T43" fmla="*/ 0 h 33"/>
              <a:gd name="T44" fmla="*/ 41 w 41"/>
              <a:gd name="T45" fmla="*/ 33 h 3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" h="33">
                <a:moveTo>
                  <a:pt x="32" y="32"/>
                </a:moveTo>
                <a:lnTo>
                  <a:pt x="32" y="32"/>
                </a:lnTo>
                <a:lnTo>
                  <a:pt x="24" y="32"/>
                </a:lnTo>
                <a:lnTo>
                  <a:pt x="24" y="24"/>
                </a:lnTo>
                <a:lnTo>
                  <a:pt x="16" y="24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32" y="0"/>
                </a:lnTo>
                <a:lnTo>
                  <a:pt x="40" y="8"/>
                </a:lnTo>
                <a:lnTo>
                  <a:pt x="40" y="24"/>
                </a:lnTo>
                <a:lnTo>
                  <a:pt x="32" y="24"/>
                </a:lnTo>
                <a:lnTo>
                  <a:pt x="32" y="32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58" name="Freeform 34">
            <a:extLst>
              <a:ext uri="{FF2B5EF4-FFF2-40B4-BE49-F238E27FC236}">
                <a16:creationId xmlns:a16="http://schemas.microsoft.com/office/drawing/2014/main" id="{28D20525-9131-99B1-4450-5E015593CD87}"/>
              </a:ext>
            </a:extLst>
          </p:cNvPr>
          <p:cNvSpPr>
            <a:spLocks/>
          </p:cNvSpPr>
          <p:nvPr/>
        </p:nvSpPr>
        <p:spPr bwMode="auto">
          <a:xfrm>
            <a:off x="4408867" y="8129313"/>
            <a:ext cx="92375" cy="83139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0 w 9"/>
              <a:gd name="T5" fmla="*/ 0 h 9"/>
              <a:gd name="T6" fmla="*/ 16 w 9"/>
              <a:gd name="T7" fmla="*/ 0 h 9"/>
              <a:gd name="T8" fmla="*/ 16 w 9"/>
              <a:gd name="T9" fmla="*/ 8 h 9"/>
              <a:gd name="T10" fmla="*/ 0 w 9"/>
              <a:gd name="T11" fmla="*/ 8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9"/>
              <a:gd name="T20" fmla="*/ 9 w 9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59" name="Freeform 35">
            <a:extLst>
              <a:ext uri="{FF2B5EF4-FFF2-40B4-BE49-F238E27FC236}">
                <a16:creationId xmlns:a16="http://schemas.microsoft.com/office/drawing/2014/main" id="{05404A20-086A-92BF-5213-E6FF0157762B}"/>
              </a:ext>
            </a:extLst>
          </p:cNvPr>
          <p:cNvSpPr>
            <a:spLocks/>
          </p:cNvSpPr>
          <p:nvPr/>
        </p:nvSpPr>
        <p:spPr bwMode="auto">
          <a:xfrm>
            <a:off x="5535844" y="7168620"/>
            <a:ext cx="1210116" cy="1117735"/>
          </a:xfrm>
          <a:custGeom>
            <a:avLst/>
            <a:gdLst>
              <a:gd name="T0" fmla="*/ 182 w 121"/>
              <a:gd name="T1" fmla="*/ 120 h 121"/>
              <a:gd name="T2" fmla="*/ 182 w 121"/>
              <a:gd name="T3" fmla="*/ 120 h 121"/>
              <a:gd name="T4" fmla="*/ 196 w 121"/>
              <a:gd name="T5" fmla="*/ 104 h 121"/>
              <a:gd name="T6" fmla="*/ 211 w 121"/>
              <a:gd name="T7" fmla="*/ 96 h 121"/>
              <a:gd name="T8" fmla="*/ 196 w 121"/>
              <a:gd name="T9" fmla="*/ 72 h 121"/>
              <a:gd name="T10" fmla="*/ 196 w 121"/>
              <a:gd name="T11" fmla="*/ 56 h 121"/>
              <a:gd name="T12" fmla="*/ 211 w 121"/>
              <a:gd name="T13" fmla="*/ 40 h 121"/>
              <a:gd name="T14" fmla="*/ 196 w 121"/>
              <a:gd name="T15" fmla="*/ 24 h 121"/>
              <a:gd name="T16" fmla="*/ 182 w 121"/>
              <a:gd name="T17" fmla="*/ 16 h 121"/>
              <a:gd name="T18" fmla="*/ 154 w 121"/>
              <a:gd name="T19" fmla="*/ 16 h 121"/>
              <a:gd name="T20" fmla="*/ 112 w 121"/>
              <a:gd name="T21" fmla="*/ 8 h 121"/>
              <a:gd name="T22" fmla="*/ 112 w 121"/>
              <a:gd name="T23" fmla="*/ 16 h 121"/>
              <a:gd name="T24" fmla="*/ 97 w 121"/>
              <a:gd name="T25" fmla="*/ 16 h 121"/>
              <a:gd name="T26" fmla="*/ 83 w 121"/>
              <a:gd name="T27" fmla="*/ 0 h 121"/>
              <a:gd name="T28" fmla="*/ 0 w 121"/>
              <a:gd name="T29" fmla="*/ 24 h 121"/>
              <a:gd name="T30" fmla="*/ 15 w 121"/>
              <a:gd name="T31" fmla="*/ 88 h 121"/>
              <a:gd name="T32" fmla="*/ 15 w 121"/>
              <a:gd name="T33" fmla="*/ 80 h 121"/>
              <a:gd name="T34" fmla="*/ 27 w 121"/>
              <a:gd name="T35" fmla="*/ 88 h 121"/>
              <a:gd name="T36" fmla="*/ 56 w 121"/>
              <a:gd name="T37" fmla="*/ 96 h 121"/>
              <a:gd name="T38" fmla="*/ 70 w 121"/>
              <a:gd name="T39" fmla="*/ 96 h 121"/>
              <a:gd name="T40" fmla="*/ 97 w 121"/>
              <a:gd name="T41" fmla="*/ 112 h 121"/>
              <a:gd name="T42" fmla="*/ 112 w 121"/>
              <a:gd name="T43" fmla="*/ 112 h 121"/>
              <a:gd name="T44" fmla="*/ 126 w 121"/>
              <a:gd name="T45" fmla="*/ 120 h 121"/>
              <a:gd name="T46" fmla="*/ 154 w 121"/>
              <a:gd name="T47" fmla="*/ 112 h 121"/>
              <a:gd name="T48" fmla="*/ 182 w 121"/>
              <a:gd name="T49" fmla="*/ 120 h 12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1"/>
              <a:gd name="T76" fmla="*/ 0 h 121"/>
              <a:gd name="T77" fmla="*/ 121 w 121"/>
              <a:gd name="T78" fmla="*/ 121 h 12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1" h="121">
                <a:moveTo>
                  <a:pt x="104" y="120"/>
                </a:moveTo>
                <a:lnTo>
                  <a:pt x="104" y="120"/>
                </a:lnTo>
                <a:lnTo>
                  <a:pt x="112" y="104"/>
                </a:lnTo>
                <a:lnTo>
                  <a:pt x="120" y="96"/>
                </a:lnTo>
                <a:lnTo>
                  <a:pt x="112" y="72"/>
                </a:lnTo>
                <a:lnTo>
                  <a:pt x="112" y="56"/>
                </a:lnTo>
                <a:lnTo>
                  <a:pt x="120" y="40"/>
                </a:lnTo>
                <a:lnTo>
                  <a:pt x="112" y="24"/>
                </a:lnTo>
                <a:lnTo>
                  <a:pt x="104" y="16"/>
                </a:lnTo>
                <a:lnTo>
                  <a:pt x="88" y="16"/>
                </a:lnTo>
                <a:lnTo>
                  <a:pt x="64" y="8"/>
                </a:lnTo>
                <a:lnTo>
                  <a:pt x="64" y="16"/>
                </a:lnTo>
                <a:lnTo>
                  <a:pt x="56" y="16"/>
                </a:lnTo>
                <a:lnTo>
                  <a:pt x="48" y="0"/>
                </a:lnTo>
                <a:lnTo>
                  <a:pt x="0" y="24"/>
                </a:lnTo>
                <a:lnTo>
                  <a:pt x="8" y="88"/>
                </a:lnTo>
                <a:lnTo>
                  <a:pt x="8" y="80"/>
                </a:lnTo>
                <a:lnTo>
                  <a:pt x="16" y="88"/>
                </a:lnTo>
                <a:lnTo>
                  <a:pt x="32" y="96"/>
                </a:lnTo>
                <a:lnTo>
                  <a:pt x="40" y="96"/>
                </a:lnTo>
                <a:lnTo>
                  <a:pt x="56" y="112"/>
                </a:lnTo>
                <a:lnTo>
                  <a:pt x="64" y="112"/>
                </a:lnTo>
                <a:lnTo>
                  <a:pt x="72" y="120"/>
                </a:lnTo>
                <a:lnTo>
                  <a:pt x="88" y="112"/>
                </a:lnTo>
                <a:lnTo>
                  <a:pt x="104" y="120"/>
                </a:lnTo>
              </a:path>
            </a:pathLst>
          </a:custGeom>
          <a:solidFill>
            <a:srgbClr val="D22A2F"/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60" name="Freeform 36">
            <a:extLst>
              <a:ext uri="{FF2B5EF4-FFF2-40B4-BE49-F238E27FC236}">
                <a16:creationId xmlns:a16="http://schemas.microsoft.com/office/drawing/2014/main" id="{87598CBC-063C-8D18-71F4-868403EA7386}"/>
              </a:ext>
            </a:extLst>
          </p:cNvPr>
          <p:cNvSpPr>
            <a:spLocks/>
          </p:cNvSpPr>
          <p:nvPr/>
        </p:nvSpPr>
        <p:spPr bwMode="auto">
          <a:xfrm>
            <a:off x="4492008" y="7168619"/>
            <a:ext cx="1136211" cy="1413334"/>
          </a:xfrm>
          <a:custGeom>
            <a:avLst/>
            <a:gdLst>
              <a:gd name="T0" fmla="*/ 116 w 113"/>
              <a:gd name="T1" fmla="*/ 24 h 153"/>
              <a:gd name="T2" fmla="*/ 116 w 113"/>
              <a:gd name="T3" fmla="*/ 24 h 153"/>
              <a:gd name="T4" fmla="*/ 173 w 113"/>
              <a:gd name="T5" fmla="*/ 8 h 153"/>
              <a:gd name="T6" fmla="*/ 173 w 113"/>
              <a:gd name="T7" fmla="*/ 16 h 153"/>
              <a:gd name="T8" fmla="*/ 159 w 113"/>
              <a:gd name="T9" fmla="*/ 16 h 153"/>
              <a:gd name="T10" fmla="*/ 188 w 113"/>
              <a:gd name="T11" fmla="*/ 24 h 153"/>
              <a:gd name="T12" fmla="*/ 204 w 113"/>
              <a:gd name="T13" fmla="*/ 88 h 153"/>
              <a:gd name="T14" fmla="*/ 188 w 113"/>
              <a:gd name="T15" fmla="*/ 80 h 153"/>
              <a:gd name="T16" fmla="*/ 159 w 113"/>
              <a:gd name="T17" fmla="*/ 88 h 153"/>
              <a:gd name="T18" fmla="*/ 131 w 113"/>
              <a:gd name="T19" fmla="*/ 96 h 153"/>
              <a:gd name="T20" fmla="*/ 145 w 113"/>
              <a:gd name="T21" fmla="*/ 112 h 153"/>
              <a:gd name="T22" fmla="*/ 173 w 113"/>
              <a:gd name="T23" fmla="*/ 128 h 153"/>
              <a:gd name="T24" fmla="*/ 159 w 113"/>
              <a:gd name="T25" fmla="*/ 136 h 153"/>
              <a:gd name="T26" fmla="*/ 159 w 113"/>
              <a:gd name="T27" fmla="*/ 144 h 153"/>
              <a:gd name="T28" fmla="*/ 101 w 113"/>
              <a:gd name="T29" fmla="*/ 152 h 153"/>
              <a:gd name="T30" fmla="*/ 73 w 113"/>
              <a:gd name="T31" fmla="*/ 152 h 153"/>
              <a:gd name="T32" fmla="*/ 29 w 113"/>
              <a:gd name="T33" fmla="*/ 152 h 153"/>
              <a:gd name="T34" fmla="*/ 42 w 113"/>
              <a:gd name="T35" fmla="*/ 128 h 153"/>
              <a:gd name="T36" fmla="*/ 0 w 113"/>
              <a:gd name="T37" fmla="*/ 112 h 153"/>
              <a:gd name="T38" fmla="*/ 0 w 113"/>
              <a:gd name="T39" fmla="*/ 104 h 153"/>
              <a:gd name="T40" fmla="*/ 0 w 113"/>
              <a:gd name="T41" fmla="*/ 88 h 153"/>
              <a:gd name="T42" fmla="*/ 0 w 113"/>
              <a:gd name="T43" fmla="*/ 64 h 153"/>
              <a:gd name="T44" fmla="*/ 15 w 113"/>
              <a:gd name="T45" fmla="*/ 56 h 153"/>
              <a:gd name="T46" fmla="*/ 29 w 113"/>
              <a:gd name="T47" fmla="*/ 32 h 153"/>
              <a:gd name="T48" fmla="*/ 58 w 113"/>
              <a:gd name="T49" fmla="*/ 32 h 153"/>
              <a:gd name="T50" fmla="*/ 73 w 113"/>
              <a:gd name="T51" fmla="*/ 16 h 153"/>
              <a:gd name="T52" fmla="*/ 58 w 113"/>
              <a:gd name="T53" fmla="*/ 16 h 153"/>
              <a:gd name="T54" fmla="*/ 73 w 113"/>
              <a:gd name="T55" fmla="*/ 8 h 153"/>
              <a:gd name="T56" fmla="*/ 58 w 113"/>
              <a:gd name="T57" fmla="*/ 0 h 153"/>
              <a:gd name="T58" fmla="*/ 73 w 113"/>
              <a:gd name="T59" fmla="*/ 0 h 153"/>
              <a:gd name="T60" fmla="*/ 86 w 113"/>
              <a:gd name="T61" fmla="*/ 0 h 153"/>
              <a:gd name="T62" fmla="*/ 86 w 113"/>
              <a:gd name="T63" fmla="*/ 8 h 153"/>
              <a:gd name="T64" fmla="*/ 116 w 113"/>
              <a:gd name="T65" fmla="*/ 16 h 153"/>
              <a:gd name="T66" fmla="*/ 101 w 113"/>
              <a:gd name="T67" fmla="*/ 24 h 153"/>
              <a:gd name="T68" fmla="*/ 116 w 113"/>
              <a:gd name="T69" fmla="*/ 24 h 15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3"/>
              <a:gd name="T106" fmla="*/ 0 h 153"/>
              <a:gd name="T107" fmla="*/ 113 w 113"/>
              <a:gd name="T108" fmla="*/ 153 h 15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3" h="153">
                <a:moveTo>
                  <a:pt x="64" y="24"/>
                </a:moveTo>
                <a:lnTo>
                  <a:pt x="64" y="24"/>
                </a:lnTo>
                <a:lnTo>
                  <a:pt x="96" y="8"/>
                </a:lnTo>
                <a:lnTo>
                  <a:pt x="96" y="16"/>
                </a:lnTo>
                <a:lnTo>
                  <a:pt x="88" y="16"/>
                </a:lnTo>
                <a:lnTo>
                  <a:pt x="104" y="24"/>
                </a:lnTo>
                <a:lnTo>
                  <a:pt x="112" y="88"/>
                </a:lnTo>
                <a:lnTo>
                  <a:pt x="104" y="80"/>
                </a:lnTo>
                <a:lnTo>
                  <a:pt x="88" y="88"/>
                </a:lnTo>
                <a:lnTo>
                  <a:pt x="72" y="96"/>
                </a:lnTo>
                <a:lnTo>
                  <a:pt x="80" y="112"/>
                </a:lnTo>
                <a:lnTo>
                  <a:pt x="96" y="128"/>
                </a:lnTo>
                <a:lnTo>
                  <a:pt x="88" y="136"/>
                </a:lnTo>
                <a:lnTo>
                  <a:pt x="88" y="144"/>
                </a:lnTo>
                <a:lnTo>
                  <a:pt x="56" y="152"/>
                </a:lnTo>
                <a:lnTo>
                  <a:pt x="40" y="152"/>
                </a:lnTo>
                <a:lnTo>
                  <a:pt x="16" y="152"/>
                </a:lnTo>
                <a:lnTo>
                  <a:pt x="24" y="128"/>
                </a:lnTo>
                <a:lnTo>
                  <a:pt x="0" y="112"/>
                </a:lnTo>
                <a:lnTo>
                  <a:pt x="0" y="104"/>
                </a:lnTo>
                <a:lnTo>
                  <a:pt x="0" y="88"/>
                </a:lnTo>
                <a:lnTo>
                  <a:pt x="0" y="64"/>
                </a:lnTo>
                <a:lnTo>
                  <a:pt x="8" y="56"/>
                </a:lnTo>
                <a:lnTo>
                  <a:pt x="16" y="32"/>
                </a:lnTo>
                <a:lnTo>
                  <a:pt x="32" y="32"/>
                </a:lnTo>
                <a:lnTo>
                  <a:pt x="40" y="16"/>
                </a:lnTo>
                <a:lnTo>
                  <a:pt x="32" y="16"/>
                </a:lnTo>
                <a:lnTo>
                  <a:pt x="40" y="8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48" y="8"/>
                </a:lnTo>
                <a:lnTo>
                  <a:pt x="64" y="16"/>
                </a:lnTo>
                <a:lnTo>
                  <a:pt x="56" y="24"/>
                </a:lnTo>
                <a:lnTo>
                  <a:pt x="64" y="24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/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261" name="Freeform 37">
            <a:extLst>
              <a:ext uri="{FF2B5EF4-FFF2-40B4-BE49-F238E27FC236}">
                <a16:creationId xmlns:a16="http://schemas.microsoft.com/office/drawing/2014/main" id="{1CA0EC4F-FF66-AB63-6CCE-B4BDBF449B95}"/>
              </a:ext>
            </a:extLst>
          </p:cNvPr>
          <p:cNvSpPr>
            <a:spLocks/>
          </p:cNvSpPr>
          <p:nvPr/>
        </p:nvSpPr>
        <p:spPr bwMode="auto">
          <a:xfrm>
            <a:off x="4889222" y="8277114"/>
            <a:ext cx="979176" cy="452641"/>
          </a:xfrm>
          <a:custGeom>
            <a:avLst/>
            <a:gdLst>
              <a:gd name="T0" fmla="*/ 0 w 97"/>
              <a:gd name="T1" fmla="*/ 32 h 49"/>
              <a:gd name="T2" fmla="*/ 0 w 97"/>
              <a:gd name="T3" fmla="*/ 32 h 49"/>
              <a:gd name="T4" fmla="*/ 30 w 97"/>
              <a:gd name="T5" fmla="*/ 32 h 49"/>
              <a:gd name="T6" fmla="*/ 89 w 97"/>
              <a:gd name="T7" fmla="*/ 24 h 49"/>
              <a:gd name="T8" fmla="*/ 89 w 97"/>
              <a:gd name="T9" fmla="*/ 16 h 49"/>
              <a:gd name="T10" fmla="*/ 104 w 97"/>
              <a:gd name="T11" fmla="*/ 8 h 49"/>
              <a:gd name="T12" fmla="*/ 134 w 97"/>
              <a:gd name="T13" fmla="*/ 8 h 49"/>
              <a:gd name="T14" fmla="*/ 134 w 97"/>
              <a:gd name="T15" fmla="*/ 0 h 49"/>
              <a:gd name="T16" fmla="*/ 180 w 97"/>
              <a:gd name="T17" fmla="*/ 8 h 49"/>
              <a:gd name="T18" fmla="*/ 180 w 97"/>
              <a:gd name="T19" fmla="*/ 24 h 49"/>
              <a:gd name="T20" fmla="*/ 165 w 97"/>
              <a:gd name="T21" fmla="*/ 40 h 49"/>
              <a:gd name="T22" fmla="*/ 104 w 97"/>
              <a:gd name="T23" fmla="*/ 48 h 49"/>
              <a:gd name="T24" fmla="*/ 74 w 97"/>
              <a:gd name="T25" fmla="*/ 40 h 49"/>
              <a:gd name="T26" fmla="*/ 30 w 97"/>
              <a:gd name="T27" fmla="*/ 40 h 49"/>
              <a:gd name="T28" fmla="*/ 15 w 97"/>
              <a:gd name="T29" fmla="*/ 40 h 49"/>
              <a:gd name="T30" fmla="*/ 0 w 97"/>
              <a:gd name="T31" fmla="*/ 32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7"/>
              <a:gd name="T49" fmla="*/ 0 h 49"/>
              <a:gd name="T50" fmla="*/ 97 w 97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7" h="49">
                <a:moveTo>
                  <a:pt x="0" y="32"/>
                </a:moveTo>
                <a:lnTo>
                  <a:pt x="0" y="32"/>
                </a:lnTo>
                <a:lnTo>
                  <a:pt x="16" y="32"/>
                </a:lnTo>
                <a:lnTo>
                  <a:pt x="48" y="24"/>
                </a:lnTo>
                <a:lnTo>
                  <a:pt x="48" y="16"/>
                </a:lnTo>
                <a:lnTo>
                  <a:pt x="56" y="8"/>
                </a:lnTo>
                <a:lnTo>
                  <a:pt x="72" y="8"/>
                </a:lnTo>
                <a:lnTo>
                  <a:pt x="72" y="0"/>
                </a:lnTo>
                <a:lnTo>
                  <a:pt x="96" y="8"/>
                </a:lnTo>
                <a:lnTo>
                  <a:pt x="96" y="24"/>
                </a:lnTo>
                <a:lnTo>
                  <a:pt x="88" y="40"/>
                </a:lnTo>
                <a:lnTo>
                  <a:pt x="56" y="48"/>
                </a:lnTo>
                <a:lnTo>
                  <a:pt x="40" y="40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62" name="Freeform 38">
            <a:extLst>
              <a:ext uri="{FF2B5EF4-FFF2-40B4-BE49-F238E27FC236}">
                <a16:creationId xmlns:a16="http://schemas.microsoft.com/office/drawing/2014/main" id="{2812308D-43EA-5E23-A7A3-1CDC12A63A26}"/>
              </a:ext>
            </a:extLst>
          </p:cNvPr>
          <p:cNvSpPr>
            <a:spLocks/>
          </p:cNvSpPr>
          <p:nvPr/>
        </p:nvSpPr>
        <p:spPr bwMode="auto">
          <a:xfrm>
            <a:off x="4889222" y="8572713"/>
            <a:ext cx="92375" cy="83139"/>
          </a:xfrm>
          <a:custGeom>
            <a:avLst/>
            <a:gdLst>
              <a:gd name="T0" fmla="*/ 16 w 9"/>
              <a:gd name="T1" fmla="*/ 8 h 9"/>
              <a:gd name="T2" fmla="*/ 16 w 9"/>
              <a:gd name="T3" fmla="*/ 8 h 9"/>
              <a:gd name="T4" fmla="*/ 0 w 9"/>
              <a:gd name="T5" fmla="*/ 0 h 9"/>
              <a:gd name="T6" fmla="*/ 16 w 9"/>
              <a:gd name="T7" fmla="*/ 8 h 9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9"/>
              <a:gd name="T14" fmla="*/ 9 w 9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9">
                <a:moveTo>
                  <a:pt x="8" y="8"/>
                </a:moveTo>
                <a:lnTo>
                  <a:pt x="8" y="8"/>
                </a:lnTo>
                <a:lnTo>
                  <a:pt x="0" y="0"/>
                </a:lnTo>
                <a:lnTo>
                  <a:pt x="8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63" name="Freeform 39">
            <a:extLst>
              <a:ext uri="{FF2B5EF4-FFF2-40B4-BE49-F238E27FC236}">
                <a16:creationId xmlns:a16="http://schemas.microsoft.com/office/drawing/2014/main" id="{2DBD0301-F026-7FC9-5103-AB13DF405375}"/>
              </a:ext>
            </a:extLst>
          </p:cNvPr>
          <p:cNvSpPr>
            <a:spLocks/>
          </p:cNvSpPr>
          <p:nvPr/>
        </p:nvSpPr>
        <p:spPr bwMode="auto">
          <a:xfrm>
            <a:off x="4889222" y="8572713"/>
            <a:ext cx="92375" cy="83139"/>
          </a:xfrm>
          <a:custGeom>
            <a:avLst/>
            <a:gdLst>
              <a:gd name="T0" fmla="*/ 16 w 9"/>
              <a:gd name="T1" fmla="*/ 8 h 9"/>
              <a:gd name="T2" fmla="*/ 16 w 9"/>
              <a:gd name="T3" fmla="*/ 8 h 9"/>
              <a:gd name="T4" fmla="*/ 0 w 9"/>
              <a:gd name="T5" fmla="*/ 0 h 9"/>
              <a:gd name="T6" fmla="*/ 16 w 9"/>
              <a:gd name="T7" fmla="*/ 8 h 9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9"/>
              <a:gd name="T14" fmla="*/ 9 w 9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9">
                <a:moveTo>
                  <a:pt x="8" y="8"/>
                </a:moveTo>
                <a:lnTo>
                  <a:pt x="8" y="8"/>
                </a:lnTo>
                <a:lnTo>
                  <a:pt x="0" y="0"/>
                </a:lnTo>
                <a:lnTo>
                  <a:pt x="8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64" name="Freeform 40">
            <a:extLst>
              <a:ext uri="{FF2B5EF4-FFF2-40B4-BE49-F238E27FC236}">
                <a16:creationId xmlns:a16="http://schemas.microsoft.com/office/drawing/2014/main" id="{FB372AF2-FAC8-AC3F-615E-BCE0EA9B0D6A}"/>
              </a:ext>
            </a:extLst>
          </p:cNvPr>
          <p:cNvSpPr>
            <a:spLocks/>
          </p:cNvSpPr>
          <p:nvPr/>
        </p:nvSpPr>
        <p:spPr bwMode="auto">
          <a:xfrm>
            <a:off x="4492008" y="8572711"/>
            <a:ext cx="572734" cy="304846"/>
          </a:xfrm>
          <a:custGeom>
            <a:avLst/>
            <a:gdLst>
              <a:gd name="T0" fmla="*/ 28 w 57"/>
              <a:gd name="T1" fmla="*/ 32 h 33"/>
              <a:gd name="T2" fmla="*/ 28 w 57"/>
              <a:gd name="T3" fmla="*/ 32 h 33"/>
              <a:gd name="T4" fmla="*/ 58 w 57"/>
              <a:gd name="T5" fmla="*/ 24 h 33"/>
              <a:gd name="T6" fmla="*/ 73 w 57"/>
              <a:gd name="T7" fmla="*/ 24 h 33"/>
              <a:gd name="T8" fmla="*/ 73 w 57"/>
              <a:gd name="T9" fmla="*/ 16 h 33"/>
              <a:gd name="T10" fmla="*/ 86 w 57"/>
              <a:gd name="T11" fmla="*/ 24 h 33"/>
              <a:gd name="T12" fmla="*/ 100 w 57"/>
              <a:gd name="T13" fmla="*/ 8 h 33"/>
              <a:gd name="T14" fmla="*/ 86 w 57"/>
              <a:gd name="T15" fmla="*/ 8 h 33"/>
              <a:gd name="T16" fmla="*/ 73 w 57"/>
              <a:gd name="T17" fmla="*/ 0 h 33"/>
              <a:gd name="T18" fmla="*/ 28 w 57"/>
              <a:gd name="T19" fmla="*/ 0 h 33"/>
              <a:gd name="T20" fmla="*/ 15 w 57"/>
              <a:gd name="T21" fmla="*/ 0 h 33"/>
              <a:gd name="T22" fmla="*/ 0 w 57"/>
              <a:gd name="T23" fmla="*/ 16 h 33"/>
              <a:gd name="T24" fmla="*/ 0 w 57"/>
              <a:gd name="T25" fmla="*/ 24 h 33"/>
              <a:gd name="T26" fmla="*/ 15 w 57"/>
              <a:gd name="T27" fmla="*/ 16 h 33"/>
              <a:gd name="T28" fmla="*/ 15 w 57"/>
              <a:gd name="T29" fmla="*/ 32 h 33"/>
              <a:gd name="T30" fmla="*/ 28 w 57"/>
              <a:gd name="T31" fmla="*/ 32 h 3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7"/>
              <a:gd name="T49" fmla="*/ 0 h 33"/>
              <a:gd name="T50" fmla="*/ 57 w 57"/>
              <a:gd name="T51" fmla="*/ 33 h 3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7" h="33">
                <a:moveTo>
                  <a:pt x="16" y="32"/>
                </a:moveTo>
                <a:lnTo>
                  <a:pt x="16" y="32"/>
                </a:lnTo>
                <a:lnTo>
                  <a:pt x="32" y="24"/>
                </a:lnTo>
                <a:lnTo>
                  <a:pt x="40" y="24"/>
                </a:lnTo>
                <a:lnTo>
                  <a:pt x="40" y="16"/>
                </a:lnTo>
                <a:lnTo>
                  <a:pt x="48" y="24"/>
                </a:lnTo>
                <a:lnTo>
                  <a:pt x="56" y="8"/>
                </a:lnTo>
                <a:lnTo>
                  <a:pt x="48" y="8"/>
                </a:lnTo>
                <a:lnTo>
                  <a:pt x="40" y="0"/>
                </a:lnTo>
                <a:lnTo>
                  <a:pt x="16" y="0"/>
                </a:lnTo>
                <a:lnTo>
                  <a:pt x="8" y="0"/>
                </a:lnTo>
                <a:lnTo>
                  <a:pt x="0" y="16"/>
                </a:lnTo>
                <a:lnTo>
                  <a:pt x="0" y="24"/>
                </a:lnTo>
                <a:lnTo>
                  <a:pt x="8" y="16"/>
                </a:lnTo>
                <a:lnTo>
                  <a:pt x="8" y="32"/>
                </a:lnTo>
                <a:lnTo>
                  <a:pt x="16" y="32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65" name="Freeform 41">
            <a:extLst>
              <a:ext uri="{FF2B5EF4-FFF2-40B4-BE49-F238E27FC236}">
                <a16:creationId xmlns:a16="http://schemas.microsoft.com/office/drawing/2014/main" id="{B77695A6-5BCB-50BD-0BCF-3574317AD81E}"/>
              </a:ext>
            </a:extLst>
          </p:cNvPr>
          <p:cNvSpPr>
            <a:spLocks/>
          </p:cNvSpPr>
          <p:nvPr/>
        </p:nvSpPr>
        <p:spPr bwMode="auto">
          <a:xfrm>
            <a:off x="2570596" y="9163916"/>
            <a:ext cx="1533426" cy="1191641"/>
          </a:xfrm>
          <a:custGeom>
            <a:avLst/>
            <a:gdLst>
              <a:gd name="T0" fmla="*/ 15 w 153"/>
              <a:gd name="T1" fmla="*/ 32 h 129"/>
              <a:gd name="T2" fmla="*/ 15 w 153"/>
              <a:gd name="T3" fmla="*/ 32 h 129"/>
              <a:gd name="T4" fmla="*/ 71 w 153"/>
              <a:gd name="T5" fmla="*/ 32 h 129"/>
              <a:gd name="T6" fmla="*/ 71 w 153"/>
              <a:gd name="T7" fmla="*/ 40 h 129"/>
              <a:gd name="T8" fmla="*/ 56 w 153"/>
              <a:gd name="T9" fmla="*/ 48 h 129"/>
              <a:gd name="T10" fmla="*/ 56 w 153"/>
              <a:gd name="T11" fmla="*/ 64 h 129"/>
              <a:gd name="T12" fmla="*/ 42 w 153"/>
              <a:gd name="T13" fmla="*/ 72 h 129"/>
              <a:gd name="T14" fmla="*/ 56 w 153"/>
              <a:gd name="T15" fmla="*/ 96 h 129"/>
              <a:gd name="T16" fmla="*/ 42 w 153"/>
              <a:gd name="T17" fmla="*/ 112 h 129"/>
              <a:gd name="T18" fmla="*/ 85 w 153"/>
              <a:gd name="T19" fmla="*/ 128 h 129"/>
              <a:gd name="T20" fmla="*/ 100 w 153"/>
              <a:gd name="T21" fmla="*/ 120 h 129"/>
              <a:gd name="T22" fmla="*/ 155 w 153"/>
              <a:gd name="T23" fmla="*/ 120 h 129"/>
              <a:gd name="T24" fmla="*/ 212 w 153"/>
              <a:gd name="T25" fmla="*/ 88 h 129"/>
              <a:gd name="T26" fmla="*/ 197 w 153"/>
              <a:gd name="T27" fmla="*/ 72 h 129"/>
              <a:gd name="T28" fmla="*/ 227 w 153"/>
              <a:gd name="T29" fmla="*/ 48 h 129"/>
              <a:gd name="T30" fmla="*/ 268 w 153"/>
              <a:gd name="T31" fmla="*/ 32 h 129"/>
              <a:gd name="T32" fmla="*/ 268 w 153"/>
              <a:gd name="T33" fmla="*/ 24 h 129"/>
              <a:gd name="T34" fmla="*/ 197 w 153"/>
              <a:gd name="T35" fmla="*/ 16 h 129"/>
              <a:gd name="T36" fmla="*/ 169 w 153"/>
              <a:gd name="T37" fmla="*/ 8 h 129"/>
              <a:gd name="T38" fmla="*/ 155 w 153"/>
              <a:gd name="T39" fmla="*/ 8 h 129"/>
              <a:gd name="T40" fmla="*/ 127 w 153"/>
              <a:gd name="T41" fmla="*/ 8 h 129"/>
              <a:gd name="T42" fmla="*/ 112 w 153"/>
              <a:gd name="T43" fmla="*/ 8 h 129"/>
              <a:gd name="T44" fmla="*/ 28 w 153"/>
              <a:gd name="T45" fmla="*/ 0 h 129"/>
              <a:gd name="T46" fmla="*/ 15 w 153"/>
              <a:gd name="T47" fmla="*/ 8 h 129"/>
              <a:gd name="T48" fmla="*/ 0 w 153"/>
              <a:gd name="T49" fmla="*/ 8 h 129"/>
              <a:gd name="T50" fmla="*/ 0 w 153"/>
              <a:gd name="T51" fmla="*/ 16 h 129"/>
              <a:gd name="T52" fmla="*/ 15 w 153"/>
              <a:gd name="T53" fmla="*/ 32 h 12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3"/>
              <a:gd name="T82" fmla="*/ 0 h 129"/>
              <a:gd name="T83" fmla="*/ 153 w 153"/>
              <a:gd name="T84" fmla="*/ 129 h 12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3" h="129">
                <a:moveTo>
                  <a:pt x="8" y="32"/>
                </a:moveTo>
                <a:lnTo>
                  <a:pt x="8" y="32"/>
                </a:lnTo>
                <a:lnTo>
                  <a:pt x="40" y="32"/>
                </a:lnTo>
                <a:lnTo>
                  <a:pt x="40" y="40"/>
                </a:lnTo>
                <a:lnTo>
                  <a:pt x="32" y="48"/>
                </a:lnTo>
                <a:lnTo>
                  <a:pt x="32" y="64"/>
                </a:lnTo>
                <a:lnTo>
                  <a:pt x="24" y="72"/>
                </a:lnTo>
                <a:lnTo>
                  <a:pt x="32" y="96"/>
                </a:lnTo>
                <a:lnTo>
                  <a:pt x="24" y="112"/>
                </a:lnTo>
                <a:lnTo>
                  <a:pt x="48" y="128"/>
                </a:lnTo>
                <a:lnTo>
                  <a:pt x="56" y="120"/>
                </a:lnTo>
                <a:lnTo>
                  <a:pt x="88" y="120"/>
                </a:lnTo>
                <a:lnTo>
                  <a:pt x="120" y="88"/>
                </a:lnTo>
                <a:lnTo>
                  <a:pt x="112" y="72"/>
                </a:lnTo>
                <a:lnTo>
                  <a:pt x="128" y="48"/>
                </a:lnTo>
                <a:lnTo>
                  <a:pt x="152" y="32"/>
                </a:lnTo>
                <a:lnTo>
                  <a:pt x="152" y="24"/>
                </a:lnTo>
                <a:lnTo>
                  <a:pt x="112" y="16"/>
                </a:lnTo>
                <a:lnTo>
                  <a:pt x="96" y="8"/>
                </a:lnTo>
                <a:lnTo>
                  <a:pt x="88" y="8"/>
                </a:lnTo>
                <a:lnTo>
                  <a:pt x="72" y="8"/>
                </a:lnTo>
                <a:lnTo>
                  <a:pt x="64" y="8"/>
                </a:lnTo>
                <a:lnTo>
                  <a:pt x="16" y="0"/>
                </a:lnTo>
                <a:lnTo>
                  <a:pt x="8" y="8"/>
                </a:lnTo>
                <a:lnTo>
                  <a:pt x="0" y="8"/>
                </a:lnTo>
                <a:lnTo>
                  <a:pt x="0" y="16"/>
                </a:lnTo>
                <a:lnTo>
                  <a:pt x="8" y="32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66" name="Freeform 42">
            <a:extLst>
              <a:ext uri="{FF2B5EF4-FFF2-40B4-BE49-F238E27FC236}">
                <a16:creationId xmlns:a16="http://schemas.microsoft.com/office/drawing/2014/main" id="{849F94DE-DABD-CB0C-30BC-A1F1B23F2DB5}"/>
              </a:ext>
            </a:extLst>
          </p:cNvPr>
          <p:cNvSpPr>
            <a:spLocks/>
          </p:cNvSpPr>
          <p:nvPr/>
        </p:nvSpPr>
        <p:spPr bwMode="auto">
          <a:xfrm>
            <a:off x="2570598" y="9459520"/>
            <a:ext cx="406455" cy="748240"/>
          </a:xfrm>
          <a:custGeom>
            <a:avLst/>
            <a:gdLst>
              <a:gd name="T0" fmla="*/ 39 w 41"/>
              <a:gd name="T1" fmla="*/ 80 h 81"/>
              <a:gd name="T2" fmla="*/ 39 w 41"/>
              <a:gd name="T3" fmla="*/ 80 h 81"/>
              <a:gd name="T4" fmla="*/ 52 w 41"/>
              <a:gd name="T5" fmla="*/ 64 h 81"/>
              <a:gd name="T6" fmla="*/ 39 w 41"/>
              <a:gd name="T7" fmla="*/ 40 h 81"/>
              <a:gd name="T8" fmla="*/ 52 w 41"/>
              <a:gd name="T9" fmla="*/ 32 h 81"/>
              <a:gd name="T10" fmla="*/ 52 w 41"/>
              <a:gd name="T11" fmla="*/ 16 h 81"/>
              <a:gd name="T12" fmla="*/ 65 w 41"/>
              <a:gd name="T13" fmla="*/ 8 h 81"/>
              <a:gd name="T14" fmla="*/ 65 w 41"/>
              <a:gd name="T15" fmla="*/ 0 h 81"/>
              <a:gd name="T16" fmla="*/ 15 w 41"/>
              <a:gd name="T17" fmla="*/ 0 h 81"/>
              <a:gd name="T18" fmla="*/ 15 w 41"/>
              <a:gd name="T19" fmla="*/ 16 h 81"/>
              <a:gd name="T20" fmla="*/ 0 w 41"/>
              <a:gd name="T21" fmla="*/ 56 h 81"/>
              <a:gd name="T22" fmla="*/ 15 w 41"/>
              <a:gd name="T23" fmla="*/ 56 h 81"/>
              <a:gd name="T24" fmla="*/ 0 w 41"/>
              <a:gd name="T25" fmla="*/ 80 h 81"/>
              <a:gd name="T26" fmla="*/ 39 w 41"/>
              <a:gd name="T27" fmla="*/ 80 h 8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"/>
              <a:gd name="T43" fmla="*/ 0 h 81"/>
              <a:gd name="T44" fmla="*/ 41 w 41"/>
              <a:gd name="T45" fmla="*/ 81 h 8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" h="81">
                <a:moveTo>
                  <a:pt x="24" y="80"/>
                </a:moveTo>
                <a:lnTo>
                  <a:pt x="24" y="80"/>
                </a:lnTo>
                <a:lnTo>
                  <a:pt x="32" y="64"/>
                </a:lnTo>
                <a:lnTo>
                  <a:pt x="24" y="40"/>
                </a:lnTo>
                <a:lnTo>
                  <a:pt x="32" y="32"/>
                </a:lnTo>
                <a:lnTo>
                  <a:pt x="32" y="16"/>
                </a:lnTo>
                <a:lnTo>
                  <a:pt x="40" y="8"/>
                </a:lnTo>
                <a:lnTo>
                  <a:pt x="40" y="0"/>
                </a:lnTo>
                <a:lnTo>
                  <a:pt x="8" y="0"/>
                </a:lnTo>
                <a:lnTo>
                  <a:pt x="8" y="16"/>
                </a:lnTo>
                <a:lnTo>
                  <a:pt x="0" y="56"/>
                </a:lnTo>
                <a:lnTo>
                  <a:pt x="8" y="56"/>
                </a:lnTo>
                <a:lnTo>
                  <a:pt x="0" y="80"/>
                </a:lnTo>
                <a:lnTo>
                  <a:pt x="24" y="8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67" name="Freeform 43">
            <a:extLst>
              <a:ext uri="{FF2B5EF4-FFF2-40B4-BE49-F238E27FC236}">
                <a16:creationId xmlns:a16="http://schemas.microsoft.com/office/drawing/2014/main" id="{DF3E80A3-2E61-773F-764F-3E5F340D3CDC}"/>
              </a:ext>
            </a:extLst>
          </p:cNvPr>
          <p:cNvSpPr>
            <a:spLocks/>
          </p:cNvSpPr>
          <p:nvPr/>
        </p:nvSpPr>
        <p:spPr bwMode="auto">
          <a:xfrm>
            <a:off x="4565911" y="8646610"/>
            <a:ext cx="1542666" cy="1413334"/>
          </a:xfrm>
          <a:custGeom>
            <a:avLst/>
            <a:gdLst>
              <a:gd name="T0" fmla="*/ 15 w 153"/>
              <a:gd name="T1" fmla="*/ 56 h 153"/>
              <a:gd name="T2" fmla="*/ 15 w 153"/>
              <a:gd name="T3" fmla="*/ 56 h 153"/>
              <a:gd name="T4" fmla="*/ 44 w 153"/>
              <a:gd name="T5" fmla="*/ 48 h 153"/>
              <a:gd name="T6" fmla="*/ 74 w 153"/>
              <a:gd name="T7" fmla="*/ 56 h 153"/>
              <a:gd name="T8" fmla="*/ 104 w 153"/>
              <a:gd name="T9" fmla="*/ 80 h 153"/>
              <a:gd name="T10" fmla="*/ 118 w 153"/>
              <a:gd name="T11" fmla="*/ 80 h 153"/>
              <a:gd name="T12" fmla="*/ 133 w 153"/>
              <a:gd name="T13" fmla="*/ 96 h 153"/>
              <a:gd name="T14" fmla="*/ 165 w 153"/>
              <a:gd name="T15" fmla="*/ 104 h 153"/>
              <a:gd name="T16" fmla="*/ 191 w 153"/>
              <a:gd name="T17" fmla="*/ 120 h 153"/>
              <a:gd name="T18" fmla="*/ 205 w 153"/>
              <a:gd name="T19" fmla="*/ 120 h 153"/>
              <a:gd name="T20" fmla="*/ 222 w 153"/>
              <a:gd name="T21" fmla="*/ 144 h 153"/>
              <a:gd name="T22" fmla="*/ 205 w 153"/>
              <a:gd name="T23" fmla="*/ 152 h 153"/>
              <a:gd name="T24" fmla="*/ 222 w 153"/>
              <a:gd name="T25" fmla="*/ 152 h 153"/>
              <a:gd name="T26" fmla="*/ 237 w 153"/>
              <a:gd name="T27" fmla="*/ 144 h 153"/>
              <a:gd name="T28" fmla="*/ 237 w 153"/>
              <a:gd name="T29" fmla="*/ 136 h 153"/>
              <a:gd name="T30" fmla="*/ 237 w 153"/>
              <a:gd name="T31" fmla="*/ 128 h 153"/>
              <a:gd name="T32" fmla="*/ 237 w 153"/>
              <a:gd name="T33" fmla="*/ 112 h 153"/>
              <a:gd name="T34" fmla="*/ 265 w 153"/>
              <a:gd name="T35" fmla="*/ 128 h 153"/>
              <a:gd name="T36" fmla="*/ 282 w 153"/>
              <a:gd name="T37" fmla="*/ 120 h 153"/>
              <a:gd name="T38" fmla="*/ 205 w 153"/>
              <a:gd name="T39" fmla="*/ 96 h 153"/>
              <a:gd name="T40" fmla="*/ 222 w 153"/>
              <a:gd name="T41" fmla="*/ 88 h 153"/>
              <a:gd name="T42" fmla="*/ 205 w 153"/>
              <a:gd name="T43" fmla="*/ 88 h 153"/>
              <a:gd name="T44" fmla="*/ 180 w 153"/>
              <a:gd name="T45" fmla="*/ 80 h 153"/>
              <a:gd name="T46" fmla="*/ 165 w 153"/>
              <a:gd name="T47" fmla="*/ 64 h 153"/>
              <a:gd name="T48" fmla="*/ 133 w 153"/>
              <a:gd name="T49" fmla="*/ 48 h 153"/>
              <a:gd name="T50" fmla="*/ 133 w 153"/>
              <a:gd name="T51" fmla="*/ 24 h 153"/>
              <a:gd name="T52" fmla="*/ 147 w 153"/>
              <a:gd name="T53" fmla="*/ 24 h 153"/>
              <a:gd name="T54" fmla="*/ 165 w 153"/>
              <a:gd name="T55" fmla="*/ 24 h 153"/>
              <a:gd name="T56" fmla="*/ 165 w 153"/>
              <a:gd name="T57" fmla="*/ 16 h 153"/>
              <a:gd name="T58" fmla="*/ 165 w 153"/>
              <a:gd name="T59" fmla="*/ 8 h 153"/>
              <a:gd name="T60" fmla="*/ 133 w 153"/>
              <a:gd name="T61" fmla="*/ 0 h 153"/>
              <a:gd name="T62" fmla="*/ 88 w 153"/>
              <a:gd name="T63" fmla="*/ 0 h 153"/>
              <a:gd name="T64" fmla="*/ 74 w 153"/>
              <a:gd name="T65" fmla="*/ 16 h 153"/>
              <a:gd name="T66" fmla="*/ 58 w 153"/>
              <a:gd name="T67" fmla="*/ 8 h 153"/>
              <a:gd name="T68" fmla="*/ 58 w 153"/>
              <a:gd name="T69" fmla="*/ 16 h 153"/>
              <a:gd name="T70" fmla="*/ 44 w 153"/>
              <a:gd name="T71" fmla="*/ 16 h 153"/>
              <a:gd name="T72" fmla="*/ 15 w 153"/>
              <a:gd name="T73" fmla="*/ 24 h 153"/>
              <a:gd name="T74" fmla="*/ 0 w 153"/>
              <a:gd name="T75" fmla="*/ 24 h 153"/>
              <a:gd name="T76" fmla="*/ 0 w 153"/>
              <a:gd name="T77" fmla="*/ 40 h 153"/>
              <a:gd name="T78" fmla="*/ 15 w 153"/>
              <a:gd name="T79" fmla="*/ 56 h 15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53"/>
              <a:gd name="T121" fmla="*/ 0 h 153"/>
              <a:gd name="T122" fmla="*/ 153 w 153"/>
              <a:gd name="T123" fmla="*/ 153 h 15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53" h="153">
                <a:moveTo>
                  <a:pt x="8" y="56"/>
                </a:moveTo>
                <a:lnTo>
                  <a:pt x="8" y="56"/>
                </a:lnTo>
                <a:lnTo>
                  <a:pt x="24" y="48"/>
                </a:lnTo>
                <a:lnTo>
                  <a:pt x="40" y="56"/>
                </a:lnTo>
                <a:lnTo>
                  <a:pt x="56" y="80"/>
                </a:lnTo>
                <a:lnTo>
                  <a:pt x="64" y="80"/>
                </a:lnTo>
                <a:lnTo>
                  <a:pt x="72" y="96"/>
                </a:lnTo>
                <a:lnTo>
                  <a:pt x="88" y="104"/>
                </a:lnTo>
                <a:lnTo>
                  <a:pt x="104" y="120"/>
                </a:lnTo>
                <a:lnTo>
                  <a:pt x="112" y="120"/>
                </a:lnTo>
                <a:lnTo>
                  <a:pt x="120" y="144"/>
                </a:lnTo>
                <a:lnTo>
                  <a:pt x="112" y="152"/>
                </a:lnTo>
                <a:lnTo>
                  <a:pt x="120" y="152"/>
                </a:lnTo>
                <a:lnTo>
                  <a:pt x="128" y="144"/>
                </a:lnTo>
                <a:lnTo>
                  <a:pt x="128" y="136"/>
                </a:lnTo>
                <a:lnTo>
                  <a:pt x="128" y="128"/>
                </a:lnTo>
                <a:lnTo>
                  <a:pt x="128" y="112"/>
                </a:lnTo>
                <a:lnTo>
                  <a:pt x="144" y="128"/>
                </a:lnTo>
                <a:lnTo>
                  <a:pt x="152" y="120"/>
                </a:lnTo>
                <a:lnTo>
                  <a:pt x="112" y="96"/>
                </a:lnTo>
                <a:lnTo>
                  <a:pt x="120" y="88"/>
                </a:lnTo>
                <a:lnTo>
                  <a:pt x="112" y="88"/>
                </a:lnTo>
                <a:lnTo>
                  <a:pt x="96" y="80"/>
                </a:lnTo>
                <a:lnTo>
                  <a:pt x="88" y="64"/>
                </a:lnTo>
                <a:lnTo>
                  <a:pt x="72" y="48"/>
                </a:lnTo>
                <a:lnTo>
                  <a:pt x="72" y="24"/>
                </a:lnTo>
                <a:lnTo>
                  <a:pt x="80" y="24"/>
                </a:lnTo>
                <a:lnTo>
                  <a:pt x="88" y="24"/>
                </a:lnTo>
                <a:lnTo>
                  <a:pt x="88" y="16"/>
                </a:lnTo>
                <a:lnTo>
                  <a:pt x="88" y="8"/>
                </a:lnTo>
                <a:lnTo>
                  <a:pt x="72" y="0"/>
                </a:lnTo>
                <a:lnTo>
                  <a:pt x="48" y="0"/>
                </a:lnTo>
                <a:lnTo>
                  <a:pt x="40" y="16"/>
                </a:lnTo>
                <a:lnTo>
                  <a:pt x="32" y="8"/>
                </a:lnTo>
                <a:lnTo>
                  <a:pt x="32" y="16"/>
                </a:lnTo>
                <a:lnTo>
                  <a:pt x="24" y="16"/>
                </a:lnTo>
                <a:lnTo>
                  <a:pt x="8" y="24"/>
                </a:lnTo>
                <a:lnTo>
                  <a:pt x="0" y="24"/>
                </a:lnTo>
                <a:lnTo>
                  <a:pt x="0" y="40"/>
                </a:lnTo>
                <a:lnTo>
                  <a:pt x="8" y="56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68" name="Freeform 44">
            <a:extLst>
              <a:ext uri="{FF2B5EF4-FFF2-40B4-BE49-F238E27FC236}">
                <a16:creationId xmlns:a16="http://schemas.microsoft.com/office/drawing/2014/main" id="{994BB6AF-CDFD-7929-F915-EABDD1193121}"/>
              </a:ext>
            </a:extLst>
          </p:cNvPr>
          <p:cNvSpPr>
            <a:spLocks/>
          </p:cNvSpPr>
          <p:nvPr/>
        </p:nvSpPr>
        <p:spPr bwMode="auto">
          <a:xfrm>
            <a:off x="6256375" y="8424907"/>
            <a:ext cx="1210116" cy="822144"/>
          </a:xfrm>
          <a:custGeom>
            <a:avLst/>
            <a:gdLst>
              <a:gd name="T0" fmla="*/ 27 w 121"/>
              <a:gd name="T1" fmla="*/ 64 h 89"/>
              <a:gd name="T2" fmla="*/ 27 w 121"/>
              <a:gd name="T3" fmla="*/ 64 h 89"/>
              <a:gd name="T4" fmla="*/ 56 w 121"/>
              <a:gd name="T5" fmla="*/ 64 h 89"/>
              <a:gd name="T6" fmla="*/ 56 w 121"/>
              <a:gd name="T7" fmla="*/ 72 h 89"/>
              <a:gd name="T8" fmla="*/ 70 w 121"/>
              <a:gd name="T9" fmla="*/ 80 h 89"/>
              <a:gd name="T10" fmla="*/ 83 w 121"/>
              <a:gd name="T11" fmla="*/ 80 h 89"/>
              <a:gd name="T12" fmla="*/ 126 w 121"/>
              <a:gd name="T13" fmla="*/ 88 h 89"/>
              <a:gd name="T14" fmla="*/ 154 w 121"/>
              <a:gd name="T15" fmla="*/ 72 h 89"/>
              <a:gd name="T16" fmla="*/ 196 w 121"/>
              <a:gd name="T17" fmla="*/ 80 h 89"/>
              <a:gd name="T18" fmla="*/ 196 w 121"/>
              <a:gd name="T19" fmla="*/ 72 h 89"/>
              <a:gd name="T20" fmla="*/ 211 w 121"/>
              <a:gd name="T21" fmla="*/ 64 h 89"/>
              <a:gd name="T22" fmla="*/ 211 w 121"/>
              <a:gd name="T23" fmla="*/ 56 h 89"/>
              <a:gd name="T24" fmla="*/ 182 w 121"/>
              <a:gd name="T25" fmla="*/ 56 h 89"/>
              <a:gd name="T26" fmla="*/ 182 w 121"/>
              <a:gd name="T27" fmla="*/ 48 h 89"/>
              <a:gd name="T28" fmla="*/ 182 w 121"/>
              <a:gd name="T29" fmla="*/ 24 h 89"/>
              <a:gd name="T30" fmla="*/ 154 w 121"/>
              <a:gd name="T31" fmla="*/ 0 h 89"/>
              <a:gd name="T32" fmla="*/ 140 w 121"/>
              <a:gd name="T33" fmla="*/ 0 h 89"/>
              <a:gd name="T34" fmla="*/ 112 w 121"/>
              <a:gd name="T35" fmla="*/ 8 h 89"/>
              <a:gd name="T36" fmla="*/ 97 w 121"/>
              <a:gd name="T37" fmla="*/ 8 h 89"/>
              <a:gd name="T38" fmla="*/ 56 w 121"/>
              <a:gd name="T39" fmla="*/ 8 h 89"/>
              <a:gd name="T40" fmla="*/ 41 w 121"/>
              <a:gd name="T41" fmla="*/ 8 h 89"/>
              <a:gd name="T42" fmla="*/ 27 w 121"/>
              <a:gd name="T43" fmla="*/ 40 h 89"/>
              <a:gd name="T44" fmla="*/ 0 w 121"/>
              <a:gd name="T45" fmla="*/ 40 h 89"/>
              <a:gd name="T46" fmla="*/ 27 w 121"/>
              <a:gd name="T47" fmla="*/ 64 h 8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1"/>
              <a:gd name="T73" fmla="*/ 0 h 89"/>
              <a:gd name="T74" fmla="*/ 121 w 121"/>
              <a:gd name="T75" fmla="*/ 89 h 8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1" h="89">
                <a:moveTo>
                  <a:pt x="16" y="64"/>
                </a:moveTo>
                <a:lnTo>
                  <a:pt x="16" y="64"/>
                </a:lnTo>
                <a:lnTo>
                  <a:pt x="32" y="64"/>
                </a:lnTo>
                <a:lnTo>
                  <a:pt x="32" y="72"/>
                </a:lnTo>
                <a:lnTo>
                  <a:pt x="40" y="80"/>
                </a:lnTo>
                <a:lnTo>
                  <a:pt x="48" y="80"/>
                </a:lnTo>
                <a:lnTo>
                  <a:pt x="72" y="88"/>
                </a:lnTo>
                <a:lnTo>
                  <a:pt x="88" y="72"/>
                </a:lnTo>
                <a:lnTo>
                  <a:pt x="112" y="80"/>
                </a:lnTo>
                <a:lnTo>
                  <a:pt x="112" y="72"/>
                </a:lnTo>
                <a:lnTo>
                  <a:pt x="120" y="64"/>
                </a:lnTo>
                <a:lnTo>
                  <a:pt x="120" y="56"/>
                </a:lnTo>
                <a:lnTo>
                  <a:pt x="104" y="56"/>
                </a:lnTo>
                <a:lnTo>
                  <a:pt x="104" y="48"/>
                </a:lnTo>
                <a:lnTo>
                  <a:pt x="104" y="24"/>
                </a:lnTo>
                <a:lnTo>
                  <a:pt x="88" y="0"/>
                </a:lnTo>
                <a:lnTo>
                  <a:pt x="80" y="0"/>
                </a:lnTo>
                <a:lnTo>
                  <a:pt x="64" y="8"/>
                </a:lnTo>
                <a:lnTo>
                  <a:pt x="56" y="8"/>
                </a:lnTo>
                <a:lnTo>
                  <a:pt x="32" y="8"/>
                </a:lnTo>
                <a:lnTo>
                  <a:pt x="24" y="8"/>
                </a:lnTo>
                <a:lnTo>
                  <a:pt x="16" y="40"/>
                </a:lnTo>
                <a:lnTo>
                  <a:pt x="0" y="40"/>
                </a:lnTo>
                <a:lnTo>
                  <a:pt x="16" y="64"/>
                </a:lnTo>
              </a:path>
            </a:pathLst>
          </a:custGeom>
          <a:solidFill>
            <a:srgbClr val="D22A2F">
              <a:lumMod val="60000"/>
              <a:lumOff val="4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69" name="Freeform 46">
            <a:extLst>
              <a:ext uri="{FF2B5EF4-FFF2-40B4-BE49-F238E27FC236}">
                <a16:creationId xmlns:a16="http://schemas.microsoft.com/office/drawing/2014/main" id="{14D87DCC-A71F-20E7-1ED1-E236BEC317A6}"/>
              </a:ext>
            </a:extLst>
          </p:cNvPr>
          <p:cNvSpPr>
            <a:spLocks/>
          </p:cNvSpPr>
          <p:nvPr/>
        </p:nvSpPr>
        <p:spPr bwMode="auto">
          <a:xfrm>
            <a:off x="6256375" y="9533418"/>
            <a:ext cx="812897" cy="600437"/>
          </a:xfrm>
          <a:custGeom>
            <a:avLst/>
            <a:gdLst>
              <a:gd name="T0" fmla="*/ 28 w 81"/>
              <a:gd name="T1" fmla="*/ 8 h 65"/>
              <a:gd name="T2" fmla="*/ 28 w 81"/>
              <a:gd name="T3" fmla="*/ 8 h 65"/>
              <a:gd name="T4" fmla="*/ 71 w 81"/>
              <a:gd name="T5" fmla="*/ 0 h 65"/>
              <a:gd name="T6" fmla="*/ 100 w 81"/>
              <a:gd name="T7" fmla="*/ 0 h 65"/>
              <a:gd name="T8" fmla="*/ 128 w 81"/>
              <a:gd name="T9" fmla="*/ 8 h 65"/>
              <a:gd name="T10" fmla="*/ 144 w 81"/>
              <a:gd name="T11" fmla="*/ 0 h 65"/>
              <a:gd name="T12" fmla="*/ 128 w 81"/>
              <a:gd name="T13" fmla="*/ 16 h 65"/>
              <a:gd name="T14" fmla="*/ 100 w 81"/>
              <a:gd name="T15" fmla="*/ 8 h 65"/>
              <a:gd name="T16" fmla="*/ 85 w 81"/>
              <a:gd name="T17" fmla="*/ 16 h 65"/>
              <a:gd name="T18" fmla="*/ 85 w 81"/>
              <a:gd name="T19" fmla="*/ 24 h 65"/>
              <a:gd name="T20" fmla="*/ 71 w 81"/>
              <a:gd name="T21" fmla="*/ 24 h 65"/>
              <a:gd name="T22" fmla="*/ 58 w 81"/>
              <a:gd name="T23" fmla="*/ 16 h 65"/>
              <a:gd name="T24" fmla="*/ 58 w 81"/>
              <a:gd name="T25" fmla="*/ 24 h 65"/>
              <a:gd name="T26" fmla="*/ 71 w 81"/>
              <a:gd name="T27" fmla="*/ 40 h 65"/>
              <a:gd name="T28" fmla="*/ 100 w 81"/>
              <a:gd name="T29" fmla="*/ 56 h 65"/>
              <a:gd name="T30" fmla="*/ 85 w 81"/>
              <a:gd name="T31" fmla="*/ 56 h 65"/>
              <a:gd name="T32" fmla="*/ 85 w 81"/>
              <a:gd name="T33" fmla="*/ 64 h 65"/>
              <a:gd name="T34" fmla="*/ 58 w 81"/>
              <a:gd name="T35" fmla="*/ 56 h 65"/>
              <a:gd name="T36" fmla="*/ 28 w 81"/>
              <a:gd name="T37" fmla="*/ 56 h 65"/>
              <a:gd name="T38" fmla="*/ 0 w 81"/>
              <a:gd name="T39" fmla="*/ 32 h 65"/>
              <a:gd name="T40" fmla="*/ 28 w 81"/>
              <a:gd name="T41" fmla="*/ 16 h 65"/>
              <a:gd name="T42" fmla="*/ 28 w 81"/>
              <a:gd name="T43" fmla="*/ 8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1"/>
              <a:gd name="T67" fmla="*/ 0 h 65"/>
              <a:gd name="T68" fmla="*/ 81 w 81"/>
              <a:gd name="T69" fmla="*/ 65 h 6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1" h="65">
                <a:moveTo>
                  <a:pt x="16" y="8"/>
                </a:moveTo>
                <a:lnTo>
                  <a:pt x="16" y="8"/>
                </a:lnTo>
                <a:lnTo>
                  <a:pt x="40" y="0"/>
                </a:lnTo>
                <a:lnTo>
                  <a:pt x="56" y="0"/>
                </a:lnTo>
                <a:lnTo>
                  <a:pt x="72" y="8"/>
                </a:lnTo>
                <a:lnTo>
                  <a:pt x="80" y="0"/>
                </a:lnTo>
                <a:lnTo>
                  <a:pt x="72" y="16"/>
                </a:lnTo>
                <a:lnTo>
                  <a:pt x="56" y="8"/>
                </a:lnTo>
                <a:lnTo>
                  <a:pt x="48" y="16"/>
                </a:lnTo>
                <a:lnTo>
                  <a:pt x="48" y="24"/>
                </a:lnTo>
                <a:lnTo>
                  <a:pt x="40" y="24"/>
                </a:lnTo>
                <a:lnTo>
                  <a:pt x="32" y="16"/>
                </a:lnTo>
                <a:lnTo>
                  <a:pt x="32" y="24"/>
                </a:lnTo>
                <a:lnTo>
                  <a:pt x="40" y="40"/>
                </a:lnTo>
                <a:lnTo>
                  <a:pt x="56" y="56"/>
                </a:lnTo>
                <a:lnTo>
                  <a:pt x="48" y="56"/>
                </a:lnTo>
                <a:lnTo>
                  <a:pt x="48" y="64"/>
                </a:lnTo>
                <a:lnTo>
                  <a:pt x="32" y="56"/>
                </a:lnTo>
                <a:lnTo>
                  <a:pt x="16" y="56"/>
                </a:lnTo>
                <a:lnTo>
                  <a:pt x="0" y="32"/>
                </a:lnTo>
                <a:lnTo>
                  <a:pt x="16" y="16"/>
                </a:lnTo>
                <a:lnTo>
                  <a:pt x="16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70" name="Freeform 142">
            <a:extLst>
              <a:ext uri="{FF2B5EF4-FFF2-40B4-BE49-F238E27FC236}">
                <a16:creationId xmlns:a16="http://schemas.microsoft.com/office/drawing/2014/main" id="{C2F768E5-33DB-24BA-9EBC-C309D621CDCF}"/>
              </a:ext>
            </a:extLst>
          </p:cNvPr>
          <p:cNvSpPr>
            <a:spLocks/>
          </p:cNvSpPr>
          <p:nvPr/>
        </p:nvSpPr>
        <p:spPr bwMode="auto">
          <a:xfrm>
            <a:off x="2810775" y="6429609"/>
            <a:ext cx="166279" cy="23094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24 h 25"/>
              <a:gd name="T4" fmla="*/ 8 w 17"/>
              <a:gd name="T5" fmla="*/ 8 h 25"/>
              <a:gd name="T6" fmla="*/ 23 w 17"/>
              <a:gd name="T7" fmla="*/ 0 h 25"/>
              <a:gd name="T8" fmla="*/ 0 w 17"/>
              <a:gd name="T9" fmla="*/ 8 h 25"/>
              <a:gd name="T10" fmla="*/ 0 w 17"/>
              <a:gd name="T11" fmla="*/ 24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5"/>
              <a:gd name="T20" fmla="*/ 17 w 17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5">
                <a:moveTo>
                  <a:pt x="0" y="24"/>
                </a:moveTo>
                <a:lnTo>
                  <a:pt x="0" y="24"/>
                </a:lnTo>
                <a:lnTo>
                  <a:pt x="8" y="8"/>
                </a:lnTo>
                <a:lnTo>
                  <a:pt x="16" y="0"/>
                </a:lnTo>
                <a:lnTo>
                  <a:pt x="0" y="8"/>
                </a:lnTo>
                <a:lnTo>
                  <a:pt x="0" y="24"/>
                </a:lnTo>
              </a:path>
            </a:pathLst>
          </a:custGeom>
          <a:solidFill>
            <a:srgbClr val="F38B00"/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71" name="Freeform 143">
            <a:extLst>
              <a:ext uri="{FF2B5EF4-FFF2-40B4-BE49-F238E27FC236}">
                <a16:creationId xmlns:a16="http://schemas.microsoft.com/office/drawing/2014/main" id="{AD11611B-464D-88C2-FD31-9EC58E307310}"/>
              </a:ext>
            </a:extLst>
          </p:cNvPr>
          <p:cNvSpPr>
            <a:spLocks/>
          </p:cNvSpPr>
          <p:nvPr/>
        </p:nvSpPr>
        <p:spPr bwMode="auto">
          <a:xfrm>
            <a:off x="2810775" y="6429609"/>
            <a:ext cx="166279" cy="230948"/>
          </a:xfrm>
          <a:custGeom>
            <a:avLst/>
            <a:gdLst>
              <a:gd name="T0" fmla="*/ 0 w 17"/>
              <a:gd name="T1" fmla="*/ 24 h 25"/>
              <a:gd name="T2" fmla="*/ 8 w 17"/>
              <a:gd name="T3" fmla="*/ 8 h 25"/>
              <a:gd name="T4" fmla="*/ 23 w 17"/>
              <a:gd name="T5" fmla="*/ 0 h 25"/>
              <a:gd name="T6" fmla="*/ 0 w 17"/>
              <a:gd name="T7" fmla="*/ 8 h 25"/>
              <a:gd name="T8" fmla="*/ 0 w 17"/>
              <a:gd name="T9" fmla="*/ 24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5"/>
              <a:gd name="T17" fmla="*/ 17 w 17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5">
                <a:moveTo>
                  <a:pt x="0" y="24"/>
                </a:moveTo>
                <a:lnTo>
                  <a:pt x="8" y="8"/>
                </a:lnTo>
                <a:lnTo>
                  <a:pt x="16" y="0"/>
                </a:lnTo>
                <a:lnTo>
                  <a:pt x="0" y="8"/>
                </a:lnTo>
                <a:lnTo>
                  <a:pt x="0" y="24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72" name="Freeform 144">
            <a:extLst>
              <a:ext uri="{FF2B5EF4-FFF2-40B4-BE49-F238E27FC236}">
                <a16:creationId xmlns:a16="http://schemas.microsoft.com/office/drawing/2014/main" id="{EF1AB1F4-F626-8F9E-1CB9-CA1B201FB190}"/>
              </a:ext>
            </a:extLst>
          </p:cNvPr>
          <p:cNvSpPr>
            <a:spLocks/>
          </p:cNvSpPr>
          <p:nvPr/>
        </p:nvSpPr>
        <p:spPr bwMode="auto">
          <a:xfrm>
            <a:off x="4972360" y="7020804"/>
            <a:ext cx="92375" cy="157045"/>
          </a:xfrm>
          <a:custGeom>
            <a:avLst/>
            <a:gdLst>
              <a:gd name="T0" fmla="*/ 0 w 9"/>
              <a:gd name="T1" fmla="*/ 8 h 17"/>
              <a:gd name="T2" fmla="*/ 0 w 9"/>
              <a:gd name="T3" fmla="*/ 8 h 17"/>
              <a:gd name="T4" fmla="*/ 0 w 9"/>
              <a:gd name="T5" fmla="*/ 16 h 17"/>
              <a:gd name="T6" fmla="*/ 16 w 9"/>
              <a:gd name="T7" fmla="*/ 16 h 17"/>
              <a:gd name="T8" fmla="*/ 16 w 9"/>
              <a:gd name="T9" fmla="*/ 8 h 17"/>
              <a:gd name="T10" fmla="*/ 16 w 9"/>
              <a:gd name="T11" fmla="*/ 0 h 17"/>
              <a:gd name="T12" fmla="*/ 0 w 9"/>
              <a:gd name="T13" fmla="*/ 8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7"/>
              <a:gd name="T23" fmla="*/ 9 w 9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AEAEAE"/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73" name="Freeform 145">
            <a:extLst>
              <a:ext uri="{FF2B5EF4-FFF2-40B4-BE49-F238E27FC236}">
                <a16:creationId xmlns:a16="http://schemas.microsoft.com/office/drawing/2014/main" id="{8C62D3F6-C2E4-CB8F-D9A4-383ABB18144F}"/>
              </a:ext>
            </a:extLst>
          </p:cNvPr>
          <p:cNvSpPr>
            <a:spLocks/>
          </p:cNvSpPr>
          <p:nvPr/>
        </p:nvSpPr>
        <p:spPr bwMode="auto">
          <a:xfrm>
            <a:off x="5138628" y="6946908"/>
            <a:ext cx="175513" cy="157045"/>
          </a:xfrm>
          <a:custGeom>
            <a:avLst/>
            <a:gdLst>
              <a:gd name="T0" fmla="*/ 0 w 17"/>
              <a:gd name="T1" fmla="*/ 8 h 17"/>
              <a:gd name="T2" fmla="*/ 0 w 17"/>
              <a:gd name="T3" fmla="*/ 8 h 17"/>
              <a:gd name="T4" fmla="*/ 0 w 17"/>
              <a:gd name="T5" fmla="*/ 16 h 17"/>
              <a:gd name="T6" fmla="*/ 35 w 17"/>
              <a:gd name="T7" fmla="*/ 16 h 17"/>
              <a:gd name="T8" fmla="*/ 35 w 17"/>
              <a:gd name="T9" fmla="*/ 8 h 17"/>
              <a:gd name="T10" fmla="*/ 35 w 17"/>
              <a:gd name="T11" fmla="*/ 0 h 17"/>
              <a:gd name="T12" fmla="*/ 0 w 17"/>
              <a:gd name="T13" fmla="*/ 8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16" y="16"/>
                </a:lnTo>
                <a:lnTo>
                  <a:pt x="16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74" name="Freeform 146">
            <a:extLst>
              <a:ext uri="{FF2B5EF4-FFF2-40B4-BE49-F238E27FC236}">
                <a16:creationId xmlns:a16="http://schemas.microsoft.com/office/drawing/2014/main" id="{57AF4959-C685-7122-4092-A4A1AA3FB724}"/>
              </a:ext>
            </a:extLst>
          </p:cNvPr>
          <p:cNvSpPr>
            <a:spLocks/>
          </p:cNvSpPr>
          <p:nvPr/>
        </p:nvSpPr>
        <p:spPr bwMode="auto">
          <a:xfrm>
            <a:off x="5138628" y="7168620"/>
            <a:ext cx="175513" cy="83139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0 w 17"/>
              <a:gd name="T5" fmla="*/ 8 h 9"/>
              <a:gd name="T6" fmla="*/ 35 w 17"/>
              <a:gd name="T7" fmla="*/ 0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171717">
              <a:lumMod val="50000"/>
              <a:lumOff val="5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78" name="Freeform 147">
            <a:extLst>
              <a:ext uri="{FF2B5EF4-FFF2-40B4-BE49-F238E27FC236}">
                <a16:creationId xmlns:a16="http://schemas.microsoft.com/office/drawing/2014/main" id="{DE92EE8B-F0BB-AF5D-9398-468ABEE8639E}"/>
              </a:ext>
            </a:extLst>
          </p:cNvPr>
          <p:cNvSpPr>
            <a:spLocks/>
          </p:cNvSpPr>
          <p:nvPr/>
        </p:nvSpPr>
        <p:spPr bwMode="auto">
          <a:xfrm>
            <a:off x="6016192" y="6577413"/>
            <a:ext cx="175513" cy="157045"/>
          </a:xfrm>
          <a:custGeom>
            <a:avLst/>
            <a:gdLst>
              <a:gd name="T0" fmla="*/ 0 w 17"/>
              <a:gd name="T1" fmla="*/ 8 h 17"/>
              <a:gd name="T2" fmla="*/ 0 w 17"/>
              <a:gd name="T3" fmla="*/ 8 h 17"/>
              <a:gd name="T4" fmla="*/ 0 w 17"/>
              <a:gd name="T5" fmla="*/ 16 h 17"/>
              <a:gd name="T6" fmla="*/ 17 w 17"/>
              <a:gd name="T7" fmla="*/ 16 h 17"/>
              <a:gd name="T8" fmla="*/ 17 w 17"/>
              <a:gd name="T9" fmla="*/ 0 h 17"/>
              <a:gd name="T10" fmla="*/ 35 w 17"/>
              <a:gd name="T11" fmla="*/ 0 h 17"/>
              <a:gd name="T12" fmla="*/ 0 w 17"/>
              <a:gd name="T13" fmla="*/ 8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8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79" name="Freeform 148">
            <a:extLst>
              <a:ext uri="{FF2B5EF4-FFF2-40B4-BE49-F238E27FC236}">
                <a16:creationId xmlns:a16="http://schemas.microsoft.com/office/drawing/2014/main" id="{FF9063BE-8702-51D4-8B3F-5C15BC47ECDC}"/>
              </a:ext>
            </a:extLst>
          </p:cNvPr>
          <p:cNvSpPr>
            <a:spLocks/>
          </p:cNvSpPr>
          <p:nvPr/>
        </p:nvSpPr>
        <p:spPr bwMode="auto">
          <a:xfrm>
            <a:off x="6496560" y="6429608"/>
            <a:ext cx="175513" cy="83139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0 w 17"/>
              <a:gd name="T5" fmla="*/ 8 h 9"/>
              <a:gd name="T6" fmla="*/ 35 w 17"/>
              <a:gd name="T7" fmla="*/ 0 h 9"/>
              <a:gd name="T8" fmla="*/ 17 w 17"/>
              <a:gd name="T9" fmla="*/ 0 h 9"/>
              <a:gd name="T10" fmla="*/ 0 w 17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9"/>
              <a:gd name="T20" fmla="*/ 17 w 17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0" name="Freeform 149">
            <a:extLst>
              <a:ext uri="{FF2B5EF4-FFF2-40B4-BE49-F238E27FC236}">
                <a16:creationId xmlns:a16="http://schemas.microsoft.com/office/drawing/2014/main" id="{768B9211-3353-DDA8-213B-C4A5B81C317C}"/>
              </a:ext>
            </a:extLst>
          </p:cNvPr>
          <p:cNvSpPr>
            <a:spLocks/>
          </p:cNvSpPr>
          <p:nvPr/>
        </p:nvSpPr>
        <p:spPr bwMode="auto">
          <a:xfrm>
            <a:off x="6579684" y="6281814"/>
            <a:ext cx="92375" cy="83139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16 w 9"/>
              <a:gd name="T5" fmla="*/ 8 h 9"/>
              <a:gd name="T6" fmla="*/ 0 w 9"/>
              <a:gd name="T7" fmla="*/ 0 h 9"/>
              <a:gd name="T8" fmla="*/ 0 w 9"/>
              <a:gd name="T9" fmla="*/ 8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1" name="Freeform 150">
            <a:extLst>
              <a:ext uri="{FF2B5EF4-FFF2-40B4-BE49-F238E27FC236}">
                <a16:creationId xmlns:a16="http://schemas.microsoft.com/office/drawing/2014/main" id="{319D56BF-3C3D-DE89-E7D8-3778E3E46EB1}"/>
              </a:ext>
            </a:extLst>
          </p:cNvPr>
          <p:cNvSpPr>
            <a:spLocks/>
          </p:cNvSpPr>
          <p:nvPr/>
        </p:nvSpPr>
        <p:spPr bwMode="auto">
          <a:xfrm>
            <a:off x="2893920" y="6429610"/>
            <a:ext cx="1043845" cy="1708939"/>
          </a:xfrm>
          <a:custGeom>
            <a:avLst/>
            <a:gdLst>
              <a:gd name="T0" fmla="*/ 26 w 105"/>
              <a:gd name="T1" fmla="*/ 184 h 185"/>
              <a:gd name="T2" fmla="*/ 26 w 105"/>
              <a:gd name="T3" fmla="*/ 184 h 185"/>
              <a:gd name="T4" fmla="*/ 40 w 105"/>
              <a:gd name="T5" fmla="*/ 176 h 185"/>
              <a:gd name="T6" fmla="*/ 67 w 105"/>
              <a:gd name="T7" fmla="*/ 184 h 185"/>
              <a:gd name="T8" fmla="*/ 67 w 105"/>
              <a:gd name="T9" fmla="*/ 176 h 185"/>
              <a:gd name="T10" fmla="*/ 81 w 105"/>
              <a:gd name="T11" fmla="*/ 168 h 185"/>
              <a:gd name="T12" fmla="*/ 94 w 105"/>
              <a:gd name="T13" fmla="*/ 176 h 185"/>
              <a:gd name="T14" fmla="*/ 108 w 105"/>
              <a:gd name="T15" fmla="*/ 168 h 185"/>
              <a:gd name="T16" fmla="*/ 160 w 105"/>
              <a:gd name="T17" fmla="*/ 168 h 185"/>
              <a:gd name="T18" fmla="*/ 175 w 105"/>
              <a:gd name="T19" fmla="*/ 160 h 185"/>
              <a:gd name="T20" fmla="*/ 147 w 105"/>
              <a:gd name="T21" fmla="*/ 160 h 185"/>
              <a:gd name="T22" fmla="*/ 175 w 105"/>
              <a:gd name="T23" fmla="*/ 136 h 185"/>
              <a:gd name="T24" fmla="*/ 160 w 105"/>
              <a:gd name="T25" fmla="*/ 128 h 185"/>
              <a:gd name="T26" fmla="*/ 147 w 105"/>
              <a:gd name="T27" fmla="*/ 128 h 185"/>
              <a:gd name="T28" fmla="*/ 135 w 105"/>
              <a:gd name="T29" fmla="*/ 128 h 185"/>
              <a:gd name="T30" fmla="*/ 147 w 105"/>
              <a:gd name="T31" fmla="*/ 120 h 185"/>
              <a:gd name="T32" fmla="*/ 147 w 105"/>
              <a:gd name="T33" fmla="*/ 112 h 185"/>
              <a:gd name="T34" fmla="*/ 135 w 105"/>
              <a:gd name="T35" fmla="*/ 96 h 185"/>
              <a:gd name="T36" fmla="*/ 119 w 105"/>
              <a:gd name="T37" fmla="*/ 88 h 185"/>
              <a:gd name="T38" fmla="*/ 94 w 105"/>
              <a:gd name="T39" fmla="*/ 64 h 185"/>
              <a:gd name="T40" fmla="*/ 67 w 105"/>
              <a:gd name="T41" fmla="*/ 56 h 185"/>
              <a:gd name="T42" fmla="*/ 108 w 105"/>
              <a:gd name="T43" fmla="*/ 24 h 185"/>
              <a:gd name="T44" fmla="*/ 94 w 105"/>
              <a:gd name="T45" fmla="*/ 16 h 185"/>
              <a:gd name="T46" fmla="*/ 54 w 105"/>
              <a:gd name="T47" fmla="*/ 24 h 185"/>
              <a:gd name="T48" fmla="*/ 54 w 105"/>
              <a:gd name="T49" fmla="*/ 8 h 185"/>
              <a:gd name="T50" fmla="*/ 81 w 105"/>
              <a:gd name="T51" fmla="*/ 0 h 185"/>
              <a:gd name="T52" fmla="*/ 67 w 105"/>
              <a:gd name="T53" fmla="*/ 0 h 185"/>
              <a:gd name="T54" fmla="*/ 40 w 105"/>
              <a:gd name="T55" fmla="*/ 0 h 185"/>
              <a:gd name="T56" fmla="*/ 15 w 105"/>
              <a:gd name="T57" fmla="*/ 24 h 185"/>
              <a:gd name="T58" fmla="*/ 0 w 105"/>
              <a:gd name="T59" fmla="*/ 24 h 185"/>
              <a:gd name="T60" fmla="*/ 15 w 105"/>
              <a:gd name="T61" fmla="*/ 32 h 185"/>
              <a:gd name="T62" fmla="*/ 26 w 105"/>
              <a:gd name="T63" fmla="*/ 32 h 185"/>
              <a:gd name="T64" fmla="*/ 15 w 105"/>
              <a:gd name="T65" fmla="*/ 48 h 185"/>
              <a:gd name="T66" fmla="*/ 26 w 105"/>
              <a:gd name="T67" fmla="*/ 48 h 185"/>
              <a:gd name="T68" fmla="*/ 26 w 105"/>
              <a:gd name="T69" fmla="*/ 56 h 185"/>
              <a:gd name="T70" fmla="*/ 15 w 105"/>
              <a:gd name="T71" fmla="*/ 64 h 185"/>
              <a:gd name="T72" fmla="*/ 26 w 105"/>
              <a:gd name="T73" fmla="*/ 64 h 185"/>
              <a:gd name="T74" fmla="*/ 26 w 105"/>
              <a:gd name="T75" fmla="*/ 72 h 185"/>
              <a:gd name="T76" fmla="*/ 26 w 105"/>
              <a:gd name="T77" fmla="*/ 64 h 185"/>
              <a:gd name="T78" fmla="*/ 40 w 105"/>
              <a:gd name="T79" fmla="*/ 72 h 185"/>
              <a:gd name="T80" fmla="*/ 26 w 105"/>
              <a:gd name="T81" fmla="*/ 80 h 185"/>
              <a:gd name="T82" fmla="*/ 40 w 105"/>
              <a:gd name="T83" fmla="*/ 88 h 185"/>
              <a:gd name="T84" fmla="*/ 67 w 105"/>
              <a:gd name="T85" fmla="*/ 80 h 185"/>
              <a:gd name="T86" fmla="*/ 67 w 105"/>
              <a:gd name="T87" fmla="*/ 88 h 185"/>
              <a:gd name="T88" fmla="*/ 67 w 105"/>
              <a:gd name="T89" fmla="*/ 96 h 185"/>
              <a:gd name="T90" fmla="*/ 81 w 105"/>
              <a:gd name="T91" fmla="*/ 96 h 185"/>
              <a:gd name="T92" fmla="*/ 81 w 105"/>
              <a:gd name="T93" fmla="*/ 112 h 185"/>
              <a:gd name="T94" fmla="*/ 40 w 105"/>
              <a:gd name="T95" fmla="*/ 112 h 185"/>
              <a:gd name="T96" fmla="*/ 54 w 105"/>
              <a:gd name="T97" fmla="*/ 120 h 185"/>
              <a:gd name="T98" fmla="*/ 40 w 105"/>
              <a:gd name="T99" fmla="*/ 128 h 185"/>
              <a:gd name="T100" fmla="*/ 54 w 105"/>
              <a:gd name="T101" fmla="*/ 128 h 185"/>
              <a:gd name="T102" fmla="*/ 54 w 105"/>
              <a:gd name="T103" fmla="*/ 136 h 185"/>
              <a:gd name="T104" fmla="*/ 26 w 105"/>
              <a:gd name="T105" fmla="*/ 144 h 185"/>
              <a:gd name="T106" fmla="*/ 40 w 105"/>
              <a:gd name="T107" fmla="*/ 152 h 185"/>
              <a:gd name="T108" fmla="*/ 54 w 105"/>
              <a:gd name="T109" fmla="*/ 152 h 185"/>
              <a:gd name="T110" fmla="*/ 67 w 105"/>
              <a:gd name="T111" fmla="*/ 160 h 185"/>
              <a:gd name="T112" fmla="*/ 81 w 105"/>
              <a:gd name="T113" fmla="*/ 152 h 185"/>
              <a:gd name="T114" fmla="*/ 81 w 105"/>
              <a:gd name="T115" fmla="*/ 160 h 185"/>
              <a:gd name="T116" fmla="*/ 54 w 105"/>
              <a:gd name="T117" fmla="*/ 160 h 185"/>
              <a:gd name="T118" fmla="*/ 26 w 105"/>
              <a:gd name="T119" fmla="*/ 184 h 18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5"/>
              <a:gd name="T181" fmla="*/ 0 h 185"/>
              <a:gd name="T182" fmla="*/ 105 w 105"/>
              <a:gd name="T183" fmla="*/ 185 h 18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5" h="185">
                <a:moveTo>
                  <a:pt x="16" y="184"/>
                </a:moveTo>
                <a:lnTo>
                  <a:pt x="16" y="184"/>
                </a:lnTo>
                <a:lnTo>
                  <a:pt x="24" y="176"/>
                </a:lnTo>
                <a:lnTo>
                  <a:pt x="40" y="184"/>
                </a:lnTo>
                <a:lnTo>
                  <a:pt x="40" y="176"/>
                </a:lnTo>
                <a:lnTo>
                  <a:pt x="48" y="168"/>
                </a:lnTo>
                <a:lnTo>
                  <a:pt x="56" y="176"/>
                </a:lnTo>
                <a:lnTo>
                  <a:pt x="64" y="168"/>
                </a:lnTo>
                <a:lnTo>
                  <a:pt x="96" y="168"/>
                </a:lnTo>
                <a:lnTo>
                  <a:pt x="104" y="160"/>
                </a:lnTo>
                <a:lnTo>
                  <a:pt x="88" y="160"/>
                </a:lnTo>
                <a:lnTo>
                  <a:pt x="104" y="136"/>
                </a:lnTo>
                <a:lnTo>
                  <a:pt x="96" y="128"/>
                </a:lnTo>
                <a:lnTo>
                  <a:pt x="88" y="128"/>
                </a:lnTo>
                <a:lnTo>
                  <a:pt x="80" y="128"/>
                </a:lnTo>
                <a:lnTo>
                  <a:pt x="88" y="120"/>
                </a:lnTo>
                <a:lnTo>
                  <a:pt x="88" y="112"/>
                </a:lnTo>
                <a:lnTo>
                  <a:pt x="80" y="96"/>
                </a:lnTo>
                <a:lnTo>
                  <a:pt x="72" y="88"/>
                </a:lnTo>
                <a:lnTo>
                  <a:pt x="56" y="64"/>
                </a:lnTo>
                <a:lnTo>
                  <a:pt x="40" y="56"/>
                </a:lnTo>
                <a:lnTo>
                  <a:pt x="64" y="24"/>
                </a:lnTo>
                <a:lnTo>
                  <a:pt x="56" y="16"/>
                </a:lnTo>
                <a:lnTo>
                  <a:pt x="32" y="24"/>
                </a:lnTo>
                <a:lnTo>
                  <a:pt x="32" y="8"/>
                </a:lnTo>
                <a:lnTo>
                  <a:pt x="48" y="0"/>
                </a:lnTo>
                <a:lnTo>
                  <a:pt x="40" y="0"/>
                </a:lnTo>
                <a:lnTo>
                  <a:pt x="24" y="0"/>
                </a:lnTo>
                <a:lnTo>
                  <a:pt x="8" y="24"/>
                </a:lnTo>
                <a:lnTo>
                  <a:pt x="0" y="24"/>
                </a:lnTo>
                <a:lnTo>
                  <a:pt x="8" y="32"/>
                </a:lnTo>
                <a:lnTo>
                  <a:pt x="16" y="32"/>
                </a:lnTo>
                <a:lnTo>
                  <a:pt x="8" y="48"/>
                </a:lnTo>
                <a:lnTo>
                  <a:pt x="16" y="48"/>
                </a:lnTo>
                <a:lnTo>
                  <a:pt x="16" y="56"/>
                </a:lnTo>
                <a:lnTo>
                  <a:pt x="8" y="64"/>
                </a:lnTo>
                <a:lnTo>
                  <a:pt x="16" y="64"/>
                </a:lnTo>
                <a:lnTo>
                  <a:pt x="16" y="72"/>
                </a:lnTo>
                <a:lnTo>
                  <a:pt x="16" y="64"/>
                </a:lnTo>
                <a:lnTo>
                  <a:pt x="24" y="72"/>
                </a:lnTo>
                <a:lnTo>
                  <a:pt x="16" y="80"/>
                </a:lnTo>
                <a:lnTo>
                  <a:pt x="24" y="88"/>
                </a:lnTo>
                <a:lnTo>
                  <a:pt x="40" y="80"/>
                </a:lnTo>
                <a:lnTo>
                  <a:pt x="40" y="88"/>
                </a:lnTo>
                <a:lnTo>
                  <a:pt x="40" y="96"/>
                </a:lnTo>
                <a:lnTo>
                  <a:pt x="48" y="96"/>
                </a:lnTo>
                <a:lnTo>
                  <a:pt x="48" y="112"/>
                </a:lnTo>
                <a:lnTo>
                  <a:pt x="24" y="112"/>
                </a:lnTo>
                <a:lnTo>
                  <a:pt x="32" y="120"/>
                </a:lnTo>
                <a:lnTo>
                  <a:pt x="24" y="128"/>
                </a:lnTo>
                <a:lnTo>
                  <a:pt x="32" y="128"/>
                </a:lnTo>
                <a:lnTo>
                  <a:pt x="32" y="136"/>
                </a:lnTo>
                <a:lnTo>
                  <a:pt x="16" y="144"/>
                </a:lnTo>
                <a:lnTo>
                  <a:pt x="24" y="152"/>
                </a:lnTo>
                <a:lnTo>
                  <a:pt x="32" y="152"/>
                </a:lnTo>
                <a:lnTo>
                  <a:pt x="40" y="160"/>
                </a:lnTo>
                <a:lnTo>
                  <a:pt x="48" y="152"/>
                </a:lnTo>
                <a:lnTo>
                  <a:pt x="48" y="160"/>
                </a:lnTo>
                <a:lnTo>
                  <a:pt x="32" y="160"/>
                </a:lnTo>
                <a:lnTo>
                  <a:pt x="16" y="184"/>
                </a:lnTo>
              </a:path>
            </a:pathLst>
          </a:custGeom>
          <a:solidFill>
            <a:srgbClr val="F38B00"/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2" name="Freeform 151">
            <a:extLst>
              <a:ext uri="{FF2B5EF4-FFF2-40B4-BE49-F238E27FC236}">
                <a16:creationId xmlns:a16="http://schemas.microsoft.com/office/drawing/2014/main" id="{ABDE8277-8944-06BB-494E-1869103C11A9}"/>
              </a:ext>
            </a:extLst>
          </p:cNvPr>
          <p:cNvSpPr>
            <a:spLocks/>
          </p:cNvSpPr>
          <p:nvPr/>
        </p:nvSpPr>
        <p:spPr bwMode="auto">
          <a:xfrm>
            <a:off x="2893920" y="6429610"/>
            <a:ext cx="1043845" cy="1708939"/>
          </a:xfrm>
          <a:custGeom>
            <a:avLst/>
            <a:gdLst>
              <a:gd name="T0" fmla="*/ 26 w 105"/>
              <a:gd name="T1" fmla="*/ 184 h 185"/>
              <a:gd name="T2" fmla="*/ 40 w 105"/>
              <a:gd name="T3" fmla="*/ 176 h 185"/>
              <a:gd name="T4" fmla="*/ 67 w 105"/>
              <a:gd name="T5" fmla="*/ 184 h 185"/>
              <a:gd name="T6" fmla="*/ 67 w 105"/>
              <a:gd name="T7" fmla="*/ 176 h 185"/>
              <a:gd name="T8" fmla="*/ 81 w 105"/>
              <a:gd name="T9" fmla="*/ 168 h 185"/>
              <a:gd name="T10" fmla="*/ 94 w 105"/>
              <a:gd name="T11" fmla="*/ 176 h 185"/>
              <a:gd name="T12" fmla="*/ 108 w 105"/>
              <a:gd name="T13" fmla="*/ 168 h 185"/>
              <a:gd name="T14" fmla="*/ 160 w 105"/>
              <a:gd name="T15" fmla="*/ 168 h 185"/>
              <a:gd name="T16" fmla="*/ 175 w 105"/>
              <a:gd name="T17" fmla="*/ 160 h 185"/>
              <a:gd name="T18" fmla="*/ 147 w 105"/>
              <a:gd name="T19" fmla="*/ 160 h 185"/>
              <a:gd name="T20" fmla="*/ 175 w 105"/>
              <a:gd name="T21" fmla="*/ 136 h 185"/>
              <a:gd name="T22" fmla="*/ 160 w 105"/>
              <a:gd name="T23" fmla="*/ 128 h 185"/>
              <a:gd name="T24" fmla="*/ 147 w 105"/>
              <a:gd name="T25" fmla="*/ 128 h 185"/>
              <a:gd name="T26" fmla="*/ 135 w 105"/>
              <a:gd name="T27" fmla="*/ 128 h 185"/>
              <a:gd name="T28" fmla="*/ 147 w 105"/>
              <a:gd name="T29" fmla="*/ 120 h 185"/>
              <a:gd name="T30" fmla="*/ 147 w 105"/>
              <a:gd name="T31" fmla="*/ 112 h 185"/>
              <a:gd name="T32" fmla="*/ 135 w 105"/>
              <a:gd name="T33" fmla="*/ 96 h 185"/>
              <a:gd name="T34" fmla="*/ 119 w 105"/>
              <a:gd name="T35" fmla="*/ 88 h 185"/>
              <a:gd name="T36" fmla="*/ 94 w 105"/>
              <a:gd name="T37" fmla="*/ 64 h 185"/>
              <a:gd name="T38" fmla="*/ 67 w 105"/>
              <a:gd name="T39" fmla="*/ 56 h 185"/>
              <a:gd name="T40" fmla="*/ 108 w 105"/>
              <a:gd name="T41" fmla="*/ 24 h 185"/>
              <a:gd name="T42" fmla="*/ 94 w 105"/>
              <a:gd name="T43" fmla="*/ 16 h 185"/>
              <a:gd name="T44" fmla="*/ 54 w 105"/>
              <a:gd name="T45" fmla="*/ 24 h 185"/>
              <a:gd name="T46" fmla="*/ 54 w 105"/>
              <a:gd name="T47" fmla="*/ 8 h 185"/>
              <a:gd name="T48" fmla="*/ 81 w 105"/>
              <a:gd name="T49" fmla="*/ 0 h 185"/>
              <a:gd name="T50" fmla="*/ 67 w 105"/>
              <a:gd name="T51" fmla="*/ 0 h 185"/>
              <a:gd name="T52" fmla="*/ 40 w 105"/>
              <a:gd name="T53" fmla="*/ 0 h 185"/>
              <a:gd name="T54" fmla="*/ 15 w 105"/>
              <a:gd name="T55" fmla="*/ 24 h 185"/>
              <a:gd name="T56" fmla="*/ 0 w 105"/>
              <a:gd name="T57" fmla="*/ 24 h 185"/>
              <a:gd name="T58" fmla="*/ 15 w 105"/>
              <a:gd name="T59" fmla="*/ 32 h 185"/>
              <a:gd name="T60" fmla="*/ 26 w 105"/>
              <a:gd name="T61" fmla="*/ 32 h 185"/>
              <a:gd name="T62" fmla="*/ 15 w 105"/>
              <a:gd name="T63" fmla="*/ 48 h 185"/>
              <a:gd name="T64" fmla="*/ 26 w 105"/>
              <a:gd name="T65" fmla="*/ 48 h 185"/>
              <a:gd name="T66" fmla="*/ 26 w 105"/>
              <a:gd name="T67" fmla="*/ 56 h 185"/>
              <a:gd name="T68" fmla="*/ 15 w 105"/>
              <a:gd name="T69" fmla="*/ 64 h 185"/>
              <a:gd name="T70" fmla="*/ 26 w 105"/>
              <a:gd name="T71" fmla="*/ 64 h 185"/>
              <a:gd name="T72" fmla="*/ 26 w 105"/>
              <a:gd name="T73" fmla="*/ 72 h 185"/>
              <a:gd name="T74" fmla="*/ 26 w 105"/>
              <a:gd name="T75" fmla="*/ 64 h 185"/>
              <a:gd name="T76" fmla="*/ 40 w 105"/>
              <a:gd name="T77" fmla="*/ 72 h 185"/>
              <a:gd name="T78" fmla="*/ 26 w 105"/>
              <a:gd name="T79" fmla="*/ 80 h 185"/>
              <a:gd name="T80" fmla="*/ 40 w 105"/>
              <a:gd name="T81" fmla="*/ 88 h 185"/>
              <a:gd name="T82" fmla="*/ 67 w 105"/>
              <a:gd name="T83" fmla="*/ 80 h 185"/>
              <a:gd name="T84" fmla="*/ 67 w 105"/>
              <a:gd name="T85" fmla="*/ 88 h 185"/>
              <a:gd name="T86" fmla="*/ 67 w 105"/>
              <a:gd name="T87" fmla="*/ 96 h 185"/>
              <a:gd name="T88" fmla="*/ 81 w 105"/>
              <a:gd name="T89" fmla="*/ 96 h 185"/>
              <a:gd name="T90" fmla="*/ 81 w 105"/>
              <a:gd name="T91" fmla="*/ 112 h 185"/>
              <a:gd name="T92" fmla="*/ 40 w 105"/>
              <a:gd name="T93" fmla="*/ 112 h 185"/>
              <a:gd name="T94" fmla="*/ 54 w 105"/>
              <a:gd name="T95" fmla="*/ 120 h 185"/>
              <a:gd name="T96" fmla="*/ 40 w 105"/>
              <a:gd name="T97" fmla="*/ 128 h 185"/>
              <a:gd name="T98" fmla="*/ 54 w 105"/>
              <a:gd name="T99" fmla="*/ 128 h 185"/>
              <a:gd name="T100" fmla="*/ 54 w 105"/>
              <a:gd name="T101" fmla="*/ 136 h 185"/>
              <a:gd name="T102" fmla="*/ 26 w 105"/>
              <a:gd name="T103" fmla="*/ 144 h 185"/>
              <a:gd name="T104" fmla="*/ 40 w 105"/>
              <a:gd name="T105" fmla="*/ 152 h 185"/>
              <a:gd name="T106" fmla="*/ 54 w 105"/>
              <a:gd name="T107" fmla="*/ 152 h 185"/>
              <a:gd name="T108" fmla="*/ 67 w 105"/>
              <a:gd name="T109" fmla="*/ 160 h 185"/>
              <a:gd name="T110" fmla="*/ 81 w 105"/>
              <a:gd name="T111" fmla="*/ 152 h 185"/>
              <a:gd name="T112" fmla="*/ 81 w 105"/>
              <a:gd name="T113" fmla="*/ 160 h 185"/>
              <a:gd name="T114" fmla="*/ 54 w 105"/>
              <a:gd name="T115" fmla="*/ 160 h 185"/>
              <a:gd name="T116" fmla="*/ 26 w 105"/>
              <a:gd name="T117" fmla="*/ 184 h 18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5"/>
              <a:gd name="T178" fmla="*/ 0 h 185"/>
              <a:gd name="T179" fmla="*/ 105 w 105"/>
              <a:gd name="T180" fmla="*/ 185 h 18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5" h="185">
                <a:moveTo>
                  <a:pt x="16" y="184"/>
                </a:moveTo>
                <a:lnTo>
                  <a:pt x="24" y="176"/>
                </a:lnTo>
                <a:lnTo>
                  <a:pt x="40" y="184"/>
                </a:lnTo>
                <a:lnTo>
                  <a:pt x="40" y="176"/>
                </a:lnTo>
                <a:lnTo>
                  <a:pt x="48" y="168"/>
                </a:lnTo>
                <a:lnTo>
                  <a:pt x="56" y="176"/>
                </a:lnTo>
                <a:lnTo>
                  <a:pt x="64" y="168"/>
                </a:lnTo>
                <a:lnTo>
                  <a:pt x="96" y="168"/>
                </a:lnTo>
                <a:lnTo>
                  <a:pt x="104" y="160"/>
                </a:lnTo>
                <a:lnTo>
                  <a:pt x="88" y="160"/>
                </a:lnTo>
                <a:lnTo>
                  <a:pt x="104" y="136"/>
                </a:lnTo>
                <a:lnTo>
                  <a:pt x="96" y="128"/>
                </a:lnTo>
                <a:lnTo>
                  <a:pt x="88" y="128"/>
                </a:lnTo>
                <a:lnTo>
                  <a:pt x="80" y="128"/>
                </a:lnTo>
                <a:lnTo>
                  <a:pt x="88" y="120"/>
                </a:lnTo>
                <a:lnTo>
                  <a:pt x="88" y="112"/>
                </a:lnTo>
                <a:lnTo>
                  <a:pt x="80" y="96"/>
                </a:lnTo>
                <a:lnTo>
                  <a:pt x="72" y="88"/>
                </a:lnTo>
                <a:lnTo>
                  <a:pt x="56" y="64"/>
                </a:lnTo>
                <a:lnTo>
                  <a:pt x="40" y="56"/>
                </a:lnTo>
                <a:lnTo>
                  <a:pt x="64" y="24"/>
                </a:lnTo>
                <a:lnTo>
                  <a:pt x="56" y="16"/>
                </a:lnTo>
                <a:lnTo>
                  <a:pt x="32" y="24"/>
                </a:lnTo>
                <a:lnTo>
                  <a:pt x="32" y="8"/>
                </a:lnTo>
                <a:lnTo>
                  <a:pt x="48" y="0"/>
                </a:lnTo>
                <a:lnTo>
                  <a:pt x="40" y="0"/>
                </a:lnTo>
                <a:lnTo>
                  <a:pt x="24" y="0"/>
                </a:lnTo>
                <a:lnTo>
                  <a:pt x="8" y="24"/>
                </a:lnTo>
                <a:lnTo>
                  <a:pt x="0" y="24"/>
                </a:lnTo>
                <a:lnTo>
                  <a:pt x="8" y="32"/>
                </a:lnTo>
                <a:lnTo>
                  <a:pt x="16" y="32"/>
                </a:lnTo>
                <a:lnTo>
                  <a:pt x="8" y="48"/>
                </a:lnTo>
                <a:lnTo>
                  <a:pt x="16" y="48"/>
                </a:lnTo>
                <a:lnTo>
                  <a:pt x="16" y="56"/>
                </a:lnTo>
                <a:lnTo>
                  <a:pt x="8" y="64"/>
                </a:lnTo>
                <a:lnTo>
                  <a:pt x="16" y="64"/>
                </a:lnTo>
                <a:lnTo>
                  <a:pt x="16" y="72"/>
                </a:lnTo>
                <a:lnTo>
                  <a:pt x="16" y="64"/>
                </a:lnTo>
                <a:lnTo>
                  <a:pt x="24" y="72"/>
                </a:lnTo>
                <a:lnTo>
                  <a:pt x="16" y="80"/>
                </a:lnTo>
                <a:lnTo>
                  <a:pt x="24" y="88"/>
                </a:lnTo>
                <a:lnTo>
                  <a:pt x="40" y="80"/>
                </a:lnTo>
                <a:lnTo>
                  <a:pt x="40" y="88"/>
                </a:lnTo>
                <a:lnTo>
                  <a:pt x="40" y="96"/>
                </a:lnTo>
                <a:lnTo>
                  <a:pt x="48" y="96"/>
                </a:lnTo>
                <a:lnTo>
                  <a:pt x="48" y="112"/>
                </a:lnTo>
                <a:lnTo>
                  <a:pt x="24" y="112"/>
                </a:lnTo>
                <a:lnTo>
                  <a:pt x="32" y="120"/>
                </a:lnTo>
                <a:lnTo>
                  <a:pt x="24" y="128"/>
                </a:lnTo>
                <a:lnTo>
                  <a:pt x="32" y="128"/>
                </a:lnTo>
                <a:lnTo>
                  <a:pt x="32" y="136"/>
                </a:lnTo>
                <a:lnTo>
                  <a:pt x="16" y="144"/>
                </a:lnTo>
                <a:lnTo>
                  <a:pt x="24" y="152"/>
                </a:lnTo>
                <a:lnTo>
                  <a:pt x="32" y="152"/>
                </a:lnTo>
                <a:lnTo>
                  <a:pt x="40" y="160"/>
                </a:lnTo>
                <a:lnTo>
                  <a:pt x="48" y="152"/>
                </a:lnTo>
                <a:lnTo>
                  <a:pt x="48" y="160"/>
                </a:lnTo>
                <a:lnTo>
                  <a:pt x="32" y="160"/>
                </a:lnTo>
                <a:lnTo>
                  <a:pt x="16" y="184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3" name="Freeform 152">
            <a:extLst>
              <a:ext uri="{FF2B5EF4-FFF2-40B4-BE49-F238E27FC236}">
                <a16:creationId xmlns:a16="http://schemas.microsoft.com/office/drawing/2014/main" id="{D2257583-DD28-0C56-B916-08BF4A5CAD70}"/>
              </a:ext>
            </a:extLst>
          </p:cNvPr>
          <p:cNvSpPr>
            <a:spLocks/>
          </p:cNvSpPr>
          <p:nvPr/>
        </p:nvSpPr>
        <p:spPr bwMode="auto">
          <a:xfrm>
            <a:off x="4806081" y="9311715"/>
            <a:ext cx="92375" cy="304846"/>
          </a:xfrm>
          <a:custGeom>
            <a:avLst/>
            <a:gdLst>
              <a:gd name="T0" fmla="*/ 0 w 9"/>
              <a:gd name="T1" fmla="*/ 8 h 33"/>
              <a:gd name="T2" fmla="*/ 0 w 9"/>
              <a:gd name="T3" fmla="*/ 8 h 33"/>
              <a:gd name="T4" fmla="*/ 0 w 9"/>
              <a:gd name="T5" fmla="*/ 24 h 33"/>
              <a:gd name="T6" fmla="*/ 16 w 9"/>
              <a:gd name="T7" fmla="*/ 32 h 33"/>
              <a:gd name="T8" fmla="*/ 16 w 9"/>
              <a:gd name="T9" fmla="*/ 0 h 33"/>
              <a:gd name="T10" fmla="*/ 0 w 9"/>
              <a:gd name="T11" fmla="*/ 8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33"/>
              <a:gd name="T20" fmla="*/ 9 w 9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33">
                <a:moveTo>
                  <a:pt x="0" y="8"/>
                </a:moveTo>
                <a:lnTo>
                  <a:pt x="0" y="8"/>
                </a:lnTo>
                <a:lnTo>
                  <a:pt x="0" y="24"/>
                </a:lnTo>
                <a:lnTo>
                  <a:pt x="8" y="32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4" name="Freeform 153">
            <a:extLst>
              <a:ext uri="{FF2B5EF4-FFF2-40B4-BE49-F238E27FC236}">
                <a16:creationId xmlns:a16="http://schemas.microsoft.com/office/drawing/2014/main" id="{893F9C84-C005-D25E-D201-7AAD96A09D67}"/>
              </a:ext>
            </a:extLst>
          </p:cNvPr>
          <p:cNvSpPr>
            <a:spLocks/>
          </p:cNvSpPr>
          <p:nvPr/>
        </p:nvSpPr>
        <p:spPr bwMode="auto">
          <a:xfrm>
            <a:off x="4732183" y="9607315"/>
            <a:ext cx="249410" cy="378738"/>
          </a:xfrm>
          <a:custGeom>
            <a:avLst/>
            <a:gdLst>
              <a:gd name="T0" fmla="*/ 0 w 25"/>
              <a:gd name="T1" fmla="*/ 0 h 41"/>
              <a:gd name="T2" fmla="*/ 0 w 25"/>
              <a:gd name="T3" fmla="*/ 0 h 41"/>
              <a:gd name="T4" fmla="*/ 15 w 25"/>
              <a:gd name="T5" fmla="*/ 32 h 41"/>
              <a:gd name="T6" fmla="*/ 15 w 25"/>
              <a:gd name="T7" fmla="*/ 40 h 41"/>
              <a:gd name="T8" fmla="*/ 27 w 25"/>
              <a:gd name="T9" fmla="*/ 32 h 41"/>
              <a:gd name="T10" fmla="*/ 41 w 25"/>
              <a:gd name="T11" fmla="*/ 8 h 41"/>
              <a:gd name="T12" fmla="*/ 27 w 25"/>
              <a:gd name="T13" fmla="*/ 0 h 41"/>
              <a:gd name="T14" fmla="*/ 0 w 25"/>
              <a:gd name="T15" fmla="*/ 0 h 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"/>
              <a:gd name="T25" fmla="*/ 0 h 41"/>
              <a:gd name="T26" fmla="*/ 25 w 25"/>
              <a:gd name="T27" fmla="*/ 41 h 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" h="41">
                <a:moveTo>
                  <a:pt x="0" y="0"/>
                </a:moveTo>
                <a:lnTo>
                  <a:pt x="0" y="0"/>
                </a:lnTo>
                <a:lnTo>
                  <a:pt x="8" y="32"/>
                </a:lnTo>
                <a:lnTo>
                  <a:pt x="8" y="40"/>
                </a:lnTo>
                <a:lnTo>
                  <a:pt x="16" y="32"/>
                </a:lnTo>
                <a:lnTo>
                  <a:pt x="24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5" name="Freeform 154">
            <a:extLst>
              <a:ext uri="{FF2B5EF4-FFF2-40B4-BE49-F238E27FC236}">
                <a16:creationId xmlns:a16="http://schemas.microsoft.com/office/drawing/2014/main" id="{9573579B-FA64-08FF-F2FB-8BDE1F8F9A1E}"/>
              </a:ext>
            </a:extLst>
          </p:cNvPr>
          <p:cNvSpPr>
            <a:spLocks/>
          </p:cNvSpPr>
          <p:nvPr/>
        </p:nvSpPr>
        <p:spPr bwMode="auto">
          <a:xfrm>
            <a:off x="5295669" y="10050716"/>
            <a:ext cx="415689" cy="230948"/>
          </a:xfrm>
          <a:custGeom>
            <a:avLst/>
            <a:gdLst>
              <a:gd name="T0" fmla="*/ 0 w 41"/>
              <a:gd name="T1" fmla="*/ 0 h 25"/>
              <a:gd name="T2" fmla="*/ 0 w 41"/>
              <a:gd name="T3" fmla="*/ 0 h 25"/>
              <a:gd name="T4" fmla="*/ 0 w 41"/>
              <a:gd name="T5" fmla="*/ 8 h 25"/>
              <a:gd name="T6" fmla="*/ 60 w 41"/>
              <a:gd name="T7" fmla="*/ 24 h 25"/>
              <a:gd name="T8" fmla="*/ 77 w 41"/>
              <a:gd name="T9" fmla="*/ 0 h 25"/>
              <a:gd name="T10" fmla="*/ 46 w 41"/>
              <a:gd name="T11" fmla="*/ 0 h 25"/>
              <a:gd name="T12" fmla="*/ 15 w 41"/>
              <a:gd name="T13" fmla="*/ 0 h 25"/>
              <a:gd name="T14" fmla="*/ 0 w 41"/>
              <a:gd name="T15" fmla="*/ 0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25"/>
              <a:gd name="T26" fmla="*/ 41 w 41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2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32" y="24"/>
                </a:lnTo>
                <a:lnTo>
                  <a:pt x="40" y="0"/>
                </a:lnTo>
                <a:lnTo>
                  <a:pt x="24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6" name="Freeform 155">
            <a:extLst>
              <a:ext uri="{FF2B5EF4-FFF2-40B4-BE49-F238E27FC236}">
                <a16:creationId xmlns:a16="http://schemas.microsoft.com/office/drawing/2014/main" id="{98313F52-EE97-D281-9642-34E3ACE432CD}"/>
              </a:ext>
            </a:extLst>
          </p:cNvPr>
          <p:cNvSpPr>
            <a:spLocks/>
          </p:cNvSpPr>
          <p:nvPr/>
        </p:nvSpPr>
        <p:spPr bwMode="auto">
          <a:xfrm>
            <a:off x="6422646" y="10050716"/>
            <a:ext cx="249410" cy="230948"/>
          </a:xfrm>
          <a:custGeom>
            <a:avLst/>
            <a:gdLst>
              <a:gd name="T0" fmla="*/ 0 w 25"/>
              <a:gd name="T1" fmla="*/ 8 h 25"/>
              <a:gd name="T2" fmla="*/ 0 w 25"/>
              <a:gd name="T3" fmla="*/ 8 h 25"/>
              <a:gd name="T4" fmla="*/ 15 w 25"/>
              <a:gd name="T5" fmla="*/ 8 h 25"/>
              <a:gd name="T6" fmla="*/ 15 w 25"/>
              <a:gd name="T7" fmla="*/ 24 h 25"/>
              <a:gd name="T8" fmla="*/ 27 w 25"/>
              <a:gd name="T9" fmla="*/ 24 h 25"/>
              <a:gd name="T10" fmla="*/ 41 w 25"/>
              <a:gd name="T11" fmla="*/ 24 h 25"/>
              <a:gd name="T12" fmla="*/ 27 w 25"/>
              <a:gd name="T13" fmla="*/ 8 h 25"/>
              <a:gd name="T14" fmla="*/ 41 w 25"/>
              <a:gd name="T15" fmla="*/ 16 h 25"/>
              <a:gd name="T16" fmla="*/ 41 w 25"/>
              <a:gd name="T17" fmla="*/ 8 h 25"/>
              <a:gd name="T18" fmla="*/ 15 w 25"/>
              <a:gd name="T19" fmla="*/ 0 h 25"/>
              <a:gd name="T20" fmla="*/ 0 w 25"/>
              <a:gd name="T21" fmla="*/ 8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"/>
              <a:gd name="T34" fmla="*/ 0 h 25"/>
              <a:gd name="T35" fmla="*/ 25 w 25"/>
              <a:gd name="T36" fmla="*/ 25 h 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" h="25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8" y="24"/>
                </a:lnTo>
                <a:lnTo>
                  <a:pt x="16" y="24"/>
                </a:lnTo>
                <a:lnTo>
                  <a:pt x="24" y="24"/>
                </a:lnTo>
                <a:lnTo>
                  <a:pt x="16" y="8"/>
                </a:lnTo>
                <a:lnTo>
                  <a:pt x="24" y="16"/>
                </a:lnTo>
                <a:lnTo>
                  <a:pt x="24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7" name="Freeform 156">
            <a:extLst>
              <a:ext uri="{FF2B5EF4-FFF2-40B4-BE49-F238E27FC236}">
                <a16:creationId xmlns:a16="http://schemas.microsoft.com/office/drawing/2014/main" id="{CCB79207-3F40-EBD1-D614-89E621BEA98A}"/>
              </a:ext>
            </a:extLst>
          </p:cNvPr>
          <p:cNvSpPr>
            <a:spLocks/>
          </p:cNvSpPr>
          <p:nvPr/>
        </p:nvSpPr>
        <p:spPr bwMode="auto">
          <a:xfrm>
            <a:off x="6736719" y="10420219"/>
            <a:ext cx="332544" cy="83139"/>
          </a:xfrm>
          <a:custGeom>
            <a:avLst/>
            <a:gdLst>
              <a:gd name="T0" fmla="*/ 0 w 33"/>
              <a:gd name="T1" fmla="*/ 8 h 9"/>
              <a:gd name="T2" fmla="*/ 0 w 33"/>
              <a:gd name="T3" fmla="*/ 8 h 9"/>
              <a:gd name="T4" fmla="*/ 29 w 33"/>
              <a:gd name="T5" fmla="*/ 8 h 9"/>
              <a:gd name="T6" fmla="*/ 58 w 33"/>
              <a:gd name="T7" fmla="*/ 8 h 9"/>
              <a:gd name="T8" fmla="*/ 44 w 33"/>
              <a:gd name="T9" fmla="*/ 8 h 9"/>
              <a:gd name="T10" fmla="*/ 0 w 33"/>
              <a:gd name="T11" fmla="*/ 0 h 9"/>
              <a:gd name="T12" fmla="*/ 0 w 33"/>
              <a:gd name="T13" fmla="*/ 8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9"/>
              <a:gd name="T23" fmla="*/ 33 w 33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9">
                <a:moveTo>
                  <a:pt x="0" y="8"/>
                </a:moveTo>
                <a:lnTo>
                  <a:pt x="0" y="8"/>
                </a:lnTo>
                <a:lnTo>
                  <a:pt x="16" y="8"/>
                </a:lnTo>
                <a:lnTo>
                  <a:pt x="32" y="8"/>
                </a:lnTo>
                <a:lnTo>
                  <a:pt x="24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8" name="Freeform 158">
            <a:extLst>
              <a:ext uri="{FF2B5EF4-FFF2-40B4-BE49-F238E27FC236}">
                <a16:creationId xmlns:a16="http://schemas.microsoft.com/office/drawing/2014/main" id="{9F4B62EF-3E6F-808A-2124-C2702B1A91F6}"/>
              </a:ext>
            </a:extLst>
          </p:cNvPr>
          <p:cNvSpPr>
            <a:spLocks/>
          </p:cNvSpPr>
          <p:nvPr/>
        </p:nvSpPr>
        <p:spPr bwMode="auto">
          <a:xfrm>
            <a:off x="4011650" y="9755112"/>
            <a:ext cx="166279" cy="157045"/>
          </a:xfrm>
          <a:custGeom>
            <a:avLst/>
            <a:gdLst>
              <a:gd name="T0" fmla="*/ 0 w 17"/>
              <a:gd name="T1" fmla="*/ 8 h 17"/>
              <a:gd name="T2" fmla="*/ 0 w 17"/>
              <a:gd name="T3" fmla="*/ 8 h 17"/>
              <a:gd name="T4" fmla="*/ 8 w 17"/>
              <a:gd name="T5" fmla="*/ 16 h 17"/>
              <a:gd name="T6" fmla="*/ 23 w 17"/>
              <a:gd name="T7" fmla="*/ 8 h 17"/>
              <a:gd name="T8" fmla="*/ 8 w 17"/>
              <a:gd name="T9" fmla="*/ 0 h 17"/>
              <a:gd name="T10" fmla="*/ 0 w 17"/>
              <a:gd name="T11" fmla="*/ 8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16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89" name="Freeform 204">
            <a:extLst>
              <a:ext uri="{FF2B5EF4-FFF2-40B4-BE49-F238E27FC236}">
                <a16:creationId xmlns:a16="http://schemas.microsoft.com/office/drawing/2014/main" id="{741D3283-0C5E-891B-0583-186E6E2BBCF0}"/>
              </a:ext>
            </a:extLst>
          </p:cNvPr>
          <p:cNvSpPr>
            <a:spLocks/>
          </p:cNvSpPr>
          <p:nvPr/>
        </p:nvSpPr>
        <p:spPr bwMode="auto">
          <a:xfrm>
            <a:off x="6182475" y="9385615"/>
            <a:ext cx="249410" cy="452641"/>
          </a:xfrm>
          <a:custGeom>
            <a:avLst/>
            <a:gdLst>
              <a:gd name="T0" fmla="*/ 0 w 25"/>
              <a:gd name="T1" fmla="*/ 0 h 49"/>
              <a:gd name="T2" fmla="*/ 0 w 25"/>
              <a:gd name="T3" fmla="*/ 0 h 49"/>
              <a:gd name="T4" fmla="*/ 15 w 25"/>
              <a:gd name="T5" fmla="*/ 0 h 49"/>
              <a:gd name="T6" fmla="*/ 27 w 25"/>
              <a:gd name="T7" fmla="*/ 8 h 49"/>
              <a:gd name="T8" fmla="*/ 27 w 25"/>
              <a:gd name="T9" fmla="*/ 16 h 49"/>
              <a:gd name="T10" fmla="*/ 41 w 25"/>
              <a:gd name="T11" fmla="*/ 24 h 49"/>
              <a:gd name="T12" fmla="*/ 41 w 25"/>
              <a:gd name="T13" fmla="*/ 32 h 49"/>
              <a:gd name="T14" fmla="*/ 15 w 25"/>
              <a:gd name="T15" fmla="*/ 48 h 49"/>
              <a:gd name="T16" fmla="*/ 0 w 25"/>
              <a:gd name="T17" fmla="*/ 40 h 49"/>
              <a:gd name="T18" fmla="*/ 0 w 25"/>
              <a:gd name="T19" fmla="*/ 16 h 49"/>
              <a:gd name="T20" fmla="*/ 0 w 25"/>
              <a:gd name="T21" fmla="*/ 8 h 49"/>
              <a:gd name="T22" fmla="*/ 0 w 25"/>
              <a:gd name="T23" fmla="*/ 0 h 4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"/>
              <a:gd name="T37" fmla="*/ 0 h 49"/>
              <a:gd name="T38" fmla="*/ 25 w 25"/>
              <a:gd name="T39" fmla="*/ 49 h 4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" h="49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lnTo>
                  <a:pt x="24" y="24"/>
                </a:lnTo>
                <a:lnTo>
                  <a:pt x="24" y="32"/>
                </a:lnTo>
                <a:lnTo>
                  <a:pt x="8" y="48"/>
                </a:lnTo>
                <a:lnTo>
                  <a:pt x="0" y="40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90" name="Freeform 205">
            <a:extLst>
              <a:ext uri="{FF2B5EF4-FFF2-40B4-BE49-F238E27FC236}">
                <a16:creationId xmlns:a16="http://schemas.microsoft.com/office/drawing/2014/main" id="{1C78A263-B961-1403-8C1A-FDF4A5DC48E3}"/>
              </a:ext>
            </a:extLst>
          </p:cNvPr>
          <p:cNvSpPr>
            <a:spLocks/>
          </p:cNvSpPr>
          <p:nvPr/>
        </p:nvSpPr>
        <p:spPr bwMode="auto">
          <a:xfrm>
            <a:off x="6579683" y="9090018"/>
            <a:ext cx="812897" cy="526539"/>
          </a:xfrm>
          <a:custGeom>
            <a:avLst/>
            <a:gdLst>
              <a:gd name="T0" fmla="*/ 144 w 81"/>
              <a:gd name="T1" fmla="*/ 8 h 57"/>
              <a:gd name="T2" fmla="*/ 144 w 81"/>
              <a:gd name="T3" fmla="*/ 8 h 57"/>
              <a:gd name="T4" fmla="*/ 144 w 81"/>
              <a:gd name="T5" fmla="*/ 16 h 57"/>
              <a:gd name="T6" fmla="*/ 128 w 81"/>
              <a:gd name="T7" fmla="*/ 16 h 57"/>
              <a:gd name="T8" fmla="*/ 115 w 81"/>
              <a:gd name="T9" fmla="*/ 32 h 57"/>
              <a:gd name="T10" fmla="*/ 128 w 81"/>
              <a:gd name="T11" fmla="*/ 40 h 57"/>
              <a:gd name="T12" fmla="*/ 100 w 81"/>
              <a:gd name="T13" fmla="*/ 40 h 57"/>
              <a:gd name="T14" fmla="*/ 85 w 81"/>
              <a:gd name="T15" fmla="*/ 48 h 57"/>
              <a:gd name="T16" fmla="*/ 71 w 81"/>
              <a:gd name="T17" fmla="*/ 56 h 57"/>
              <a:gd name="T18" fmla="*/ 42 w 81"/>
              <a:gd name="T19" fmla="*/ 48 h 57"/>
              <a:gd name="T20" fmla="*/ 15 w 81"/>
              <a:gd name="T21" fmla="*/ 48 h 57"/>
              <a:gd name="T22" fmla="*/ 15 w 81"/>
              <a:gd name="T23" fmla="*/ 40 h 57"/>
              <a:gd name="T24" fmla="*/ 0 w 81"/>
              <a:gd name="T25" fmla="*/ 32 h 57"/>
              <a:gd name="T26" fmla="*/ 15 w 81"/>
              <a:gd name="T27" fmla="*/ 24 h 57"/>
              <a:gd name="T28" fmla="*/ 0 w 81"/>
              <a:gd name="T29" fmla="*/ 8 h 57"/>
              <a:gd name="T30" fmla="*/ 0 w 81"/>
              <a:gd name="T31" fmla="*/ 0 h 57"/>
              <a:gd name="T32" fmla="*/ 15 w 81"/>
              <a:gd name="T33" fmla="*/ 8 h 57"/>
              <a:gd name="T34" fmla="*/ 28 w 81"/>
              <a:gd name="T35" fmla="*/ 8 h 57"/>
              <a:gd name="T36" fmla="*/ 71 w 81"/>
              <a:gd name="T37" fmla="*/ 16 h 57"/>
              <a:gd name="T38" fmla="*/ 100 w 81"/>
              <a:gd name="T39" fmla="*/ 0 h 57"/>
              <a:gd name="T40" fmla="*/ 144 w 81"/>
              <a:gd name="T41" fmla="*/ 8 h 5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1"/>
              <a:gd name="T64" fmla="*/ 0 h 57"/>
              <a:gd name="T65" fmla="*/ 81 w 81"/>
              <a:gd name="T66" fmla="*/ 57 h 5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1" h="57">
                <a:moveTo>
                  <a:pt x="80" y="8"/>
                </a:moveTo>
                <a:lnTo>
                  <a:pt x="80" y="8"/>
                </a:lnTo>
                <a:lnTo>
                  <a:pt x="80" y="16"/>
                </a:lnTo>
                <a:lnTo>
                  <a:pt x="72" y="16"/>
                </a:lnTo>
                <a:lnTo>
                  <a:pt x="64" y="32"/>
                </a:lnTo>
                <a:lnTo>
                  <a:pt x="72" y="40"/>
                </a:lnTo>
                <a:lnTo>
                  <a:pt x="56" y="40"/>
                </a:lnTo>
                <a:lnTo>
                  <a:pt x="48" y="48"/>
                </a:lnTo>
                <a:lnTo>
                  <a:pt x="40" y="56"/>
                </a:lnTo>
                <a:lnTo>
                  <a:pt x="24" y="48"/>
                </a:lnTo>
                <a:lnTo>
                  <a:pt x="8" y="48"/>
                </a:lnTo>
                <a:lnTo>
                  <a:pt x="8" y="40"/>
                </a:lnTo>
                <a:lnTo>
                  <a:pt x="0" y="32"/>
                </a:lnTo>
                <a:lnTo>
                  <a:pt x="8" y="24"/>
                </a:lnTo>
                <a:lnTo>
                  <a:pt x="0" y="8"/>
                </a:lnTo>
                <a:lnTo>
                  <a:pt x="0" y="0"/>
                </a:lnTo>
                <a:lnTo>
                  <a:pt x="8" y="8"/>
                </a:lnTo>
                <a:lnTo>
                  <a:pt x="16" y="8"/>
                </a:lnTo>
                <a:lnTo>
                  <a:pt x="40" y="16"/>
                </a:lnTo>
                <a:lnTo>
                  <a:pt x="56" y="0"/>
                </a:lnTo>
                <a:lnTo>
                  <a:pt x="80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91" name="Freeform 206">
            <a:extLst>
              <a:ext uri="{FF2B5EF4-FFF2-40B4-BE49-F238E27FC236}">
                <a16:creationId xmlns:a16="http://schemas.microsoft.com/office/drawing/2014/main" id="{6AC5A528-45D1-0C57-C83A-A9896AC4779B}"/>
              </a:ext>
            </a:extLst>
          </p:cNvPr>
          <p:cNvSpPr>
            <a:spLocks/>
          </p:cNvSpPr>
          <p:nvPr/>
        </p:nvSpPr>
        <p:spPr bwMode="auto">
          <a:xfrm>
            <a:off x="5776013" y="8351011"/>
            <a:ext cx="812897" cy="526539"/>
          </a:xfrm>
          <a:custGeom>
            <a:avLst/>
            <a:gdLst>
              <a:gd name="T0" fmla="*/ 58 w 81"/>
              <a:gd name="T1" fmla="*/ 56 h 57"/>
              <a:gd name="T2" fmla="*/ 58 w 81"/>
              <a:gd name="T3" fmla="*/ 56 h 57"/>
              <a:gd name="T4" fmla="*/ 85 w 81"/>
              <a:gd name="T5" fmla="*/ 48 h 57"/>
              <a:gd name="T6" fmla="*/ 115 w 81"/>
              <a:gd name="T7" fmla="*/ 48 h 57"/>
              <a:gd name="T8" fmla="*/ 128 w 81"/>
              <a:gd name="T9" fmla="*/ 16 h 57"/>
              <a:gd name="T10" fmla="*/ 144 w 81"/>
              <a:gd name="T11" fmla="*/ 16 h 57"/>
              <a:gd name="T12" fmla="*/ 128 w 81"/>
              <a:gd name="T13" fmla="*/ 8 h 57"/>
              <a:gd name="T14" fmla="*/ 100 w 81"/>
              <a:gd name="T15" fmla="*/ 0 h 57"/>
              <a:gd name="T16" fmla="*/ 42 w 81"/>
              <a:gd name="T17" fmla="*/ 16 h 57"/>
              <a:gd name="T18" fmla="*/ 15 w 81"/>
              <a:gd name="T19" fmla="*/ 16 h 57"/>
              <a:gd name="T20" fmla="*/ 0 w 81"/>
              <a:gd name="T21" fmla="*/ 32 h 57"/>
              <a:gd name="T22" fmla="*/ 0 w 81"/>
              <a:gd name="T23" fmla="*/ 40 h 57"/>
              <a:gd name="T24" fmla="*/ 42 w 81"/>
              <a:gd name="T25" fmla="*/ 56 h 57"/>
              <a:gd name="T26" fmla="*/ 58 w 81"/>
              <a:gd name="T27" fmla="*/ 56 h 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1"/>
              <a:gd name="T43" fmla="*/ 0 h 57"/>
              <a:gd name="T44" fmla="*/ 81 w 81"/>
              <a:gd name="T45" fmla="*/ 57 h 5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1" h="57">
                <a:moveTo>
                  <a:pt x="32" y="56"/>
                </a:moveTo>
                <a:lnTo>
                  <a:pt x="32" y="56"/>
                </a:lnTo>
                <a:lnTo>
                  <a:pt x="48" y="48"/>
                </a:lnTo>
                <a:lnTo>
                  <a:pt x="64" y="48"/>
                </a:lnTo>
                <a:lnTo>
                  <a:pt x="72" y="16"/>
                </a:lnTo>
                <a:lnTo>
                  <a:pt x="80" y="16"/>
                </a:lnTo>
                <a:lnTo>
                  <a:pt x="72" y="8"/>
                </a:lnTo>
                <a:lnTo>
                  <a:pt x="56" y="0"/>
                </a:lnTo>
                <a:lnTo>
                  <a:pt x="24" y="16"/>
                </a:lnTo>
                <a:lnTo>
                  <a:pt x="8" y="16"/>
                </a:lnTo>
                <a:lnTo>
                  <a:pt x="0" y="32"/>
                </a:lnTo>
                <a:lnTo>
                  <a:pt x="0" y="40"/>
                </a:lnTo>
                <a:lnTo>
                  <a:pt x="24" y="56"/>
                </a:lnTo>
                <a:lnTo>
                  <a:pt x="32" y="56"/>
                </a:lnTo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92" name="Freeform 207">
            <a:extLst>
              <a:ext uri="{FF2B5EF4-FFF2-40B4-BE49-F238E27FC236}">
                <a16:creationId xmlns:a16="http://schemas.microsoft.com/office/drawing/2014/main" id="{2B611F78-5E64-B871-B1EF-667C63DB8198}"/>
              </a:ext>
            </a:extLst>
          </p:cNvPr>
          <p:cNvSpPr>
            <a:spLocks/>
          </p:cNvSpPr>
          <p:nvPr/>
        </p:nvSpPr>
        <p:spPr bwMode="auto">
          <a:xfrm>
            <a:off x="5461939" y="8646612"/>
            <a:ext cx="332544" cy="230948"/>
          </a:xfrm>
          <a:custGeom>
            <a:avLst/>
            <a:gdLst>
              <a:gd name="T0" fmla="*/ 58 w 33"/>
              <a:gd name="T1" fmla="*/ 8 h 25"/>
              <a:gd name="T2" fmla="*/ 58 w 33"/>
              <a:gd name="T3" fmla="*/ 8 h 25"/>
              <a:gd name="T4" fmla="*/ 44 w 33"/>
              <a:gd name="T5" fmla="*/ 8 h 25"/>
              <a:gd name="T6" fmla="*/ 29 w 33"/>
              <a:gd name="T7" fmla="*/ 24 h 25"/>
              <a:gd name="T8" fmla="*/ 15 w 33"/>
              <a:gd name="T9" fmla="*/ 24 h 25"/>
              <a:gd name="T10" fmla="*/ 0 w 33"/>
              <a:gd name="T11" fmla="*/ 24 h 25"/>
              <a:gd name="T12" fmla="*/ 0 w 33"/>
              <a:gd name="T13" fmla="*/ 16 h 25"/>
              <a:gd name="T14" fmla="*/ 0 w 33"/>
              <a:gd name="T15" fmla="*/ 8 h 25"/>
              <a:gd name="T16" fmla="*/ 58 w 33"/>
              <a:gd name="T17" fmla="*/ 0 h 25"/>
              <a:gd name="T18" fmla="*/ 58 w 33"/>
              <a:gd name="T19" fmla="*/ 8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"/>
              <a:gd name="T31" fmla="*/ 0 h 25"/>
              <a:gd name="T32" fmla="*/ 33 w 33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" h="25">
                <a:moveTo>
                  <a:pt x="32" y="8"/>
                </a:moveTo>
                <a:lnTo>
                  <a:pt x="32" y="8"/>
                </a:lnTo>
                <a:lnTo>
                  <a:pt x="24" y="8"/>
                </a:lnTo>
                <a:lnTo>
                  <a:pt x="16" y="24"/>
                </a:lnTo>
                <a:lnTo>
                  <a:pt x="8" y="24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32" y="0"/>
                </a:lnTo>
                <a:lnTo>
                  <a:pt x="32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93" name="Freeform 208">
            <a:extLst>
              <a:ext uri="{FF2B5EF4-FFF2-40B4-BE49-F238E27FC236}">
                <a16:creationId xmlns:a16="http://schemas.microsoft.com/office/drawing/2014/main" id="{3535E0E9-4985-8C96-4A3D-DCC7BE5EA7AA}"/>
              </a:ext>
            </a:extLst>
          </p:cNvPr>
          <p:cNvSpPr>
            <a:spLocks/>
          </p:cNvSpPr>
          <p:nvPr/>
        </p:nvSpPr>
        <p:spPr bwMode="auto">
          <a:xfrm>
            <a:off x="5461941" y="8720509"/>
            <a:ext cx="729771" cy="674343"/>
          </a:xfrm>
          <a:custGeom>
            <a:avLst/>
            <a:gdLst>
              <a:gd name="T0" fmla="*/ 56 w 73"/>
              <a:gd name="T1" fmla="*/ 0 h 73"/>
              <a:gd name="T2" fmla="*/ 56 w 73"/>
              <a:gd name="T3" fmla="*/ 0 h 73"/>
              <a:gd name="T4" fmla="*/ 97 w 73"/>
              <a:gd name="T5" fmla="*/ 16 h 73"/>
              <a:gd name="T6" fmla="*/ 111 w 73"/>
              <a:gd name="T7" fmla="*/ 16 h 73"/>
              <a:gd name="T8" fmla="*/ 124 w 73"/>
              <a:gd name="T9" fmla="*/ 24 h 73"/>
              <a:gd name="T10" fmla="*/ 124 w 73"/>
              <a:gd name="T11" fmla="*/ 32 h 73"/>
              <a:gd name="T12" fmla="*/ 111 w 73"/>
              <a:gd name="T13" fmla="*/ 32 h 73"/>
              <a:gd name="T14" fmla="*/ 111 w 73"/>
              <a:gd name="T15" fmla="*/ 24 h 73"/>
              <a:gd name="T16" fmla="*/ 70 w 73"/>
              <a:gd name="T17" fmla="*/ 16 h 73"/>
              <a:gd name="T18" fmla="*/ 56 w 73"/>
              <a:gd name="T19" fmla="*/ 24 h 73"/>
              <a:gd name="T20" fmla="*/ 56 w 73"/>
              <a:gd name="T21" fmla="*/ 16 h 73"/>
              <a:gd name="T22" fmla="*/ 41 w 73"/>
              <a:gd name="T23" fmla="*/ 24 h 73"/>
              <a:gd name="T24" fmla="*/ 56 w 73"/>
              <a:gd name="T25" fmla="*/ 32 h 73"/>
              <a:gd name="T26" fmla="*/ 83 w 73"/>
              <a:gd name="T27" fmla="*/ 56 h 73"/>
              <a:gd name="T28" fmla="*/ 111 w 73"/>
              <a:gd name="T29" fmla="*/ 64 h 73"/>
              <a:gd name="T30" fmla="*/ 97 w 73"/>
              <a:gd name="T31" fmla="*/ 72 h 73"/>
              <a:gd name="T32" fmla="*/ 70 w 73"/>
              <a:gd name="T33" fmla="*/ 56 h 73"/>
              <a:gd name="T34" fmla="*/ 56 w 73"/>
              <a:gd name="T35" fmla="*/ 56 h 73"/>
              <a:gd name="T36" fmla="*/ 27 w 73"/>
              <a:gd name="T37" fmla="*/ 40 h 73"/>
              <a:gd name="T38" fmla="*/ 41 w 73"/>
              <a:gd name="T39" fmla="*/ 40 h 73"/>
              <a:gd name="T40" fmla="*/ 27 w 73"/>
              <a:gd name="T41" fmla="*/ 40 h 73"/>
              <a:gd name="T42" fmla="*/ 27 w 73"/>
              <a:gd name="T43" fmla="*/ 24 h 73"/>
              <a:gd name="T44" fmla="*/ 15 w 73"/>
              <a:gd name="T45" fmla="*/ 24 h 73"/>
              <a:gd name="T46" fmla="*/ 0 w 73"/>
              <a:gd name="T47" fmla="*/ 32 h 73"/>
              <a:gd name="T48" fmla="*/ 0 w 73"/>
              <a:gd name="T49" fmla="*/ 24 h 73"/>
              <a:gd name="T50" fmla="*/ 0 w 73"/>
              <a:gd name="T51" fmla="*/ 16 h 73"/>
              <a:gd name="T52" fmla="*/ 15 w 73"/>
              <a:gd name="T53" fmla="*/ 16 h 73"/>
              <a:gd name="T54" fmla="*/ 27 w 73"/>
              <a:gd name="T55" fmla="*/ 16 h 73"/>
              <a:gd name="T56" fmla="*/ 41 w 73"/>
              <a:gd name="T57" fmla="*/ 0 h 73"/>
              <a:gd name="T58" fmla="*/ 56 w 73"/>
              <a:gd name="T59" fmla="*/ 0 h 7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3"/>
              <a:gd name="T91" fmla="*/ 0 h 73"/>
              <a:gd name="T92" fmla="*/ 73 w 73"/>
              <a:gd name="T93" fmla="*/ 73 h 7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3" h="73">
                <a:moveTo>
                  <a:pt x="32" y="0"/>
                </a:moveTo>
                <a:lnTo>
                  <a:pt x="32" y="0"/>
                </a:lnTo>
                <a:lnTo>
                  <a:pt x="56" y="16"/>
                </a:lnTo>
                <a:lnTo>
                  <a:pt x="64" y="16"/>
                </a:lnTo>
                <a:lnTo>
                  <a:pt x="72" y="24"/>
                </a:lnTo>
                <a:lnTo>
                  <a:pt x="72" y="32"/>
                </a:lnTo>
                <a:lnTo>
                  <a:pt x="64" y="32"/>
                </a:lnTo>
                <a:lnTo>
                  <a:pt x="64" y="24"/>
                </a:lnTo>
                <a:lnTo>
                  <a:pt x="40" y="16"/>
                </a:lnTo>
                <a:lnTo>
                  <a:pt x="32" y="24"/>
                </a:lnTo>
                <a:lnTo>
                  <a:pt x="32" y="16"/>
                </a:lnTo>
                <a:lnTo>
                  <a:pt x="24" y="24"/>
                </a:lnTo>
                <a:lnTo>
                  <a:pt x="32" y="32"/>
                </a:lnTo>
                <a:lnTo>
                  <a:pt x="48" y="56"/>
                </a:lnTo>
                <a:lnTo>
                  <a:pt x="64" y="64"/>
                </a:lnTo>
                <a:lnTo>
                  <a:pt x="56" y="72"/>
                </a:lnTo>
                <a:lnTo>
                  <a:pt x="40" y="56"/>
                </a:lnTo>
                <a:lnTo>
                  <a:pt x="32" y="56"/>
                </a:lnTo>
                <a:lnTo>
                  <a:pt x="16" y="40"/>
                </a:lnTo>
                <a:lnTo>
                  <a:pt x="24" y="40"/>
                </a:lnTo>
                <a:lnTo>
                  <a:pt x="16" y="40"/>
                </a:lnTo>
                <a:lnTo>
                  <a:pt x="16" y="24"/>
                </a:lnTo>
                <a:lnTo>
                  <a:pt x="8" y="24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lnTo>
                  <a:pt x="16" y="16"/>
                </a:lnTo>
                <a:lnTo>
                  <a:pt x="24" y="0"/>
                </a:lnTo>
                <a:lnTo>
                  <a:pt x="32" y="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94" name="Freeform 209">
            <a:extLst>
              <a:ext uri="{FF2B5EF4-FFF2-40B4-BE49-F238E27FC236}">
                <a16:creationId xmlns:a16="http://schemas.microsoft.com/office/drawing/2014/main" id="{7B6F5C3F-4F51-BBB1-30AF-28F5447A2D2D}"/>
              </a:ext>
            </a:extLst>
          </p:cNvPr>
          <p:cNvSpPr>
            <a:spLocks/>
          </p:cNvSpPr>
          <p:nvPr/>
        </p:nvSpPr>
        <p:spPr bwMode="auto">
          <a:xfrm>
            <a:off x="5702117" y="8868310"/>
            <a:ext cx="489594" cy="452641"/>
          </a:xfrm>
          <a:custGeom>
            <a:avLst/>
            <a:gdLst>
              <a:gd name="T0" fmla="*/ 69 w 49"/>
              <a:gd name="T1" fmla="*/ 48 h 49"/>
              <a:gd name="T2" fmla="*/ 69 w 49"/>
              <a:gd name="T3" fmla="*/ 48 h 49"/>
              <a:gd name="T4" fmla="*/ 56 w 49"/>
              <a:gd name="T5" fmla="*/ 48 h 49"/>
              <a:gd name="T6" fmla="*/ 69 w 49"/>
              <a:gd name="T7" fmla="*/ 40 h 49"/>
              <a:gd name="T8" fmla="*/ 83 w 49"/>
              <a:gd name="T9" fmla="*/ 40 h 49"/>
              <a:gd name="T10" fmla="*/ 83 w 49"/>
              <a:gd name="T11" fmla="*/ 32 h 49"/>
              <a:gd name="T12" fmla="*/ 83 w 49"/>
              <a:gd name="T13" fmla="*/ 24 h 49"/>
              <a:gd name="T14" fmla="*/ 83 w 49"/>
              <a:gd name="T15" fmla="*/ 16 h 49"/>
              <a:gd name="T16" fmla="*/ 69 w 49"/>
              <a:gd name="T17" fmla="*/ 16 h 49"/>
              <a:gd name="T18" fmla="*/ 69 w 49"/>
              <a:gd name="T19" fmla="*/ 8 h 49"/>
              <a:gd name="T20" fmla="*/ 27 w 49"/>
              <a:gd name="T21" fmla="*/ 0 h 49"/>
              <a:gd name="T22" fmla="*/ 15 w 49"/>
              <a:gd name="T23" fmla="*/ 8 h 49"/>
              <a:gd name="T24" fmla="*/ 15 w 49"/>
              <a:gd name="T25" fmla="*/ 0 h 49"/>
              <a:gd name="T26" fmla="*/ 0 w 49"/>
              <a:gd name="T27" fmla="*/ 8 h 49"/>
              <a:gd name="T28" fmla="*/ 15 w 49"/>
              <a:gd name="T29" fmla="*/ 16 h 49"/>
              <a:gd name="T30" fmla="*/ 41 w 49"/>
              <a:gd name="T31" fmla="*/ 40 h 49"/>
              <a:gd name="T32" fmla="*/ 69 w 49"/>
              <a:gd name="T33" fmla="*/ 48 h 4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9"/>
              <a:gd name="T52" fmla="*/ 0 h 49"/>
              <a:gd name="T53" fmla="*/ 49 w 49"/>
              <a:gd name="T54" fmla="*/ 49 h 4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9" h="49">
                <a:moveTo>
                  <a:pt x="40" y="48"/>
                </a:moveTo>
                <a:lnTo>
                  <a:pt x="40" y="48"/>
                </a:lnTo>
                <a:lnTo>
                  <a:pt x="32" y="48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16"/>
                </a:lnTo>
                <a:lnTo>
                  <a:pt x="40" y="8"/>
                </a:lnTo>
                <a:lnTo>
                  <a:pt x="16" y="0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  <a:lnTo>
                  <a:pt x="8" y="16"/>
                </a:lnTo>
                <a:lnTo>
                  <a:pt x="24" y="40"/>
                </a:lnTo>
                <a:lnTo>
                  <a:pt x="40" y="4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95" name="Freeform 210">
            <a:extLst>
              <a:ext uri="{FF2B5EF4-FFF2-40B4-BE49-F238E27FC236}">
                <a16:creationId xmlns:a16="http://schemas.microsoft.com/office/drawing/2014/main" id="{07423767-D17C-C949-6BDB-01A8A59F64F5}"/>
              </a:ext>
            </a:extLst>
          </p:cNvPr>
          <p:cNvSpPr>
            <a:spLocks/>
          </p:cNvSpPr>
          <p:nvPr/>
        </p:nvSpPr>
        <p:spPr bwMode="auto">
          <a:xfrm>
            <a:off x="6016191" y="9237813"/>
            <a:ext cx="249410" cy="230948"/>
          </a:xfrm>
          <a:custGeom>
            <a:avLst/>
            <a:gdLst>
              <a:gd name="T0" fmla="*/ 0 w 25"/>
              <a:gd name="T1" fmla="*/ 16 h 25"/>
              <a:gd name="T2" fmla="*/ 0 w 25"/>
              <a:gd name="T3" fmla="*/ 16 h 25"/>
              <a:gd name="T4" fmla="*/ 27 w 25"/>
              <a:gd name="T5" fmla="*/ 24 h 25"/>
              <a:gd name="T6" fmla="*/ 27 w 25"/>
              <a:gd name="T7" fmla="*/ 16 h 25"/>
              <a:gd name="T8" fmla="*/ 41 w 25"/>
              <a:gd name="T9" fmla="*/ 16 h 25"/>
              <a:gd name="T10" fmla="*/ 41 w 25"/>
              <a:gd name="T11" fmla="*/ 8 h 25"/>
              <a:gd name="T12" fmla="*/ 27 w 25"/>
              <a:gd name="T13" fmla="*/ 0 h 25"/>
              <a:gd name="T14" fmla="*/ 15 w 25"/>
              <a:gd name="T15" fmla="*/ 0 h 25"/>
              <a:gd name="T16" fmla="*/ 0 w 25"/>
              <a:gd name="T17" fmla="*/ 8 h 25"/>
              <a:gd name="T18" fmla="*/ 15 w 25"/>
              <a:gd name="T19" fmla="*/ 8 h 25"/>
              <a:gd name="T20" fmla="*/ 0 w 25"/>
              <a:gd name="T21" fmla="*/ 16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"/>
              <a:gd name="T34" fmla="*/ 0 h 25"/>
              <a:gd name="T35" fmla="*/ 25 w 25"/>
              <a:gd name="T36" fmla="*/ 25 h 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" h="25">
                <a:moveTo>
                  <a:pt x="0" y="16"/>
                </a:moveTo>
                <a:lnTo>
                  <a:pt x="0" y="16"/>
                </a:lnTo>
                <a:lnTo>
                  <a:pt x="16" y="24"/>
                </a:ln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16" y="0"/>
                </a:lnTo>
                <a:lnTo>
                  <a:pt x="8" y="0"/>
                </a:lnTo>
                <a:lnTo>
                  <a:pt x="0" y="8"/>
                </a:lnTo>
                <a:lnTo>
                  <a:pt x="8" y="8"/>
                </a:lnTo>
                <a:lnTo>
                  <a:pt x="0" y="16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96" name="Freeform 211">
            <a:extLst>
              <a:ext uri="{FF2B5EF4-FFF2-40B4-BE49-F238E27FC236}">
                <a16:creationId xmlns:a16="http://schemas.microsoft.com/office/drawing/2014/main" id="{00B004E9-EBBA-ADD7-853D-9C379210C3AD}"/>
              </a:ext>
            </a:extLst>
          </p:cNvPr>
          <p:cNvSpPr>
            <a:spLocks/>
          </p:cNvSpPr>
          <p:nvPr/>
        </p:nvSpPr>
        <p:spPr bwMode="auto">
          <a:xfrm>
            <a:off x="6099330" y="8794407"/>
            <a:ext cx="572734" cy="674343"/>
          </a:xfrm>
          <a:custGeom>
            <a:avLst/>
            <a:gdLst>
              <a:gd name="T0" fmla="*/ 15 w 57"/>
              <a:gd name="T1" fmla="*/ 24 h 73"/>
              <a:gd name="T2" fmla="*/ 15 w 57"/>
              <a:gd name="T3" fmla="*/ 24 h 73"/>
              <a:gd name="T4" fmla="*/ 15 w 57"/>
              <a:gd name="T5" fmla="*/ 16 h 73"/>
              <a:gd name="T6" fmla="*/ 0 w 57"/>
              <a:gd name="T7" fmla="*/ 8 h 73"/>
              <a:gd name="T8" fmla="*/ 28 w 57"/>
              <a:gd name="T9" fmla="*/ 0 h 73"/>
              <a:gd name="T10" fmla="*/ 58 w 57"/>
              <a:gd name="T11" fmla="*/ 24 h 73"/>
              <a:gd name="T12" fmla="*/ 86 w 57"/>
              <a:gd name="T13" fmla="*/ 24 h 73"/>
              <a:gd name="T14" fmla="*/ 86 w 57"/>
              <a:gd name="T15" fmla="*/ 32 h 73"/>
              <a:gd name="T16" fmla="*/ 86 w 57"/>
              <a:gd name="T17" fmla="*/ 40 h 73"/>
              <a:gd name="T18" fmla="*/ 100 w 57"/>
              <a:gd name="T19" fmla="*/ 56 h 73"/>
              <a:gd name="T20" fmla="*/ 86 w 57"/>
              <a:gd name="T21" fmla="*/ 64 h 73"/>
              <a:gd name="T22" fmla="*/ 58 w 57"/>
              <a:gd name="T23" fmla="*/ 64 h 73"/>
              <a:gd name="T24" fmla="*/ 42 w 57"/>
              <a:gd name="T25" fmla="*/ 72 h 73"/>
              <a:gd name="T26" fmla="*/ 28 w 57"/>
              <a:gd name="T27" fmla="*/ 64 h 73"/>
              <a:gd name="T28" fmla="*/ 28 w 57"/>
              <a:gd name="T29" fmla="*/ 56 h 73"/>
              <a:gd name="T30" fmla="*/ 15 w 57"/>
              <a:gd name="T31" fmla="*/ 48 h 73"/>
              <a:gd name="T32" fmla="*/ 15 w 57"/>
              <a:gd name="T33" fmla="*/ 40 h 73"/>
              <a:gd name="T34" fmla="*/ 15 w 57"/>
              <a:gd name="T35" fmla="*/ 32 h 73"/>
              <a:gd name="T36" fmla="*/ 15 w 57"/>
              <a:gd name="T37" fmla="*/ 24 h 7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7"/>
              <a:gd name="T58" fmla="*/ 0 h 73"/>
              <a:gd name="T59" fmla="*/ 57 w 57"/>
              <a:gd name="T60" fmla="*/ 73 h 7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7" h="73">
                <a:moveTo>
                  <a:pt x="8" y="24"/>
                </a:moveTo>
                <a:lnTo>
                  <a:pt x="8" y="24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32" y="24"/>
                </a:lnTo>
                <a:lnTo>
                  <a:pt x="48" y="24"/>
                </a:lnTo>
                <a:lnTo>
                  <a:pt x="48" y="32"/>
                </a:lnTo>
                <a:lnTo>
                  <a:pt x="48" y="40"/>
                </a:lnTo>
                <a:lnTo>
                  <a:pt x="56" y="56"/>
                </a:lnTo>
                <a:lnTo>
                  <a:pt x="48" y="64"/>
                </a:lnTo>
                <a:lnTo>
                  <a:pt x="32" y="64"/>
                </a:lnTo>
                <a:lnTo>
                  <a:pt x="24" y="72"/>
                </a:lnTo>
                <a:lnTo>
                  <a:pt x="16" y="64"/>
                </a:lnTo>
                <a:lnTo>
                  <a:pt x="16" y="56"/>
                </a:lnTo>
                <a:lnTo>
                  <a:pt x="8" y="48"/>
                </a:lnTo>
                <a:lnTo>
                  <a:pt x="8" y="40"/>
                </a:lnTo>
                <a:lnTo>
                  <a:pt x="8" y="32"/>
                </a:lnTo>
                <a:lnTo>
                  <a:pt x="8" y="24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97" name="Freeform 212">
            <a:extLst>
              <a:ext uri="{FF2B5EF4-FFF2-40B4-BE49-F238E27FC236}">
                <a16:creationId xmlns:a16="http://schemas.microsoft.com/office/drawing/2014/main" id="{8EC624DD-AF85-6FA5-5E94-0B54FAD07BBA}"/>
              </a:ext>
            </a:extLst>
          </p:cNvPr>
          <p:cNvSpPr>
            <a:spLocks/>
          </p:cNvSpPr>
          <p:nvPr/>
        </p:nvSpPr>
        <p:spPr bwMode="auto">
          <a:xfrm>
            <a:off x="6339507" y="9385616"/>
            <a:ext cx="332544" cy="230948"/>
          </a:xfrm>
          <a:custGeom>
            <a:avLst/>
            <a:gdLst>
              <a:gd name="T0" fmla="*/ 15 w 33"/>
              <a:gd name="T1" fmla="*/ 24 h 25"/>
              <a:gd name="T2" fmla="*/ 15 w 33"/>
              <a:gd name="T3" fmla="*/ 24 h 25"/>
              <a:gd name="T4" fmla="*/ 0 w 33"/>
              <a:gd name="T5" fmla="*/ 16 h 25"/>
              <a:gd name="T6" fmla="*/ 0 w 33"/>
              <a:gd name="T7" fmla="*/ 8 h 25"/>
              <a:gd name="T8" fmla="*/ 15 w 33"/>
              <a:gd name="T9" fmla="*/ 0 h 25"/>
              <a:gd name="T10" fmla="*/ 44 w 33"/>
              <a:gd name="T11" fmla="*/ 0 h 25"/>
              <a:gd name="T12" fmla="*/ 58 w 33"/>
              <a:gd name="T13" fmla="*/ 8 h 25"/>
              <a:gd name="T14" fmla="*/ 58 w 33"/>
              <a:gd name="T15" fmla="*/ 16 h 25"/>
              <a:gd name="T16" fmla="*/ 15 w 33"/>
              <a:gd name="T17" fmla="*/ 24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5"/>
              <a:gd name="T29" fmla="*/ 33 w 33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5">
                <a:moveTo>
                  <a:pt x="8" y="24"/>
                </a:moveTo>
                <a:lnTo>
                  <a:pt x="8" y="24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32" y="8"/>
                </a:lnTo>
                <a:lnTo>
                  <a:pt x="32" y="16"/>
                </a:lnTo>
                <a:lnTo>
                  <a:pt x="8" y="24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298" name="Freeform 213">
            <a:extLst>
              <a:ext uri="{FF2B5EF4-FFF2-40B4-BE49-F238E27FC236}">
                <a16:creationId xmlns:a16="http://schemas.microsoft.com/office/drawing/2014/main" id="{9333C708-FC77-1C5A-E354-6D50CD33DF13}"/>
              </a:ext>
            </a:extLst>
          </p:cNvPr>
          <p:cNvSpPr>
            <a:spLocks/>
          </p:cNvSpPr>
          <p:nvPr/>
        </p:nvSpPr>
        <p:spPr bwMode="auto">
          <a:xfrm>
            <a:off x="5221764" y="7907612"/>
            <a:ext cx="886802" cy="452641"/>
          </a:xfrm>
          <a:custGeom>
            <a:avLst/>
            <a:gdLst>
              <a:gd name="T0" fmla="*/ 149 w 89"/>
              <a:gd name="T1" fmla="*/ 32 h 49"/>
              <a:gd name="T2" fmla="*/ 149 w 89"/>
              <a:gd name="T3" fmla="*/ 32 h 49"/>
              <a:gd name="T4" fmla="*/ 123 w 89"/>
              <a:gd name="T5" fmla="*/ 16 h 49"/>
              <a:gd name="T6" fmla="*/ 108 w 89"/>
              <a:gd name="T7" fmla="*/ 16 h 49"/>
              <a:gd name="T8" fmla="*/ 82 w 89"/>
              <a:gd name="T9" fmla="*/ 8 h 49"/>
              <a:gd name="T10" fmla="*/ 68 w 89"/>
              <a:gd name="T11" fmla="*/ 0 h 49"/>
              <a:gd name="T12" fmla="*/ 68 w 89"/>
              <a:gd name="T13" fmla="*/ 8 h 49"/>
              <a:gd name="T14" fmla="*/ 55 w 89"/>
              <a:gd name="T15" fmla="*/ 0 h 49"/>
              <a:gd name="T16" fmla="*/ 26 w 89"/>
              <a:gd name="T17" fmla="*/ 8 h 49"/>
              <a:gd name="T18" fmla="*/ 0 w 89"/>
              <a:gd name="T19" fmla="*/ 16 h 49"/>
              <a:gd name="T20" fmla="*/ 15 w 89"/>
              <a:gd name="T21" fmla="*/ 32 h 49"/>
              <a:gd name="T22" fmla="*/ 41 w 89"/>
              <a:gd name="T23" fmla="*/ 48 h 49"/>
              <a:gd name="T24" fmla="*/ 68 w 89"/>
              <a:gd name="T25" fmla="*/ 48 h 49"/>
              <a:gd name="T26" fmla="*/ 68 w 89"/>
              <a:gd name="T27" fmla="*/ 40 h 49"/>
              <a:gd name="T28" fmla="*/ 108 w 89"/>
              <a:gd name="T29" fmla="*/ 48 h 49"/>
              <a:gd name="T30" fmla="*/ 149 w 89"/>
              <a:gd name="T31" fmla="*/ 32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9"/>
              <a:gd name="T49" fmla="*/ 0 h 49"/>
              <a:gd name="T50" fmla="*/ 89 w 89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9" h="49">
                <a:moveTo>
                  <a:pt x="88" y="32"/>
                </a:moveTo>
                <a:lnTo>
                  <a:pt x="88" y="32"/>
                </a:lnTo>
                <a:lnTo>
                  <a:pt x="72" y="16"/>
                </a:lnTo>
                <a:lnTo>
                  <a:pt x="64" y="16"/>
                </a:lnTo>
                <a:lnTo>
                  <a:pt x="48" y="8"/>
                </a:lnTo>
                <a:lnTo>
                  <a:pt x="40" y="0"/>
                </a:lnTo>
                <a:lnTo>
                  <a:pt x="40" y="8"/>
                </a:lnTo>
                <a:lnTo>
                  <a:pt x="32" y="0"/>
                </a:lnTo>
                <a:lnTo>
                  <a:pt x="16" y="8"/>
                </a:lnTo>
                <a:lnTo>
                  <a:pt x="0" y="16"/>
                </a:lnTo>
                <a:lnTo>
                  <a:pt x="8" y="32"/>
                </a:lnTo>
                <a:lnTo>
                  <a:pt x="24" y="48"/>
                </a:lnTo>
                <a:lnTo>
                  <a:pt x="40" y="48"/>
                </a:lnTo>
                <a:lnTo>
                  <a:pt x="40" y="40"/>
                </a:lnTo>
                <a:lnTo>
                  <a:pt x="64" y="48"/>
                </a:lnTo>
                <a:lnTo>
                  <a:pt x="88" y="32"/>
                </a:lnTo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/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299" name="Freeform 214">
            <a:extLst>
              <a:ext uri="{FF2B5EF4-FFF2-40B4-BE49-F238E27FC236}">
                <a16:creationId xmlns:a16="http://schemas.microsoft.com/office/drawing/2014/main" id="{AFC9E416-BD63-C46B-6E34-C2977FD78532}"/>
              </a:ext>
            </a:extLst>
          </p:cNvPr>
          <p:cNvSpPr>
            <a:spLocks/>
          </p:cNvSpPr>
          <p:nvPr/>
        </p:nvSpPr>
        <p:spPr bwMode="auto">
          <a:xfrm>
            <a:off x="5859161" y="8203214"/>
            <a:ext cx="729771" cy="304846"/>
          </a:xfrm>
          <a:custGeom>
            <a:avLst/>
            <a:gdLst>
              <a:gd name="T0" fmla="*/ 0 w 73"/>
              <a:gd name="T1" fmla="*/ 16 h 33"/>
              <a:gd name="T2" fmla="*/ 0 w 73"/>
              <a:gd name="T3" fmla="*/ 16 h 33"/>
              <a:gd name="T4" fmla="*/ 0 w 73"/>
              <a:gd name="T5" fmla="*/ 32 h 33"/>
              <a:gd name="T6" fmla="*/ 27 w 73"/>
              <a:gd name="T7" fmla="*/ 32 h 33"/>
              <a:gd name="T8" fmla="*/ 83 w 73"/>
              <a:gd name="T9" fmla="*/ 16 h 33"/>
              <a:gd name="T10" fmla="*/ 111 w 73"/>
              <a:gd name="T11" fmla="*/ 24 h 33"/>
              <a:gd name="T12" fmla="*/ 124 w 73"/>
              <a:gd name="T13" fmla="*/ 8 h 33"/>
              <a:gd name="T14" fmla="*/ 97 w 73"/>
              <a:gd name="T15" fmla="*/ 0 h 33"/>
              <a:gd name="T16" fmla="*/ 70 w 73"/>
              <a:gd name="T17" fmla="*/ 8 h 33"/>
              <a:gd name="T18" fmla="*/ 56 w 73"/>
              <a:gd name="T19" fmla="*/ 0 h 33"/>
              <a:gd name="T20" fmla="*/ 41 w 73"/>
              <a:gd name="T21" fmla="*/ 0 h 33"/>
              <a:gd name="T22" fmla="*/ 0 w 73"/>
              <a:gd name="T23" fmla="*/ 16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3"/>
              <a:gd name="T37" fmla="*/ 0 h 33"/>
              <a:gd name="T38" fmla="*/ 73 w 73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3" h="33">
                <a:moveTo>
                  <a:pt x="0" y="16"/>
                </a:moveTo>
                <a:lnTo>
                  <a:pt x="0" y="16"/>
                </a:lnTo>
                <a:lnTo>
                  <a:pt x="0" y="32"/>
                </a:lnTo>
                <a:lnTo>
                  <a:pt x="16" y="32"/>
                </a:lnTo>
                <a:lnTo>
                  <a:pt x="48" y="16"/>
                </a:lnTo>
                <a:lnTo>
                  <a:pt x="64" y="24"/>
                </a:lnTo>
                <a:lnTo>
                  <a:pt x="72" y="8"/>
                </a:lnTo>
                <a:lnTo>
                  <a:pt x="56" y="0"/>
                </a:lnTo>
                <a:lnTo>
                  <a:pt x="40" y="8"/>
                </a:lnTo>
                <a:lnTo>
                  <a:pt x="32" y="0"/>
                </a:lnTo>
                <a:lnTo>
                  <a:pt x="24" y="0"/>
                </a:lnTo>
                <a:lnTo>
                  <a:pt x="0" y="16"/>
                </a:lnTo>
              </a:path>
            </a:pathLst>
          </a:custGeom>
          <a:solidFill>
            <a:srgbClr val="D22A2F">
              <a:lumMod val="60000"/>
              <a:lumOff val="4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300" name="Freeform 225">
            <a:extLst>
              <a:ext uri="{FF2B5EF4-FFF2-40B4-BE49-F238E27FC236}">
                <a16:creationId xmlns:a16="http://schemas.microsoft.com/office/drawing/2014/main" id="{58A896DA-A58C-4C72-4D9F-128EAFA7E5E4}"/>
              </a:ext>
            </a:extLst>
          </p:cNvPr>
          <p:cNvSpPr>
            <a:spLocks/>
          </p:cNvSpPr>
          <p:nvPr/>
        </p:nvSpPr>
        <p:spPr bwMode="auto">
          <a:xfrm>
            <a:off x="3531309" y="5986208"/>
            <a:ext cx="92375" cy="83139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16 w 9"/>
              <a:gd name="T5" fmla="*/ 0 h 9"/>
              <a:gd name="T6" fmla="*/ 16 w 9"/>
              <a:gd name="T7" fmla="*/ 8 h 9"/>
              <a:gd name="T8" fmla="*/ 0 w 9"/>
              <a:gd name="T9" fmla="*/ 8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sp>
        <p:nvSpPr>
          <p:cNvPr id="301" name="Line 226">
            <a:extLst>
              <a:ext uri="{FF2B5EF4-FFF2-40B4-BE49-F238E27FC236}">
                <a16:creationId xmlns:a16="http://schemas.microsoft.com/office/drawing/2014/main" id="{FB601CEC-D57C-31BF-3401-6CD7EF85F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8078" y="6392662"/>
            <a:ext cx="83139" cy="73898"/>
          </a:xfrm>
          <a:prstGeom prst="line">
            <a:avLst/>
          </a:prstGeom>
          <a:solidFill>
            <a:srgbClr val="F7F7F7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/>
          <a:p>
            <a:pPr defTabSz="1507846">
              <a:defRPr/>
            </a:pPr>
            <a:endParaRPr lang="en-US" sz="3958" kern="0" dirty="0">
              <a:solidFill>
                <a:srgbClr val="171717"/>
              </a:solidFill>
              <a:latin typeface="Verdana" panose="020B0604030504040204" pitchFamily="34" charset="0"/>
            </a:endParaRPr>
          </a:p>
        </p:txBody>
      </p:sp>
      <p:sp>
        <p:nvSpPr>
          <p:cNvPr id="302" name="Line 237">
            <a:extLst>
              <a:ext uri="{FF2B5EF4-FFF2-40B4-BE49-F238E27FC236}">
                <a16:creationId xmlns:a16="http://schemas.microsoft.com/office/drawing/2014/main" id="{1A3D3332-802A-7B71-8E8A-528572A8A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6980" y="10087667"/>
            <a:ext cx="0" cy="0"/>
          </a:xfrm>
          <a:prstGeom prst="line">
            <a:avLst/>
          </a:prstGeom>
          <a:solidFill>
            <a:srgbClr val="F7F7F7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/>
          <a:p>
            <a:pPr defTabSz="1507846">
              <a:defRPr/>
            </a:pPr>
            <a:endParaRPr lang="en-US" sz="3958" kern="0" dirty="0">
              <a:solidFill>
                <a:srgbClr val="171717"/>
              </a:solidFill>
              <a:latin typeface="Verdana" panose="020B0604030504040204" pitchFamily="34" charset="0"/>
            </a:endParaRPr>
          </a:p>
        </p:txBody>
      </p:sp>
      <p:sp>
        <p:nvSpPr>
          <p:cNvPr id="303" name="Freeform 357">
            <a:extLst>
              <a:ext uri="{FF2B5EF4-FFF2-40B4-BE49-F238E27FC236}">
                <a16:creationId xmlns:a16="http://schemas.microsoft.com/office/drawing/2014/main" id="{C576539C-8D0A-7C7B-83CC-25F54D5F8612}"/>
              </a:ext>
            </a:extLst>
          </p:cNvPr>
          <p:cNvSpPr>
            <a:spLocks/>
          </p:cNvSpPr>
          <p:nvPr/>
        </p:nvSpPr>
        <p:spPr bwMode="auto">
          <a:xfrm>
            <a:off x="3134088" y="7907612"/>
            <a:ext cx="1607324" cy="1487237"/>
          </a:xfrm>
          <a:custGeom>
            <a:avLst/>
            <a:gdLst>
              <a:gd name="T0" fmla="*/ 165 w 161"/>
              <a:gd name="T1" fmla="*/ 0 h 161"/>
              <a:gd name="T2" fmla="*/ 165 w 161"/>
              <a:gd name="T3" fmla="*/ 0 h 161"/>
              <a:gd name="T4" fmla="*/ 138 w 161"/>
              <a:gd name="T5" fmla="*/ 8 h 161"/>
              <a:gd name="T6" fmla="*/ 138 w 161"/>
              <a:gd name="T7" fmla="*/ 24 h 161"/>
              <a:gd name="T8" fmla="*/ 111 w 161"/>
              <a:gd name="T9" fmla="*/ 32 h 161"/>
              <a:gd name="T10" fmla="*/ 97 w 161"/>
              <a:gd name="T11" fmla="*/ 40 h 161"/>
              <a:gd name="T12" fmla="*/ 83 w 161"/>
              <a:gd name="T13" fmla="*/ 40 h 161"/>
              <a:gd name="T14" fmla="*/ 68 w 161"/>
              <a:gd name="T15" fmla="*/ 32 h 161"/>
              <a:gd name="T16" fmla="*/ 56 w 161"/>
              <a:gd name="T17" fmla="*/ 32 h 161"/>
              <a:gd name="T18" fmla="*/ 68 w 161"/>
              <a:gd name="T19" fmla="*/ 48 h 161"/>
              <a:gd name="T20" fmla="*/ 41 w 161"/>
              <a:gd name="T21" fmla="*/ 56 h 161"/>
              <a:gd name="T22" fmla="*/ 41 w 161"/>
              <a:gd name="T23" fmla="*/ 48 h 161"/>
              <a:gd name="T24" fmla="*/ 0 w 161"/>
              <a:gd name="T25" fmla="*/ 56 h 161"/>
              <a:gd name="T26" fmla="*/ 0 w 161"/>
              <a:gd name="T27" fmla="*/ 64 h 161"/>
              <a:gd name="T28" fmla="*/ 56 w 161"/>
              <a:gd name="T29" fmla="*/ 72 h 161"/>
              <a:gd name="T30" fmla="*/ 83 w 161"/>
              <a:gd name="T31" fmla="*/ 96 h 161"/>
              <a:gd name="T32" fmla="*/ 83 w 161"/>
              <a:gd name="T33" fmla="*/ 104 h 161"/>
              <a:gd name="T34" fmla="*/ 68 w 161"/>
              <a:gd name="T35" fmla="*/ 144 h 161"/>
              <a:gd name="T36" fmla="*/ 97 w 161"/>
              <a:gd name="T37" fmla="*/ 152 h 161"/>
              <a:gd name="T38" fmla="*/ 165 w 161"/>
              <a:gd name="T39" fmla="*/ 160 h 161"/>
              <a:gd name="T40" fmla="*/ 165 w 161"/>
              <a:gd name="T41" fmla="*/ 152 h 161"/>
              <a:gd name="T42" fmla="*/ 192 w 161"/>
              <a:gd name="T43" fmla="*/ 144 h 161"/>
              <a:gd name="T44" fmla="*/ 235 w 161"/>
              <a:gd name="T45" fmla="*/ 152 h 161"/>
              <a:gd name="T46" fmla="*/ 250 w 161"/>
              <a:gd name="T47" fmla="*/ 152 h 161"/>
              <a:gd name="T48" fmla="*/ 260 w 161"/>
              <a:gd name="T49" fmla="*/ 136 h 161"/>
              <a:gd name="T50" fmla="*/ 250 w 161"/>
              <a:gd name="T51" fmla="*/ 120 h 161"/>
              <a:gd name="T52" fmla="*/ 250 w 161"/>
              <a:gd name="T53" fmla="*/ 104 h 161"/>
              <a:gd name="T54" fmla="*/ 250 w 161"/>
              <a:gd name="T55" fmla="*/ 88 h 161"/>
              <a:gd name="T56" fmla="*/ 235 w 161"/>
              <a:gd name="T57" fmla="*/ 96 h 161"/>
              <a:gd name="T58" fmla="*/ 235 w 161"/>
              <a:gd name="T59" fmla="*/ 88 h 161"/>
              <a:gd name="T60" fmla="*/ 250 w 161"/>
              <a:gd name="T61" fmla="*/ 72 h 161"/>
              <a:gd name="T62" fmla="*/ 260 w 161"/>
              <a:gd name="T63" fmla="*/ 72 h 161"/>
              <a:gd name="T64" fmla="*/ 276 w 161"/>
              <a:gd name="T65" fmla="*/ 48 h 161"/>
              <a:gd name="T66" fmla="*/ 235 w 161"/>
              <a:gd name="T67" fmla="*/ 32 h 161"/>
              <a:gd name="T68" fmla="*/ 219 w 161"/>
              <a:gd name="T69" fmla="*/ 32 h 161"/>
              <a:gd name="T70" fmla="*/ 205 w 161"/>
              <a:gd name="T71" fmla="*/ 32 h 161"/>
              <a:gd name="T72" fmla="*/ 205 w 161"/>
              <a:gd name="T73" fmla="*/ 24 h 161"/>
              <a:gd name="T74" fmla="*/ 192 w 161"/>
              <a:gd name="T75" fmla="*/ 24 h 161"/>
              <a:gd name="T76" fmla="*/ 192 w 161"/>
              <a:gd name="T77" fmla="*/ 16 h 161"/>
              <a:gd name="T78" fmla="*/ 165 w 161"/>
              <a:gd name="T79" fmla="*/ 8 h 161"/>
              <a:gd name="T80" fmla="*/ 165 w 161"/>
              <a:gd name="T81" fmla="*/ 0 h 1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61"/>
              <a:gd name="T124" fmla="*/ 0 h 161"/>
              <a:gd name="T125" fmla="*/ 161 w 161"/>
              <a:gd name="T126" fmla="*/ 161 h 16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61" h="161">
                <a:moveTo>
                  <a:pt x="96" y="0"/>
                </a:moveTo>
                <a:lnTo>
                  <a:pt x="96" y="0"/>
                </a:lnTo>
                <a:lnTo>
                  <a:pt x="80" y="8"/>
                </a:lnTo>
                <a:lnTo>
                  <a:pt x="80" y="24"/>
                </a:lnTo>
                <a:lnTo>
                  <a:pt x="64" y="32"/>
                </a:lnTo>
                <a:lnTo>
                  <a:pt x="56" y="40"/>
                </a:lnTo>
                <a:lnTo>
                  <a:pt x="48" y="40"/>
                </a:lnTo>
                <a:lnTo>
                  <a:pt x="40" y="32"/>
                </a:lnTo>
                <a:lnTo>
                  <a:pt x="32" y="32"/>
                </a:lnTo>
                <a:lnTo>
                  <a:pt x="40" y="48"/>
                </a:lnTo>
                <a:lnTo>
                  <a:pt x="24" y="56"/>
                </a:lnTo>
                <a:lnTo>
                  <a:pt x="24" y="48"/>
                </a:lnTo>
                <a:lnTo>
                  <a:pt x="0" y="56"/>
                </a:lnTo>
                <a:lnTo>
                  <a:pt x="0" y="64"/>
                </a:lnTo>
                <a:lnTo>
                  <a:pt x="32" y="72"/>
                </a:lnTo>
                <a:lnTo>
                  <a:pt x="48" y="96"/>
                </a:lnTo>
                <a:lnTo>
                  <a:pt x="48" y="104"/>
                </a:lnTo>
                <a:lnTo>
                  <a:pt x="40" y="144"/>
                </a:lnTo>
                <a:lnTo>
                  <a:pt x="56" y="152"/>
                </a:lnTo>
                <a:lnTo>
                  <a:pt x="96" y="160"/>
                </a:lnTo>
                <a:lnTo>
                  <a:pt x="96" y="152"/>
                </a:lnTo>
                <a:lnTo>
                  <a:pt x="112" y="144"/>
                </a:lnTo>
                <a:lnTo>
                  <a:pt x="136" y="152"/>
                </a:lnTo>
                <a:lnTo>
                  <a:pt x="144" y="152"/>
                </a:lnTo>
                <a:lnTo>
                  <a:pt x="152" y="136"/>
                </a:lnTo>
                <a:lnTo>
                  <a:pt x="144" y="120"/>
                </a:lnTo>
                <a:lnTo>
                  <a:pt x="144" y="104"/>
                </a:lnTo>
                <a:lnTo>
                  <a:pt x="144" y="88"/>
                </a:lnTo>
                <a:lnTo>
                  <a:pt x="136" y="96"/>
                </a:lnTo>
                <a:lnTo>
                  <a:pt x="136" y="88"/>
                </a:lnTo>
                <a:lnTo>
                  <a:pt x="144" y="72"/>
                </a:lnTo>
                <a:lnTo>
                  <a:pt x="152" y="72"/>
                </a:lnTo>
                <a:lnTo>
                  <a:pt x="160" y="48"/>
                </a:lnTo>
                <a:lnTo>
                  <a:pt x="136" y="32"/>
                </a:lnTo>
                <a:lnTo>
                  <a:pt x="128" y="32"/>
                </a:lnTo>
                <a:lnTo>
                  <a:pt x="120" y="32"/>
                </a:lnTo>
                <a:lnTo>
                  <a:pt x="120" y="24"/>
                </a:lnTo>
                <a:lnTo>
                  <a:pt x="112" y="24"/>
                </a:lnTo>
                <a:lnTo>
                  <a:pt x="112" y="16"/>
                </a:lnTo>
                <a:lnTo>
                  <a:pt x="96" y="8"/>
                </a:lnTo>
                <a:lnTo>
                  <a:pt x="96" y="0"/>
                </a:lnTo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pic>
        <p:nvPicPr>
          <p:cNvPr id="309" name="Picture 5" descr="Rekordowe wyniki BLIK – Polacy pokochali to rozwiązanie">
            <a:extLst>
              <a:ext uri="{FF2B5EF4-FFF2-40B4-BE49-F238E27FC236}">
                <a16:creationId xmlns:a16="http://schemas.microsoft.com/office/drawing/2014/main" id="{36075FE1-A59B-A2FE-B12A-32D301E6C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3601" r="23373" b="6468"/>
          <a:stretch/>
        </p:blipFill>
        <p:spPr bwMode="auto">
          <a:xfrm>
            <a:off x="5887507" y="7399545"/>
            <a:ext cx="556332" cy="5563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" name="Freeform 323">
            <a:extLst>
              <a:ext uri="{FF2B5EF4-FFF2-40B4-BE49-F238E27FC236}">
                <a16:creationId xmlns:a16="http://schemas.microsoft.com/office/drawing/2014/main" id="{4C61FB19-AF56-188E-3117-7800341323EC}"/>
              </a:ext>
            </a:extLst>
          </p:cNvPr>
          <p:cNvSpPr>
            <a:spLocks/>
          </p:cNvSpPr>
          <p:nvPr/>
        </p:nvSpPr>
        <p:spPr bwMode="auto">
          <a:xfrm>
            <a:off x="1233936" y="5009679"/>
            <a:ext cx="1770670" cy="697529"/>
          </a:xfrm>
          <a:custGeom>
            <a:avLst/>
            <a:gdLst>
              <a:gd name="T0" fmla="*/ 62 w 150"/>
              <a:gd name="T1" fmla="*/ 26 h 53"/>
              <a:gd name="T2" fmla="*/ 57 w 150"/>
              <a:gd name="T3" fmla="*/ 26 h 53"/>
              <a:gd name="T4" fmla="*/ 53 w 150"/>
              <a:gd name="T5" fmla="*/ 28 h 53"/>
              <a:gd name="T6" fmla="*/ 53 w 150"/>
              <a:gd name="T7" fmla="*/ 37 h 53"/>
              <a:gd name="T8" fmla="*/ 45 w 150"/>
              <a:gd name="T9" fmla="*/ 37 h 53"/>
              <a:gd name="T10" fmla="*/ 41 w 150"/>
              <a:gd name="T11" fmla="*/ 46 h 53"/>
              <a:gd name="T12" fmla="*/ 33 w 150"/>
              <a:gd name="T13" fmla="*/ 46 h 53"/>
              <a:gd name="T14" fmla="*/ 25 w 150"/>
              <a:gd name="T15" fmla="*/ 46 h 53"/>
              <a:gd name="T16" fmla="*/ 20 w 150"/>
              <a:gd name="T17" fmla="*/ 46 h 53"/>
              <a:gd name="T18" fmla="*/ 12 w 150"/>
              <a:gd name="T19" fmla="*/ 37 h 53"/>
              <a:gd name="T20" fmla="*/ 9 w 150"/>
              <a:gd name="T21" fmla="*/ 28 h 53"/>
              <a:gd name="T22" fmla="*/ 4 w 150"/>
              <a:gd name="T23" fmla="*/ 28 h 53"/>
              <a:gd name="T24" fmla="*/ 9 w 150"/>
              <a:gd name="T25" fmla="*/ 28 h 53"/>
              <a:gd name="T26" fmla="*/ 9 w 150"/>
              <a:gd name="T27" fmla="*/ 26 h 53"/>
              <a:gd name="T28" fmla="*/ 9 w 150"/>
              <a:gd name="T29" fmla="*/ 26 h 53"/>
              <a:gd name="T30" fmla="*/ 4 w 150"/>
              <a:gd name="T31" fmla="*/ 26 h 53"/>
              <a:gd name="T32" fmla="*/ 0 w 150"/>
              <a:gd name="T33" fmla="*/ 26 h 53"/>
              <a:gd name="T34" fmla="*/ 9 w 150"/>
              <a:gd name="T35" fmla="*/ 26 h 53"/>
              <a:gd name="T36" fmla="*/ 12 w 150"/>
              <a:gd name="T37" fmla="*/ 17 h 53"/>
              <a:gd name="T38" fmla="*/ 9 w 150"/>
              <a:gd name="T39" fmla="*/ 17 h 53"/>
              <a:gd name="T40" fmla="*/ 4 w 150"/>
              <a:gd name="T41" fmla="*/ 17 h 53"/>
              <a:gd name="T42" fmla="*/ 0 w 150"/>
              <a:gd name="T43" fmla="*/ 8 h 53"/>
              <a:gd name="T44" fmla="*/ 0 w 150"/>
              <a:gd name="T45" fmla="*/ 0 h 53"/>
              <a:gd name="T46" fmla="*/ 0 w 150"/>
              <a:gd name="T47" fmla="*/ 8 h 53"/>
              <a:gd name="T48" fmla="*/ 0 w 150"/>
              <a:gd name="T49" fmla="*/ 0 h 53"/>
              <a:gd name="T50" fmla="*/ 4 w 150"/>
              <a:gd name="T51" fmla="*/ 0 h 53"/>
              <a:gd name="T52" fmla="*/ 9 w 150"/>
              <a:gd name="T53" fmla="*/ 0 h 53"/>
              <a:gd name="T54" fmla="*/ 12 w 150"/>
              <a:gd name="T55" fmla="*/ 8 h 53"/>
              <a:gd name="T56" fmla="*/ 12 w 150"/>
              <a:gd name="T57" fmla="*/ 17 h 53"/>
              <a:gd name="T58" fmla="*/ 12 w 150"/>
              <a:gd name="T59" fmla="*/ 8 h 53"/>
              <a:gd name="T60" fmla="*/ 16 w 150"/>
              <a:gd name="T61" fmla="*/ 8 h 53"/>
              <a:gd name="T62" fmla="*/ 16 w 150"/>
              <a:gd name="T63" fmla="*/ 0 h 53"/>
              <a:gd name="T64" fmla="*/ 16 w 150"/>
              <a:gd name="T65" fmla="*/ 8 h 53"/>
              <a:gd name="T66" fmla="*/ 20 w 150"/>
              <a:gd name="T67" fmla="*/ 8 h 53"/>
              <a:gd name="T68" fmla="*/ 25 w 150"/>
              <a:gd name="T69" fmla="*/ 8 h 53"/>
              <a:gd name="T70" fmla="*/ 25 w 150"/>
              <a:gd name="T71" fmla="*/ 0 h 53"/>
              <a:gd name="T72" fmla="*/ 29 w 150"/>
              <a:gd name="T73" fmla="*/ 0 h 53"/>
              <a:gd name="T74" fmla="*/ 33 w 150"/>
              <a:gd name="T75" fmla="*/ 0 h 53"/>
              <a:gd name="T76" fmla="*/ 37 w 150"/>
              <a:gd name="T77" fmla="*/ 8 h 53"/>
              <a:gd name="T78" fmla="*/ 37 w 150"/>
              <a:gd name="T79" fmla="*/ 0 h 53"/>
              <a:gd name="T80" fmla="*/ 41 w 150"/>
              <a:gd name="T81" fmla="*/ 0 h 53"/>
              <a:gd name="T82" fmla="*/ 45 w 150"/>
              <a:gd name="T83" fmla="*/ 0 h 53"/>
              <a:gd name="T84" fmla="*/ 48 w 150"/>
              <a:gd name="T85" fmla="*/ 0 h 53"/>
              <a:gd name="T86" fmla="*/ 53 w 150"/>
              <a:gd name="T87" fmla="*/ 0 h 53"/>
              <a:gd name="T88" fmla="*/ 53 w 150"/>
              <a:gd name="T89" fmla="*/ 17 h 53"/>
              <a:gd name="T90" fmla="*/ 62 w 150"/>
              <a:gd name="T91" fmla="*/ 26 h 53"/>
              <a:gd name="T92" fmla="*/ 62 w 150"/>
              <a:gd name="T93" fmla="*/ 26 h 5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50"/>
              <a:gd name="T142" fmla="*/ 0 h 53"/>
              <a:gd name="T143" fmla="*/ 150 w 150"/>
              <a:gd name="T144" fmla="*/ 53 h 5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50" h="53">
                <a:moveTo>
                  <a:pt x="150" y="26"/>
                </a:moveTo>
                <a:lnTo>
                  <a:pt x="140" y="26"/>
                </a:lnTo>
                <a:lnTo>
                  <a:pt x="130" y="35"/>
                </a:lnTo>
                <a:lnTo>
                  <a:pt x="130" y="44"/>
                </a:lnTo>
                <a:lnTo>
                  <a:pt x="110" y="44"/>
                </a:lnTo>
                <a:lnTo>
                  <a:pt x="100" y="53"/>
                </a:lnTo>
                <a:lnTo>
                  <a:pt x="80" y="53"/>
                </a:lnTo>
                <a:lnTo>
                  <a:pt x="60" y="53"/>
                </a:lnTo>
                <a:lnTo>
                  <a:pt x="50" y="53"/>
                </a:lnTo>
                <a:lnTo>
                  <a:pt x="30" y="44"/>
                </a:lnTo>
                <a:lnTo>
                  <a:pt x="20" y="35"/>
                </a:lnTo>
                <a:lnTo>
                  <a:pt x="10" y="35"/>
                </a:lnTo>
                <a:lnTo>
                  <a:pt x="20" y="35"/>
                </a:lnTo>
                <a:lnTo>
                  <a:pt x="20" y="26"/>
                </a:lnTo>
                <a:lnTo>
                  <a:pt x="10" y="26"/>
                </a:lnTo>
                <a:lnTo>
                  <a:pt x="0" y="26"/>
                </a:lnTo>
                <a:lnTo>
                  <a:pt x="20" y="26"/>
                </a:lnTo>
                <a:lnTo>
                  <a:pt x="30" y="17"/>
                </a:lnTo>
                <a:lnTo>
                  <a:pt x="20" y="17"/>
                </a:lnTo>
                <a:lnTo>
                  <a:pt x="10" y="17"/>
                </a:lnTo>
                <a:lnTo>
                  <a:pt x="0" y="8"/>
                </a:lnTo>
                <a:lnTo>
                  <a:pt x="0" y="0"/>
                </a:lnTo>
                <a:lnTo>
                  <a:pt x="0" y="8"/>
                </a:ln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lnTo>
                  <a:pt x="30" y="8"/>
                </a:lnTo>
                <a:lnTo>
                  <a:pt x="30" y="17"/>
                </a:lnTo>
                <a:lnTo>
                  <a:pt x="30" y="8"/>
                </a:lnTo>
                <a:lnTo>
                  <a:pt x="40" y="8"/>
                </a:lnTo>
                <a:lnTo>
                  <a:pt x="40" y="0"/>
                </a:lnTo>
                <a:lnTo>
                  <a:pt x="40" y="8"/>
                </a:lnTo>
                <a:lnTo>
                  <a:pt x="50" y="8"/>
                </a:lnTo>
                <a:lnTo>
                  <a:pt x="60" y="8"/>
                </a:lnTo>
                <a:lnTo>
                  <a:pt x="60" y="0"/>
                </a:lnTo>
                <a:lnTo>
                  <a:pt x="70" y="0"/>
                </a:lnTo>
                <a:lnTo>
                  <a:pt x="80" y="0"/>
                </a:lnTo>
                <a:lnTo>
                  <a:pt x="90" y="8"/>
                </a:lnTo>
                <a:lnTo>
                  <a:pt x="90" y="0"/>
                </a:lnTo>
                <a:lnTo>
                  <a:pt x="100" y="0"/>
                </a:lnTo>
                <a:lnTo>
                  <a:pt x="110" y="0"/>
                </a:lnTo>
                <a:lnTo>
                  <a:pt x="120" y="0"/>
                </a:lnTo>
                <a:lnTo>
                  <a:pt x="130" y="0"/>
                </a:lnTo>
                <a:lnTo>
                  <a:pt x="130" y="17"/>
                </a:lnTo>
                <a:lnTo>
                  <a:pt x="150" y="26"/>
                </a:lnTo>
                <a:close/>
              </a:path>
            </a:pathLst>
          </a:custGeom>
          <a:solidFill>
            <a:srgbClr val="E8E8E8">
              <a:lumMod val="90000"/>
            </a:srgbClr>
          </a:solidFill>
          <a:ln w="6350">
            <a:solidFill>
              <a:srgbClr val="F7F7F7"/>
            </a:solidFill>
            <a:round/>
            <a:headEnd/>
            <a:tailEnd/>
          </a:ln>
        </p:spPr>
        <p:txBody>
          <a:bodyPr rIns="4020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507846">
              <a:defRPr/>
            </a:pPr>
            <a:endParaRPr lang="en-US" altLang="zh-CN" sz="3079" kern="0" dirty="0">
              <a:solidFill>
                <a:srgbClr val="171717"/>
              </a:solidFill>
              <a:ea typeface="宋体" charset="-122"/>
            </a:endParaRPr>
          </a:p>
        </p:txBody>
      </p:sp>
      <p:grpSp>
        <p:nvGrpSpPr>
          <p:cNvPr id="329" name="Group 517">
            <a:extLst>
              <a:ext uri="{FF2B5EF4-FFF2-40B4-BE49-F238E27FC236}">
                <a16:creationId xmlns:a16="http://schemas.microsoft.com/office/drawing/2014/main" id="{36409157-EDBD-4D88-F621-227CF854880A}"/>
              </a:ext>
            </a:extLst>
          </p:cNvPr>
          <p:cNvGrpSpPr/>
          <p:nvPr/>
        </p:nvGrpSpPr>
        <p:grpSpPr>
          <a:xfrm>
            <a:off x="9443246" y="4207787"/>
            <a:ext cx="10128905" cy="1440000"/>
            <a:chOff x="6339836" y="1163205"/>
            <a:chExt cx="5050305" cy="759865"/>
          </a:xfrm>
        </p:grpSpPr>
        <p:sp>
          <p:nvSpPr>
            <p:cNvPr id="330" name="Rectangle 518">
              <a:extLst>
                <a:ext uri="{FF2B5EF4-FFF2-40B4-BE49-F238E27FC236}">
                  <a16:creationId xmlns:a16="http://schemas.microsoft.com/office/drawing/2014/main" id="{919710F3-0869-BD62-8E07-2E4AA67496B1}"/>
                </a:ext>
              </a:extLst>
            </p:cNvPr>
            <p:cNvSpPr/>
            <p:nvPr/>
          </p:nvSpPr>
          <p:spPr bwMode="gray">
            <a:xfrm>
              <a:off x="6411244" y="1163205"/>
              <a:ext cx="4978897" cy="75986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defTabSz="1507808">
                <a:defRPr/>
              </a:pPr>
              <a:r>
                <a:rPr lang="en-US" sz="2200" b="1" dirty="0">
                  <a:solidFill>
                    <a:prstClr val="black"/>
                  </a:solidFill>
                  <a:latin typeface="Verdana"/>
                  <a:cs typeface="Poppins" pitchFamily="2" charset="0"/>
                </a:rPr>
                <a:t>Slovakia</a:t>
              </a:r>
            </a:p>
            <a:p>
              <a:pPr defTabSz="1507808">
                <a:defRPr/>
              </a:pPr>
              <a:r>
                <a:rPr lang="en-US" sz="2200" dirty="0">
                  <a:solidFill>
                    <a:prstClr val="white">
                      <a:lumMod val="50000"/>
                    </a:prstClr>
                  </a:solidFill>
                  <a:latin typeface="Verdana"/>
                  <a:cs typeface="Poppins" pitchFamily="2" charset="0"/>
                </a:rPr>
                <a:t>In May 2023 BLIK has acquired 100% of shares in the Slovakian payment company Viamo. We plan to introduce BLIK eCommerce functionality to the Slovakian market this year.</a:t>
              </a:r>
            </a:p>
          </p:txBody>
        </p:sp>
        <p:sp>
          <p:nvSpPr>
            <p:cNvPr id="331" name="Rectangle 519">
              <a:extLst>
                <a:ext uri="{FF2B5EF4-FFF2-40B4-BE49-F238E27FC236}">
                  <a16:creationId xmlns:a16="http://schemas.microsoft.com/office/drawing/2014/main" id="{C2EC027F-6FF9-38AB-C33D-86D23DC80022}"/>
                </a:ext>
              </a:extLst>
            </p:cNvPr>
            <p:cNvSpPr/>
            <p:nvPr/>
          </p:nvSpPr>
          <p:spPr bwMode="gray">
            <a:xfrm>
              <a:off x="6339836" y="1163206"/>
              <a:ext cx="71409" cy="748252"/>
            </a:xfrm>
            <a:prstGeom prst="rect">
              <a:avLst/>
            </a:prstGeom>
            <a:solidFill>
              <a:srgbClr val="D22A2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507846">
                <a:defRPr/>
              </a:pPr>
              <a:endParaRPr lang="en-US" sz="2198" kern="0" dirty="0">
                <a:solidFill>
                  <a:srgbClr val="F7F7F7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335" name="Group 523">
            <a:extLst>
              <a:ext uri="{FF2B5EF4-FFF2-40B4-BE49-F238E27FC236}">
                <a16:creationId xmlns:a16="http://schemas.microsoft.com/office/drawing/2014/main" id="{361295D5-5E67-B499-0C3C-8205C148B7C1}"/>
              </a:ext>
            </a:extLst>
          </p:cNvPr>
          <p:cNvGrpSpPr/>
          <p:nvPr/>
        </p:nvGrpSpPr>
        <p:grpSpPr>
          <a:xfrm>
            <a:off x="9443244" y="6040031"/>
            <a:ext cx="10080000" cy="1440000"/>
            <a:chOff x="6339836" y="1163205"/>
            <a:chExt cx="4993350" cy="748253"/>
          </a:xfrm>
        </p:grpSpPr>
        <p:sp>
          <p:nvSpPr>
            <p:cNvPr id="336" name="Rectangle 524">
              <a:extLst>
                <a:ext uri="{FF2B5EF4-FFF2-40B4-BE49-F238E27FC236}">
                  <a16:creationId xmlns:a16="http://schemas.microsoft.com/office/drawing/2014/main" id="{25C8ED58-F11E-8891-79C9-206AAB37FD7B}"/>
                </a:ext>
              </a:extLst>
            </p:cNvPr>
            <p:cNvSpPr/>
            <p:nvPr/>
          </p:nvSpPr>
          <p:spPr bwMode="gray">
            <a:xfrm>
              <a:off x="6411244" y="1163205"/>
              <a:ext cx="4921942" cy="74825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defTabSz="1507808">
                <a:defRPr/>
              </a:pPr>
              <a:r>
                <a:rPr lang="pl-PL" sz="2200" b="1" dirty="0">
                  <a:solidFill>
                    <a:prstClr val="black"/>
                  </a:solidFill>
                  <a:latin typeface="Verdana"/>
                  <a:cs typeface="Poppins" pitchFamily="2" charset="0"/>
                </a:rPr>
                <a:t>Romania</a:t>
              </a:r>
            </a:p>
            <a:p>
              <a:pPr defTabSz="1507808">
                <a:defRPr/>
              </a:pPr>
              <a:r>
                <a:rPr lang="pl-PL" sz="2200" dirty="0">
                  <a:solidFill>
                    <a:prstClr val="white">
                      <a:lumMod val="50000"/>
                    </a:prstClr>
                  </a:solidFill>
                  <a:latin typeface="Verdana"/>
                  <a:cs typeface="Poppins" pitchFamily="2" charset="0"/>
                </a:rPr>
                <a:t>BLIK</a:t>
              </a:r>
              <a:r>
                <a:rPr lang="en-GB" sz="2200" dirty="0">
                  <a:solidFill>
                    <a:prstClr val="white">
                      <a:lumMod val="50000"/>
                    </a:prstClr>
                  </a:solidFill>
                  <a:latin typeface="Verdana"/>
                  <a:cs typeface="Poppins" pitchFamily="2" charset="0"/>
                </a:rPr>
                <a:t> </a:t>
              </a:r>
              <a:r>
                <a:rPr lang="en-US" sz="2200" dirty="0">
                  <a:solidFill>
                    <a:prstClr val="white">
                      <a:lumMod val="50000"/>
                    </a:prstClr>
                  </a:solidFill>
                  <a:latin typeface="Verdana"/>
                  <a:cs typeface="Poppins" pitchFamily="2" charset="0"/>
                </a:rPr>
                <a:t>has announced the set-up of its new subsidiary BLIK Romania in March 2023. The process of authorization to operate a payment system is ongoing. </a:t>
              </a:r>
            </a:p>
          </p:txBody>
        </p:sp>
        <p:sp>
          <p:nvSpPr>
            <p:cNvPr id="337" name="Rectangle 525">
              <a:extLst>
                <a:ext uri="{FF2B5EF4-FFF2-40B4-BE49-F238E27FC236}">
                  <a16:creationId xmlns:a16="http://schemas.microsoft.com/office/drawing/2014/main" id="{BC1197EB-A006-A51E-5F07-9E7077736E52}"/>
                </a:ext>
              </a:extLst>
            </p:cNvPr>
            <p:cNvSpPr/>
            <p:nvPr/>
          </p:nvSpPr>
          <p:spPr bwMode="gray">
            <a:xfrm>
              <a:off x="6339836" y="1163206"/>
              <a:ext cx="71409" cy="748252"/>
            </a:xfrm>
            <a:prstGeom prst="rect">
              <a:avLst/>
            </a:prstGeom>
            <a:solidFill>
              <a:srgbClr val="D22A2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507846">
                <a:defRPr/>
              </a:pPr>
              <a:endParaRPr lang="en-US" sz="2198" kern="0" dirty="0">
                <a:solidFill>
                  <a:srgbClr val="F7F7F7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33" name="Rectangle 525">
            <a:extLst>
              <a:ext uri="{FF2B5EF4-FFF2-40B4-BE49-F238E27FC236}">
                <a16:creationId xmlns:a16="http://schemas.microsoft.com/office/drawing/2014/main" id="{EC88C543-9070-12F8-979C-EB106AFA24C8}"/>
              </a:ext>
            </a:extLst>
          </p:cNvPr>
          <p:cNvSpPr/>
          <p:nvPr/>
        </p:nvSpPr>
        <p:spPr bwMode="gray">
          <a:xfrm>
            <a:off x="9443244" y="7872277"/>
            <a:ext cx="144152" cy="1439998"/>
          </a:xfrm>
          <a:prstGeom prst="rect">
            <a:avLst/>
          </a:prstGeom>
          <a:solidFill>
            <a:srgbClr val="D22A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507846">
              <a:defRPr/>
            </a:pPr>
            <a:endParaRPr lang="en-US" sz="2198" kern="0" dirty="0">
              <a:solidFill>
                <a:srgbClr val="F7F7F7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tangle 524">
            <a:extLst>
              <a:ext uri="{FF2B5EF4-FFF2-40B4-BE49-F238E27FC236}">
                <a16:creationId xmlns:a16="http://schemas.microsoft.com/office/drawing/2014/main" id="{4A3EFBF4-54C8-8A63-C0F3-97AE8B09F99D}"/>
              </a:ext>
            </a:extLst>
          </p:cNvPr>
          <p:cNvSpPr/>
          <p:nvPr/>
        </p:nvSpPr>
        <p:spPr bwMode="gray">
          <a:xfrm>
            <a:off x="9587394" y="7865387"/>
            <a:ext cx="9935850" cy="144000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defTabSz="1507808">
              <a:defRPr/>
            </a:pPr>
            <a:r>
              <a:rPr lang="en-US" sz="2200" b="1" dirty="0">
                <a:solidFill>
                  <a:prstClr val="black"/>
                </a:solidFill>
                <a:latin typeface="Verdana"/>
                <a:cs typeface="Poppins" pitchFamily="2" charset="0"/>
              </a:rPr>
              <a:t>Euro area</a:t>
            </a:r>
          </a:p>
          <a:p>
            <a:pPr defTabSz="1507808">
              <a:defRPr/>
            </a:pPr>
            <a:r>
              <a:rPr lang="en-US" sz="22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The company aims to be able to offer BLIK Euro to many banks from the euro area countries, demonstrating a commitment to openness and willingness to expand.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6BF1D246-32F0-6008-5C64-3F975DC85CA9}"/>
              </a:ext>
            </a:extLst>
          </p:cNvPr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399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1">
            <a:extLst>
              <a:ext uri="{FF2B5EF4-FFF2-40B4-BE49-F238E27FC236}">
                <a16:creationId xmlns:a16="http://schemas.microsoft.com/office/drawing/2014/main" id="{6585B00D-9AC2-409B-B236-8BCFE589D586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 defTabSz="914491">
              <a:spcBef>
                <a:spcPts val="185"/>
              </a:spcBef>
              <a:defRPr/>
            </a:pPr>
            <a:r>
              <a:rPr lang="en-GB" sz="1400" dirty="0">
                <a:solidFill>
                  <a:prstClr val="white">
                    <a:lumMod val="75000"/>
                  </a:prstClr>
                </a:solidFill>
                <a:latin typeface="Verdana"/>
              </a:rPr>
              <a:t>blik.com</a:t>
            </a:r>
          </a:p>
        </p:txBody>
      </p:sp>
      <p:sp>
        <p:nvSpPr>
          <p:cNvPr id="16" name="Symbol zastępczy numeru slajdu 15">
            <a:extLst>
              <a:ext uri="{FF2B5EF4-FFF2-40B4-BE49-F238E27FC236}">
                <a16:creationId xmlns:a16="http://schemas.microsoft.com/office/drawing/2014/main" id="{5BFCEAC6-5300-410A-B5EE-7178A830EA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900" y="10752782"/>
            <a:ext cx="286407" cy="261631"/>
          </a:xfrm>
        </p:spPr>
        <p:txBody>
          <a:bodyPr wrap="square" lIns="0" tIns="0" rIns="0" bIns="0">
            <a:spAutoFit/>
          </a:bodyPr>
          <a:lstStyle/>
          <a:p>
            <a:pPr algn="ctr" defTabSz="914491">
              <a:defRPr/>
            </a:pPr>
            <a:fld id="{81D60167-4931-47E6-BA6A-407CBD079E47}" type="slidenum">
              <a:rPr lang="en-GB" sz="1700">
                <a:solidFill>
                  <a:prstClr val="white"/>
                </a:solidFill>
                <a:latin typeface="Verdana"/>
              </a:rPr>
              <a:pPr algn="ctr" defTabSz="914491">
                <a:defRPr/>
              </a:pPr>
              <a:t>25</a:t>
            </a:fld>
            <a:endParaRPr lang="en-GB" sz="1700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26630"/>
            <a:ext cx="20105688" cy="5230"/>
          </a:xfrm>
          <a:prstGeom prst="rect">
            <a:avLst/>
          </a:prstGeom>
        </p:spPr>
      </p:pic>
      <p:sp>
        <p:nvSpPr>
          <p:cNvPr id="19" name="Tytuł 3">
            <a:extLst>
              <a:ext uri="{FF2B5EF4-FFF2-40B4-BE49-F238E27FC236}">
                <a16:creationId xmlns:a16="http://schemas.microsoft.com/office/drawing/2014/main" id="{9A8C7E93-1656-48D8-AE10-D8A4209B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675" y="577178"/>
            <a:ext cx="18014338" cy="718959"/>
          </a:xfrm>
        </p:spPr>
        <p:txBody>
          <a:bodyPr anchor="ctr">
            <a:noAutofit/>
          </a:bodyPr>
          <a:lstStyle/>
          <a:p>
            <a:pPr algn="ctr"/>
            <a:r>
              <a:rPr lang="pl-PL" sz="4200" dirty="0" err="1">
                <a:latin typeface="+mj-lt"/>
                <a:cs typeface="Poppins" pitchFamily="2" charset="0"/>
              </a:rPr>
              <a:t>Let’s</a:t>
            </a:r>
            <a:r>
              <a:rPr lang="pl-PL" sz="4200" dirty="0">
                <a:latin typeface="+mj-lt"/>
                <a:cs typeface="Poppins" pitchFamily="2" charset="0"/>
              </a:rPr>
              <a:t> </a:t>
            </a:r>
            <a:r>
              <a:rPr lang="pl-PL" sz="4200" dirty="0" err="1">
                <a:latin typeface="+mj-lt"/>
                <a:cs typeface="Poppins" pitchFamily="2" charset="0"/>
              </a:rPr>
              <a:t>bring</a:t>
            </a:r>
            <a:r>
              <a:rPr lang="pl-PL" sz="4200" dirty="0">
                <a:latin typeface="+mj-lt"/>
                <a:cs typeface="Poppins" pitchFamily="2" charset="0"/>
              </a:rPr>
              <a:t> BLIK </a:t>
            </a:r>
            <a:r>
              <a:rPr lang="pl-PL" sz="4200" dirty="0" err="1">
                <a:latin typeface="+mj-lt"/>
                <a:cs typeface="Poppins" pitchFamily="2" charset="0"/>
              </a:rPr>
              <a:t>experience</a:t>
            </a:r>
            <a:r>
              <a:rPr lang="pl-PL" sz="4200" dirty="0">
                <a:latin typeface="+mj-lt"/>
                <a:cs typeface="Poppins" pitchFamily="2" charset="0"/>
              </a:rPr>
              <a:t> to </a:t>
            </a:r>
            <a:r>
              <a:rPr lang="pl-PL" sz="4200" dirty="0" err="1">
                <a:latin typeface="+mj-lt"/>
                <a:cs typeface="Poppins" pitchFamily="2" charset="0"/>
              </a:rPr>
              <a:t>your</a:t>
            </a:r>
            <a:r>
              <a:rPr lang="pl-PL" sz="4200" dirty="0">
                <a:latin typeface="+mj-lt"/>
                <a:cs typeface="Poppins" pitchFamily="2" charset="0"/>
              </a:rPr>
              <a:t> </a:t>
            </a:r>
            <a:r>
              <a:rPr lang="pl-PL" sz="4200" dirty="0" err="1">
                <a:latin typeface="+mj-lt"/>
                <a:cs typeface="Poppins" pitchFamily="2" charset="0"/>
              </a:rPr>
              <a:t>customers</a:t>
            </a:r>
            <a:r>
              <a:rPr lang="pl-PL" sz="4200" dirty="0">
                <a:latin typeface="+mj-lt"/>
                <a:cs typeface="Poppins" pitchFamily="2" charset="0"/>
              </a:rPr>
              <a:t> </a:t>
            </a:r>
            <a:endParaRPr lang="en-GB" sz="4200" dirty="0">
              <a:latin typeface="+mj-lt"/>
              <a:cs typeface="Poppins" pitchFamily="2" charset="0"/>
            </a:endParaRPr>
          </a:p>
        </p:txBody>
      </p:sp>
      <p:cxnSp>
        <p:nvCxnSpPr>
          <p:cNvPr id="276" name="Łącznik prosty 9">
            <a:extLst>
              <a:ext uri="{FF2B5EF4-FFF2-40B4-BE49-F238E27FC236}">
                <a16:creationId xmlns:a16="http://schemas.microsoft.com/office/drawing/2014/main" id="{2C0BEFD1-7DE5-A994-25E7-31489D3CD372}"/>
              </a:ext>
            </a:extLst>
          </p:cNvPr>
          <p:cNvCxnSpPr>
            <a:cxnSpLocks/>
          </p:cNvCxnSpPr>
          <p:nvPr/>
        </p:nvCxnSpPr>
        <p:spPr>
          <a:xfrm flipH="1">
            <a:off x="1030999" y="2380824"/>
            <a:ext cx="18043692" cy="0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a 12">
            <a:extLst>
              <a:ext uri="{FF2B5EF4-FFF2-40B4-BE49-F238E27FC236}">
                <a16:creationId xmlns:a16="http://schemas.microsoft.com/office/drawing/2014/main" id="{97AD9112-8F13-AB67-5537-AD0CB1F7A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3573" y="3348401"/>
            <a:ext cx="6210652" cy="62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74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3">
            <a:extLst>
              <a:ext uri="{FF2B5EF4-FFF2-40B4-BE49-F238E27FC236}">
                <a16:creationId xmlns:a16="http://schemas.microsoft.com/office/drawing/2014/main" id="{5D65B8B8-FFA9-D54D-AB68-A194347FB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248" y="1721350"/>
            <a:ext cx="5897386" cy="3045304"/>
          </a:xfrm>
        </p:spPr>
        <p:txBody>
          <a:bodyPr wrap="square">
            <a:spAutoFit/>
          </a:bodyPr>
          <a:lstStyle/>
          <a:p>
            <a:r>
              <a:rPr lang="pl-PL" sz="6597" dirty="0" err="1">
                <a:latin typeface="Poppins" pitchFamily="2" charset="0"/>
                <a:cs typeface="Poppins" pitchFamily="2" charset="0"/>
              </a:rPr>
              <a:t>Thank</a:t>
            </a:r>
            <a:r>
              <a:rPr lang="pl-PL" sz="6597" dirty="0">
                <a:latin typeface="Poppins" pitchFamily="2" charset="0"/>
                <a:cs typeface="Poppins" pitchFamily="2" charset="0"/>
              </a:rPr>
              <a:t> </a:t>
            </a:r>
            <a:r>
              <a:rPr lang="pl-PL" sz="6597" dirty="0" err="1">
                <a:latin typeface="Poppins" pitchFamily="2" charset="0"/>
                <a:cs typeface="Poppins" pitchFamily="2" charset="0"/>
              </a:rPr>
              <a:t>you</a:t>
            </a:r>
            <a:r>
              <a:rPr lang="pl-PL" sz="6597" dirty="0">
                <a:latin typeface="Poppins" pitchFamily="2" charset="0"/>
                <a:cs typeface="Poppins" pitchFamily="2" charset="0"/>
              </a:rPr>
              <a:t> for </a:t>
            </a:r>
            <a:r>
              <a:rPr lang="pl-PL" sz="6597" dirty="0" err="1">
                <a:latin typeface="Poppins" pitchFamily="2" charset="0"/>
                <a:cs typeface="Poppins" pitchFamily="2" charset="0"/>
              </a:rPr>
              <a:t>your</a:t>
            </a:r>
            <a:r>
              <a:rPr lang="pl-PL" sz="6597" dirty="0">
                <a:latin typeface="Poppins" pitchFamily="2" charset="0"/>
                <a:cs typeface="Poppins" pitchFamily="2" charset="0"/>
              </a:rPr>
              <a:t> </a:t>
            </a:r>
            <a:r>
              <a:rPr lang="pl-PL" sz="6597" dirty="0" err="1">
                <a:latin typeface="Poppins" pitchFamily="2" charset="0"/>
                <a:cs typeface="Poppins" pitchFamily="2" charset="0"/>
              </a:rPr>
              <a:t>attention</a:t>
            </a:r>
            <a:endParaRPr lang="en-GB" sz="6597" dirty="0">
              <a:latin typeface="Verdana" panose="020B0604030504040204" pitchFamily="34" charset="0"/>
              <a:ea typeface="Verdana" panose="020B0604030504040204" pitchFamily="34" charset="0"/>
              <a:cs typeface="Poppins" pitchFamily="2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CB8E4B6-71F6-B04B-A664-735AE5746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337" y="-1090428"/>
            <a:ext cx="8543107" cy="13490206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551C0BB1-CC90-5747-82E6-60341DA7D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5278" y="5112789"/>
            <a:ext cx="3018119" cy="108377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093C4121-6278-4EC1-3E2B-33A3047095C3}"/>
              </a:ext>
            </a:extLst>
          </p:cNvPr>
          <p:cNvGrpSpPr/>
          <p:nvPr/>
        </p:nvGrpSpPr>
        <p:grpSpPr>
          <a:xfrm>
            <a:off x="2720679" y="8599762"/>
            <a:ext cx="5478172" cy="1121904"/>
            <a:chOff x="2720464" y="7120802"/>
            <a:chExt cx="5477739" cy="1121815"/>
          </a:xfrm>
        </p:grpSpPr>
        <p:sp>
          <p:nvSpPr>
            <p:cNvPr id="15" name="Tytuł 3">
              <a:extLst>
                <a:ext uri="{FF2B5EF4-FFF2-40B4-BE49-F238E27FC236}">
                  <a16:creationId xmlns:a16="http://schemas.microsoft.com/office/drawing/2014/main" id="{A44D2181-5A52-602D-9129-BA9A2637052B}"/>
                </a:ext>
              </a:extLst>
            </p:cNvPr>
            <p:cNvSpPr txBox="1">
              <a:spLocks/>
            </p:cNvSpPr>
            <p:nvPr/>
          </p:nvSpPr>
          <p:spPr>
            <a:xfrm>
              <a:off x="2720464" y="7120802"/>
              <a:ext cx="5477739" cy="373073"/>
            </a:xfrm>
            <a:prstGeom prst="rect">
              <a:avLst/>
            </a:prstGeom>
          </p:spPr>
          <p:txBody>
            <a:bodyPr vert="horz" wrap="square" lIns="75401" tIns="37701" rIns="75401" bIns="37701" rtlCol="0" anchor="ctr">
              <a:spAutoFit/>
            </a:bodyPr>
            <a:lstStyle>
              <a:lvl1pPr algn="l" defTabSz="182870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144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Magdalena Kubisa</a:t>
              </a:r>
            </a:p>
          </p:txBody>
        </p:sp>
        <p:sp>
          <p:nvSpPr>
            <p:cNvPr id="17" name="Tytuł 3">
              <a:extLst>
                <a:ext uri="{FF2B5EF4-FFF2-40B4-BE49-F238E27FC236}">
                  <a16:creationId xmlns:a16="http://schemas.microsoft.com/office/drawing/2014/main" id="{1EE4BD2D-FD68-C686-0868-78AF0AA1DF7F}"/>
                </a:ext>
              </a:extLst>
            </p:cNvPr>
            <p:cNvSpPr txBox="1">
              <a:spLocks/>
            </p:cNvSpPr>
            <p:nvPr/>
          </p:nvSpPr>
          <p:spPr>
            <a:xfrm>
              <a:off x="2720464" y="7502094"/>
              <a:ext cx="5477739" cy="373073"/>
            </a:xfrm>
            <a:prstGeom prst="rect">
              <a:avLst/>
            </a:prstGeom>
          </p:spPr>
          <p:txBody>
            <a:bodyPr vert="horz" wrap="square" lIns="75401" tIns="37701" rIns="75401" bIns="37701" rtlCol="0" anchor="ctr">
              <a:spAutoFit/>
            </a:bodyPr>
            <a:lstStyle>
              <a:lvl1pPr algn="l" defTabSz="182870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144" dirty="0">
                  <a:solidFill>
                    <a:srgbClr val="E5301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Business Development </a:t>
              </a:r>
              <a:r>
                <a:rPr lang="pl-PL" sz="2144" dirty="0" err="1">
                  <a:solidFill>
                    <a:srgbClr val="E5301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Director</a:t>
              </a:r>
              <a:endParaRPr lang="pl-PL" sz="2144" dirty="0">
                <a:solidFill>
                  <a:srgbClr val="E53012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endParaRPr>
            </a:p>
          </p:txBody>
        </p:sp>
        <p:sp>
          <p:nvSpPr>
            <p:cNvPr id="18" name="Tytuł 3">
              <a:hlinkClick r:id="rId6"/>
              <a:extLst>
                <a:ext uri="{FF2B5EF4-FFF2-40B4-BE49-F238E27FC236}">
                  <a16:creationId xmlns:a16="http://schemas.microsoft.com/office/drawing/2014/main" id="{0FA56616-E265-F7BF-38D9-62F5F484AF53}"/>
                </a:ext>
              </a:extLst>
            </p:cNvPr>
            <p:cNvSpPr txBox="1">
              <a:spLocks/>
            </p:cNvSpPr>
            <p:nvPr/>
          </p:nvSpPr>
          <p:spPr>
            <a:xfrm>
              <a:off x="2720464" y="7869544"/>
              <a:ext cx="5477739" cy="373073"/>
            </a:xfrm>
            <a:prstGeom prst="rect">
              <a:avLst/>
            </a:prstGeom>
          </p:spPr>
          <p:txBody>
            <a:bodyPr vert="horz" wrap="square" lIns="75401" tIns="37701" rIns="75401" bIns="37701" rtlCol="0" anchor="ctr">
              <a:spAutoFit/>
            </a:bodyPr>
            <a:lstStyle>
              <a:lvl1pPr algn="l" defTabSz="182870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144" dirty="0">
                  <a:solidFill>
                    <a:srgbClr val="E5301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magdalena.kubisa@blik.com</a:t>
              </a:r>
            </a:p>
          </p:txBody>
        </p:sp>
      </p:grpSp>
      <p:sp>
        <p:nvSpPr>
          <p:cNvPr id="20" name="Oval 2">
            <a:extLst>
              <a:ext uri="{FF2B5EF4-FFF2-40B4-BE49-F238E27FC236}">
                <a16:creationId xmlns:a16="http://schemas.microsoft.com/office/drawing/2014/main" id="{3F2D82A8-4197-AE88-2C38-926DBFDC4D81}"/>
              </a:ext>
            </a:extLst>
          </p:cNvPr>
          <p:cNvSpPr/>
          <p:nvPr/>
        </p:nvSpPr>
        <p:spPr>
          <a:xfrm>
            <a:off x="845194" y="8169275"/>
            <a:ext cx="1723351" cy="1723351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1">
              <a:defRPr/>
            </a:pPr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08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0BB596D-7CE6-CB21-BE53-1FE30D76E0A2}"/>
              </a:ext>
            </a:extLst>
          </p:cNvPr>
          <p:cNvGrpSpPr/>
          <p:nvPr/>
        </p:nvGrpSpPr>
        <p:grpSpPr>
          <a:xfrm>
            <a:off x="-2381" y="1911755"/>
            <a:ext cx="20110450" cy="8619720"/>
            <a:chOff x="-6350" y="1911755"/>
            <a:chExt cx="20110450" cy="8619720"/>
          </a:xfrm>
        </p:grpSpPr>
        <p:pic>
          <p:nvPicPr>
            <p:cNvPr id="8" name="Picture 7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942B977F-E739-2B77-F3C0-1AC4B05C6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06"/>
            <a:stretch/>
          </p:blipFill>
          <p:spPr>
            <a:xfrm>
              <a:off x="-6350" y="3734140"/>
              <a:ext cx="20110450" cy="6797335"/>
            </a:xfrm>
            <a:prstGeom prst="rect">
              <a:avLst/>
            </a:prstGeom>
            <a:noFill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CE0EC9-61F6-6CFA-B9E9-C4F9537A4671}"/>
                </a:ext>
              </a:extLst>
            </p:cNvPr>
            <p:cNvSpPr/>
            <p:nvPr/>
          </p:nvSpPr>
          <p:spPr>
            <a:xfrm>
              <a:off x="0" y="1911755"/>
              <a:ext cx="20104100" cy="617052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4000">
                  <a:schemeClr val="bg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0948" y="718159"/>
            <a:ext cx="16963791" cy="630942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/>
          <a:p>
            <a:pPr marL="12700" marR="5080" indent="-5876290" algn="ctr">
              <a:lnSpc>
                <a:spcPct val="100000"/>
              </a:lnSpc>
              <a:spcBef>
                <a:spcPts val="120"/>
              </a:spcBef>
            </a:pPr>
            <a:r>
              <a:rPr lang="en-GB" sz="4000" dirty="0">
                <a:latin typeface="Verdana" panose="020B0604030504040204" pitchFamily="34" charset="0"/>
                <a:ea typeface="Verdana" panose="020B0604030504040204" pitchFamily="34" charset="0"/>
              </a:rPr>
              <a:t>About our company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1592" y="0"/>
            <a:ext cx="2402840" cy="157480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4400">
              <a:defRPr/>
            </a:pPr>
            <a:endParaRPr sz="18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9654" y="1699949"/>
            <a:ext cx="17486630" cy="10795"/>
          </a:xfrm>
          <a:custGeom>
            <a:avLst/>
            <a:gdLst/>
            <a:ahLst/>
            <a:cxnLst/>
            <a:rect l="l" t="t" r="r" b="b"/>
            <a:pathLst>
              <a:path w="17486630" h="10794">
                <a:moveTo>
                  <a:pt x="17486378" y="0"/>
                </a:moveTo>
                <a:lnTo>
                  <a:pt x="0" y="0"/>
                </a:lnTo>
                <a:lnTo>
                  <a:pt x="0" y="10470"/>
                </a:lnTo>
                <a:lnTo>
                  <a:pt x="17486378" y="10470"/>
                </a:lnTo>
                <a:lnTo>
                  <a:pt x="17486378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914400">
              <a:defRPr/>
            </a:pPr>
            <a:endParaRPr sz="18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B779C459-8A1D-4649-A9EE-C23B2C4995D7}"/>
              </a:ext>
            </a:extLst>
          </p:cNvPr>
          <p:cNvSpPr txBox="1"/>
          <p:nvPr/>
        </p:nvSpPr>
        <p:spPr>
          <a:xfrm>
            <a:off x="1678392" y="10775846"/>
            <a:ext cx="1163955" cy="23916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defTabSz="914400">
              <a:spcBef>
                <a:spcPts val="185"/>
              </a:spcBef>
              <a:defRPr/>
            </a:pPr>
            <a:r>
              <a:rPr lang="pl-PL" sz="1400" dirty="0">
                <a:solidFill>
                  <a:prstClr val="white">
                    <a:lumMod val="75000"/>
                  </a:prstClr>
                </a:solidFill>
                <a:latin typeface="Verdana"/>
              </a:rPr>
              <a:t>blik.com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49673BF8-18B1-40E8-9605-8C7F943723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149" y="10760074"/>
            <a:ext cx="286384" cy="261610"/>
          </a:xfrm>
        </p:spPr>
        <p:txBody>
          <a:bodyPr vert="horz" wrap="square" lIns="0" tIns="0" rIns="0" bIns="0" rtlCol="0" anchor="ctr">
            <a:spAutoFit/>
          </a:bodyPr>
          <a:lstStyle/>
          <a:p>
            <a:pPr algn="ctr" defTabSz="914400">
              <a:defRPr/>
            </a:pPr>
            <a:fld id="{81D60167-4931-47E6-BA6A-407CBD079E47}" type="slidenum">
              <a:rPr lang="pl-PL" sz="1700">
                <a:solidFill>
                  <a:prstClr val="white"/>
                </a:solidFill>
                <a:latin typeface="Verdana"/>
              </a:rPr>
              <a:pPr algn="ctr" defTabSz="914400">
                <a:defRPr/>
              </a:pPr>
              <a:t>3</a:t>
            </a:fld>
            <a:endParaRPr lang="pl-PL" sz="1700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244" y="10617397"/>
            <a:ext cx="1580174" cy="546964"/>
          </a:xfrm>
          <a:prstGeom prst="rect">
            <a:avLst/>
          </a:prstGeom>
        </p:spPr>
      </p:pic>
      <p:sp>
        <p:nvSpPr>
          <p:cNvPr id="20" name="pole tekstowe 24">
            <a:extLst>
              <a:ext uri="{FF2B5EF4-FFF2-40B4-BE49-F238E27FC236}">
                <a16:creationId xmlns:a16="http://schemas.microsoft.com/office/drawing/2014/main" id="{00D76AE4-7031-7C4F-7DC0-40614FE8227A}"/>
              </a:ext>
            </a:extLst>
          </p:cNvPr>
          <p:cNvSpPr txBox="1"/>
          <p:nvPr/>
        </p:nvSpPr>
        <p:spPr>
          <a:xfrm>
            <a:off x="1238890" y="1728591"/>
            <a:ext cx="5232555" cy="1206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>
              <a:lnSpc>
                <a:spcPts val="2968"/>
              </a:lnSpc>
              <a:spcAft>
                <a:spcPts val="3000"/>
              </a:spcAft>
              <a:buClr>
                <a:srgbClr val="E52F08"/>
              </a:buClr>
              <a:buSzPct val="130000"/>
              <a:defRPr/>
            </a:pPr>
            <a:r>
              <a:rPr lang="en-GB" sz="21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2015 launched </a:t>
            </a:r>
            <a:r>
              <a:rPr lang="en-GB" sz="21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onto the market. Six months later, BLIK has its first million users</a:t>
            </a:r>
          </a:p>
        </p:txBody>
      </p:sp>
      <p:sp>
        <p:nvSpPr>
          <p:cNvPr id="11" name="pole tekstowe 24">
            <a:extLst>
              <a:ext uri="{FF2B5EF4-FFF2-40B4-BE49-F238E27FC236}">
                <a16:creationId xmlns:a16="http://schemas.microsoft.com/office/drawing/2014/main" id="{516C3F41-0C41-25F9-32A6-24DD86F0B353}"/>
              </a:ext>
            </a:extLst>
          </p:cNvPr>
          <p:cNvSpPr txBox="1"/>
          <p:nvPr/>
        </p:nvSpPr>
        <p:spPr>
          <a:xfrm>
            <a:off x="1238890" y="3285603"/>
            <a:ext cx="5489813" cy="12087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>
              <a:lnSpc>
                <a:spcPts val="2968"/>
              </a:lnSpc>
              <a:spcAft>
                <a:spcPts val="3000"/>
              </a:spcAft>
              <a:buClr>
                <a:srgbClr val="E52F08"/>
              </a:buClr>
              <a:buSzPct val="130000"/>
              <a:defRPr/>
            </a:pPr>
            <a:r>
              <a:rPr lang="en-GB" sz="22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+</a:t>
            </a:r>
            <a:r>
              <a:rPr lang="pl-PL" sz="22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100</a:t>
            </a:r>
            <a:r>
              <a:rPr lang="en-GB" sz="22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 employees</a:t>
            </a:r>
            <a:r>
              <a:rPr lang="en-GB" sz="2200" dirty="0">
                <a:solidFill>
                  <a:prstClr val="black"/>
                </a:solidFill>
                <a:latin typeface="Verdana"/>
                <a:cs typeface="Poppins" pitchFamily="2" charset="0"/>
              </a:rPr>
              <a:t> </a:t>
            </a:r>
            <a:r>
              <a:rPr lang="en-GB" sz="22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spanning from developers, sales, marketers, designers and more</a:t>
            </a:r>
          </a:p>
        </p:txBody>
      </p:sp>
      <p:sp>
        <p:nvSpPr>
          <p:cNvPr id="12" name="pole tekstowe 24">
            <a:extLst>
              <a:ext uri="{FF2B5EF4-FFF2-40B4-BE49-F238E27FC236}">
                <a16:creationId xmlns:a16="http://schemas.microsoft.com/office/drawing/2014/main" id="{7C04842C-1BC0-D0A0-16B5-D045106978AA}"/>
              </a:ext>
            </a:extLst>
          </p:cNvPr>
          <p:cNvSpPr txBox="1"/>
          <p:nvPr/>
        </p:nvSpPr>
        <p:spPr>
          <a:xfrm>
            <a:off x="7112957" y="3249102"/>
            <a:ext cx="5489814" cy="12087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>
              <a:lnSpc>
                <a:spcPts val="2968"/>
              </a:lnSpc>
              <a:spcAft>
                <a:spcPts val="3000"/>
              </a:spcAft>
              <a:buClr>
                <a:srgbClr val="E52F08"/>
              </a:buClr>
              <a:buSzPct val="130000"/>
              <a:defRPr/>
            </a:pPr>
            <a:r>
              <a:rPr lang="pl-PL" sz="22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EUR</a:t>
            </a:r>
            <a:r>
              <a:rPr lang="en-GB" sz="22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 4</a:t>
            </a:r>
            <a:r>
              <a:rPr lang="pl-PL" sz="22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6</a:t>
            </a:r>
            <a:r>
              <a:rPr lang="en-GB" sz="22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.</a:t>
            </a:r>
            <a:r>
              <a:rPr lang="pl-PL" sz="22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2</a:t>
            </a:r>
            <a:r>
              <a:rPr lang="en-GB" sz="22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 million revenue </a:t>
            </a:r>
            <a:r>
              <a:rPr lang="en-GB" sz="22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in 2022 which translates to </a:t>
            </a:r>
            <a:r>
              <a:rPr lang="pl-PL" sz="22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EUR</a:t>
            </a:r>
            <a:r>
              <a:rPr lang="en-GB" sz="22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 2</a:t>
            </a:r>
            <a:r>
              <a:rPr lang="pl-PL" sz="22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0.2</a:t>
            </a:r>
            <a:r>
              <a:rPr lang="en-GB" sz="22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 million net profit</a:t>
            </a:r>
          </a:p>
        </p:txBody>
      </p:sp>
      <p:sp>
        <p:nvSpPr>
          <p:cNvPr id="13" name="object 21">
            <a:extLst>
              <a:ext uri="{FF2B5EF4-FFF2-40B4-BE49-F238E27FC236}">
                <a16:creationId xmlns:a16="http://schemas.microsoft.com/office/drawing/2014/main" id="{879FD926-B391-5A4C-28A7-0440DAB734DD}"/>
              </a:ext>
            </a:extLst>
          </p:cNvPr>
          <p:cNvSpPr txBox="1"/>
          <p:nvPr/>
        </p:nvSpPr>
        <p:spPr>
          <a:xfrm>
            <a:off x="8909845" y="10775846"/>
            <a:ext cx="8366647" cy="23916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algn="r" defTabSz="914400">
              <a:spcBef>
                <a:spcPts val="185"/>
              </a:spcBef>
              <a:defRPr/>
            </a:pPr>
            <a:r>
              <a:rPr lang="en-GB" sz="1400" dirty="0">
                <a:solidFill>
                  <a:prstClr val="white">
                    <a:lumMod val="75000"/>
                  </a:prstClr>
                </a:solidFill>
                <a:latin typeface="Verdana"/>
              </a:rPr>
              <a:t>Picture of the BLIK team during team building session in the European Budo Centre 2022</a:t>
            </a:r>
          </a:p>
        </p:txBody>
      </p:sp>
      <p:sp>
        <p:nvSpPr>
          <p:cNvPr id="5" name="pole tekstowe 24">
            <a:extLst>
              <a:ext uri="{FF2B5EF4-FFF2-40B4-BE49-F238E27FC236}">
                <a16:creationId xmlns:a16="http://schemas.microsoft.com/office/drawing/2014/main" id="{229ED487-5E5F-B416-70B9-1D297FFDAAA9}"/>
              </a:ext>
            </a:extLst>
          </p:cNvPr>
          <p:cNvSpPr txBox="1"/>
          <p:nvPr/>
        </p:nvSpPr>
        <p:spPr>
          <a:xfrm>
            <a:off x="13710444" y="3249102"/>
            <a:ext cx="4909916" cy="12087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>
              <a:lnSpc>
                <a:spcPts val="2968"/>
              </a:lnSpc>
              <a:spcAft>
                <a:spcPts val="3000"/>
              </a:spcAft>
              <a:buClr>
                <a:srgbClr val="E52F08"/>
              </a:buClr>
              <a:buSzPct val="130000"/>
              <a:defRPr/>
            </a:pPr>
            <a:r>
              <a:rPr lang="en-GB" sz="2200" b="1" dirty="0">
                <a:solidFill>
                  <a:srgbClr val="E52F12"/>
                </a:solidFill>
                <a:latin typeface="Verdana"/>
                <a:cs typeface="Poppins" pitchFamily="2" charset="0"/>
              </a:rPr>
              <a:t>1.2 billion transactions </a:t>
            </a:r>
            <a:r>
              <a:rPr lang="en-GB" sz="22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processed in 2022</a:t>
            </a:r>
            <a:r>
              <a:rPr lang="pl-PL" sz="22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, </a:t>
            </a:r>
            <a:r>
              <a:rPr lang="en-GB" sz="2200" dirty="0">
                <a:solidFill>
                  <a:prstClr val="white">
                    <a:lumMod val="50000"/>
                  </a:prstClr>
                </a:solidFill>
                <a:latin typeface="Verdana"/>
                <a:cs typeface="Poppins" pitchFamily="2" charset="0"/>
              </a:rPr>
              <a:t>higher than in the previous 2 years combined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EDA0E-53E5-C58F-E0A8-99872FEAA07D}"/>
              </a:ext>
            </a:extLst>
          </p:cNvPr>
          <p:cNvSpPr txBox="1"/>
          <p:nvPr/>
        </p:nvSpPr>
        <p:spPr>
          <a:xfrm>
            <a:off x="7112958" y="1717068"/>
            <a:ext cx="598788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mobile non-card </a:t>
            </a:r>
            <a:r>
              <a:rPr lang="en-US" sz="2100" b="1" dirty="0">
                <a:solidFill>
                  <a:srgbClr val="E52F08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payment system 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and</a:t>
            </a:r>
            <a:r>
              <a:rPr lang="en-US" sz="2100" b="1" dirty="0">
                <a:solidFill>
                  <a:srgbClr val="E52F08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payment scheme 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licensed and supervised by the National Bank of Poland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A16AD0-C5F9-BE92-3C59-751DB90E7EA1}"/>
              </a:ext>
            </a:extLst>
          </p:cNvPr>
          <p:cNvSpPr txBox="1"/>
          <p:nvPr/>
        </p:nvSpPr>
        <p:spPr>
          <a:xfrm>
            <a:off x="13710445" y="1700627"/>
            <a:ext cx="6391273" cy="1206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68"/>
              </a:lnSpc>
              <a:spcAft>
                <a:spcPts val="3000"/>
              </a:spcAft>
              <a:buSzPct val="100000"/>
            </a:pPr>
            <a:r>
              <a:rPr lang="en-US" sz="2100" b="1" dirty="0">
                <a:solidFill>
                  <a:srgbClr val="E52F08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Joint venture 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of six biggest banks and Mastercard (since 2020) all with equal 14,3% stake; registered as limited company</a:t>
            </a:r>
          </a:p>
        </p:txBody>
      </p:sp>
    </p:spTree>
    <p:extLst>
      <p:ext uri="{BB962C8B-B14F-4D97-AF65-F5344CB8AC3E}">
        <p14:creationId xmlns:p14="http://schemas.microsoft.com/office/powerpoint/2010/main" val="285161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0280" y="718756"/>
            <a:ext cx="16965131" cy="630992"/>
          </a:xfrm>
          <a:prstGeom prst="rect">
            <a:avLst/>
          </a:prstGeom>
        </p:spPr>
        <p:txBody>
          <a:bodyPr vert="horz" wrap="square" lIns="0" tIns="15241" rIns="0" bIns="0" rtlCol="0" anchor="ctr">
            <a:spAutoFit/>
          </a:bodyPr>
          <a:lstStyle/>
          <a:p>
            <a:pPr marL="12701" marR="5081" indent="-5876878" algn="ctr">
              <a:lnSpc>
                <a:spcPct val="100000"/>
              </a:lnSpc>
              <a:spcBef>
                <a:spcPts val="120"/>
              </a:spcBef>
            </a:pPr>
            <a:r>
              <a:rPr lang="pl-PL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 BLIK and </a:t>
            </a:r>
            <a:r>
              <a:rPr lang="pl-PL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why</a:t>
            </a:r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 users love </a:t>
            </a:r>
            <a:r>
              <a:rPr lang="pl-PL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49673BF8-18B1-40E8-9605-8C7F943723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900" y="10760477"/>
            <a:ext cx="286407" cy="261631"/>
          </a:xfr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4</a:t>
            </a:fld>
            <a:endParaRPr lang="pl-PL" sz="170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8964" y="1699636"/>
            <a:ext cx="17488011" cy="10796"/>
          </a:xfrm>
          <a:custGeom>
            <a:avLst/>
            <a:gdLst/>
            <a:ahLst/>
            <a:cxnLst/>
            <a:rect l="l" t="t" r="r" b="b"/>
            <a:pathLst>
              <a:path w="17486630" h="10794">
                <a:moveTo>
                  <a:pt x="17486378" y="0"/>
                </a:moveTo>
                <a:lnTo>
                  <a:pt x="0" y="0"/>
                </a:lnTo>
                <a:lnTo>
                  <a:pt x="0" y="10470"/>
                </a:lnTo>
                <a:lnTo>
                  <a:pt x="17486378" y="10470"/>
                </a:lnTo>
                <a:lnTo>
                  <a:pt x="17486378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B779C459-8A1D-4649-A9EE-C23B2C4995D7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20" name="pole tekstowe 24">
            <a:extLst>
              <a:ext uri="{FF2B5EF4-FFF2-40B4-BE49-F238E27FC236}">
                <a16:creationId xmlns:a16="http://schemas.microsoft.com/office/drawing/2014/main" id="{00D76AE4-7031-7C4F-7DC0-40614FE8227A}"/>
              </a:ext>
            </a:extLst>
          </p:cNvPr>
          <p:cNvSpPr txBox="1"/>
          <p:nvPr/>
        </p:nvSpPr>
        <p:spPr>
          <a:xfrm>
            <a:off x="852735" y="4046279"/>
            <a:ext cx="6553717" cy="31323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968"/>
              </a:lnSpc>
              <a:spcAft>
                <a:spcPts val="3000"/>
              </a:spcAft>
              <a:buSzPct val="100000"/>
            </a:pP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BLIK is </a:t>
            </a:r>
            <a:r>
              <a:rPr lang="en-GB" sz="2200" b="1" dirty="0">
                <a:solidFill>
                  <a:srgbClr val="E52F12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a one-time 6-digit code</a:t>
            </a:r>
            <a:r>
              <a:rPr lang="en-GB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,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used for payment initiation at anytime &amp; anywhere</a:t>
            </a:r>
          </a:p>
          <a:p>
            <a:pPr>
              <a:lnSpc>
                <a:spcPts val="2968"/>
              </a:lnSpc>
              <a:spcAft>
                <a:spcPts val="3000"/>
              </a:spcAft>
              <a:buClr>
                <a:srgbClr val="E52F08"/>
              </a:buClr>
              <a:buSzPct val="130000"/>
            </a:pPr>
            <a:r>
              <a:rPr lang="en-GB" sz="2200" b="1" dirty="0">
                <a:solidFill>
                  <a:srgbClr val="E52F12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Embedded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seamlessly into existing mobile banking applications</a:t>
            </a:r>
          </a:p>
          <a:p>
            <a:pPr>
              <a:lnSpc>
                <a:spcPts val="2968"/>
              </a:lnSpc>
              <a:spcAft>
                <a:spcPts val="3000"/>
              </a:spcAft>
              <a:buClr>
                <a:srgbClr val="E52F08"/>
              </a:buClr>
              <a:buSzPct val="130000"/>
            </a:pPr>
            <a:r>
              <a:rPr lang="pl-PL" sz="2200" b="1" dirty="0" err="1">
                <a:solidFill>
                  <a:srgbClr val="E52F12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Versatile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rPr>
              <a:t>for online &amp; in-store payments, cash withdrawals, P2P payments and more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74A029-E00F-9499-3C76-EDC144C29B7F}"/>
              </a:ext>
            </a:extLst>
          </p:cNvPr>
          <p:cNvGrpSpPr/>
          <p:nvPr/>
        </p:nvGrpSpPr>
        <p:grpSpPr>
          <a:xfrm>
            <a:off x="7323173" y="1555301"/>
            <a:ext cx="6386301" cy="7673642"/>
            <a:chOff x="2827181" y="2406776"/>
            <a:chExt cx="6385797" cy="76730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F155CDB-3AF9-DFE7-E425-1EFFE8D7F498}"/>
                </a:ext>
              </a:extLst>
            </p:cNvPr>
            <p:cNvGrpSpPr/>
            <p:nvPr/>
          </p:nvGrpSpPr>
          <p:grpSpPr>
            <a:xfrm>
              <a:off x="2827181" y="2406776"/>
              <a:ext cx="6385797" cy="7673036"/>
              <a:chOff x="2573215" y="2406776"/>
              <a:chExt cx="6385797" cy="767303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F5DFB72-C820-C617-5DF0-FF265E0E1B35}"/>
                  </a:ext>
                </a:extLst>
              </p:cNvPr>
              <p:cNvSpPr/>
              <p:nvPr/>
            </p:nvSpPr>
            <p:spPr>
              <a:xfrm>
                <a:off x="2573215" y="3050396"/>
                <a:ext cx="6385797" cy="6385797"/>
              </a:xfrm>
              <a:prstGeom prst="ellipse">
                <a:avLst/>
              </a:prstGeom>
              <a:gradFill flip="none" rotWithShape="1">
                <a:gsLst>
                  <a:gs pos="0">
                    <a:srgbClr val="E52F08"/>
                  </a:gs>
                  <a:gs pos="100000">
                    <a:srgbClr val="E94F96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026" name="8DA27FF0-99CD-4421-8887-22765412FEEA">
                <a:extLst>
                  <a:ext uri="{FF2B5EF4-FFF2-40B4-BE49-F238E27FC236}">
                    <a16:creationId xmlns:a16="http://schemas.microsoft.com/office/drawing/2014/main" id="{76EF8198-2BCB-EB66-4F35-DC16B6E5C7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7854" y="2406776"/>
                <a:ext cx="3836518" cy="7673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AC5855-76B7-8F14-6E91-F784BF36C9A3}"/>
                </a:ext>
              </a:extLst>
            </p:cNvPr>
            <p:cNvSpPr/>
            <p:nvPr/>
          </p:nvSpPr>
          <p:spPr>
            <a:xfrm>
              <a:off x="5639079" y="6264275"/>
              <a:ext cx="762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99E6CCF0-E6A7-6A09-1A38-626A92FD23CB}"/>
              </a:ext>
            </a:extLst>
          </p:cNvPr>
          <p:cNvGrpSpPr/>
          <p:nvPr/>
        </p:nvGrpSpPr>
        <p:grpSpPr>
          <a:xfrm>
            <a:off x="14634784" y="2354102"/>
            <a:ext cx="2694008" cy="2647125"/>
            <a:chOff x="1647327" y="3523595"/>
            <a:chExt cx="2693795" cy="2646916"/>
          </a:xfrm>
        </p:grpSpPr>
        <p:sp>
          <p:nvSpPr>
            <p:cNvPr id="15" name="Tytuł 3">
              <a:extLst>
                <a:ext uri="{FF2B5EF4-FFF2-40B4-BE49-F238E27FC236}">
                  <a16:creationId xmlns:a16="http://schemas.microsoft.com/office/drawing/2014/main" id="{6CEFA581-ED13-FC7D-96E0-8A6F4D6759EC}"/>
                </a:ext>
              </a:extLst>
            </p:cNvPr>
            <p:cNvSpPr txBox="1">
              <a:spLocks/>
            </p:cNvSpPr>
            <p:nvPr/>
          </p:nvSpPr>
          <p:spPr>
            <a:xfrm>
              <a:off x="1966467" y="5081472"/>
              <a:ext cx="2374655" cy="1089039"/>
            </a:xfrm>
            <a:prstGeom prst="rect">
              <a:avLst/>
            </a:prstGeom>
          </p:spPr>
          <p:txBody>
            <a:bodyPr vert="horz" lIns="75401" tIns="37701" rIns="75401" bIns="37701" rtlCol="0" anchor="ctr">
              <a:normAutofit/>
            </a:bodyPr>
            <a:lstStyle>
              <a:lvl1pPr algn="l" defTabSz="182870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309" b="1"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Instant</a:t>
              </a:r>
              <a:endParaRPr lang="en-US" sz="2309"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endParaRPr>
            </a:p>
          </p:txBody>
        </p:sp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CA2FBA20-529D-B10C-A547-F25334672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7327" y="3523595"/>
              <a:ext cx="1800062" cy="1800062"/>
            </a:xfrm>
            <a:prstGeom prst="rect">
              <a:avLst/>
            </a:prstGeom>
          </p:spPr>
        </p:pic>
      </p:grpSp>
      <p:grpSp>
        <p:nvGrpSpPr>
          <p:cNvPr id="21" name="Group 2">
            <a:extLst>
              <a:ext uri="{FF2B5EF4-FFF2-40B4-BE49-F238E27FC236}">
                <a16:creationId xmlns:a16="http://schemas.microsoft.com/office/drawing/2014/main" id="{F22E5898-34E5-1BF6-BEA9-B0C5EE999700}"/>
              </a:ext>
            </a:extLst>
          </p:cNvPr>
          <p:cNvGrpSpPr/>
          <p:nvPr/>
        </p:nvGrpSpPr>
        <p:grpSpPr>
          <a:xfrm>
            <a:off x="14634784" y="5500937"/>
            <a:ext cx="2694008" cy="2587213"/>
            <a:chOff x="1647327" y="6670180"/>
            <a:chExt cx="2693795" cy="2587009"/>
          </a:xfrm>
        </p:grpSpPr>
        <p:sp>
          <p:nvSpPr>
            <p:cNvPr id="22" name="Tytuł 3">
              <a:extLst>
                <a:ext uri="{FF2B5EF4-FFF2-40B4-BE49-F238E27FC236}">
                  <a16:creationId xmlns:a16="http://schemas.microsoft.com/office/drawing/2014/main" id="{E6D84B9C-5958-7DDB-3130-333AE9E15806}"/>
                </a:ext>
              </a:extLst>
            </p:cNvPr>
            <p:cNvSpPr txBox="1">
              <a:spLocks/>
            </p:cNvSpPr>
            <p:nvPr/>
          </p:nvSpPr>
          <p:spPr>
            <a:xfrm>
              <a:off x="1966467" y="8168150"/>
              <a:ext cx="2374655" cy="1089039"/>
            </a:xfrm>
            <a:prstGeom prst="rect">
              <a:avLst/>
            </a:prstGeom>
          </p:spPr>
          <p:txBody>
            <a:bodyPr vert="horz" lIns="75401" tIns="37701" rIns="75401" bIns="37701" rtlCol="0" anchor="ctr">
              <a:normAutofit/>
            </a:bodyPr>
            <a:lstStyle>
              <a:lvl1pPr algn="l" defTabSz="182870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2309" b="1"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Universal</a:t>
              </a:r>
              <a:endParaRPr lang="en-US" sz="2309"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endParaRPr>
            </a:p>
          </p:txBody>
        </p:sp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B4FA2316-7063-4E07-EEC6-95E3AE69A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7327" y="6670180"/>
              <a:ext cx="1800062" cy="1800062"/>
            </a:xfrm>
            <a:prstGeom prst="rect">
              <a:avLst/>
            </a:prstGeom>
          </p:spPr>
        </p:pic>
      </p:grpSp>
      <p:grpSp>
        <p:nvGrpSpPr>
          <p:cNvPr id="24" name="Group 3">
            <a:extLst>
              <a:ext uri="{FF2B5EF4-FFF2-40B4-BE49-F238E27FC236}">
                <a16:creationId xmlns:a16="http://schemas.microsoft.com/office/drawing/2014/main" id="{2B2D840B-F2DB-7EE2-1393-EDE0E1287868}"/>
              </a:ext>
            </a:extLst>
          </p:cNvPr>
          <p:cNvGrpSpPr/>
          <p:nvPr/>
        </p:nvGrpSpPr>
        <p:grpSpPr>
          <a:xfrm>
            <a:off x="17354529" y="2354102"/>
            <a:ext cx="2789813" cy="2647125"/>
            <a:chOff x="4366857" y="3523595"/>
            <a:chExt cx="2789593" cy="2646916"/>
          </a:xfrm>
        </p:grpSpPr>
        <p:sp>
          <p:nvSpPr>
            <p:cNvPr id="25" name="Tytuł 3">
              <a:extLst>
                <a:ext uri="{FF2B5EF4-FFF2-40B4-BE49-F238E27FC236}">
                  <a16:creationId xmlns:a16="http://schemas.microsoft.com/office/drawing/2014/main" id="{99DB9E10-1479-192D-37BC-1087612707C1}"/>
                </a:ext>
              </a:extLst>
            </p:cNvPr>
            <p:cNvSpPr txBox="1">
              <a:spLocks/>
            </p:cNvSpPr>
            <p:nvPr/>
          </p:nvSpPr>
          <p:spPr>
            <a:xfrm>
              <a:off x="4781795" y="5081472"/>
              <a:ext cx="2374655" cy="1089039"/>
            </a:xfrm>
            <a:prstGeom prst="rect">
              <a:avLst/>
            </a:prstGeom>
          </p:spPr>
          <p:txBody>
            <a:bodyPr vert="horz" lIns="75401" tIns="37701" rIns="75401" bIns="37701" rtlCol="0" anchor="ctr">
              <a:normAutofit/>
            </a:bodyPr>
            <a:lstStyle>
              <a:lvl1pPr algn="l" defTabSz="182870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309" b="1"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Easy</a:t>
              </a:r>
              <a:endParaRPr lang="en-US" sz="2309"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endParaRPr>
            </a:p>
          </p:txBody>
        </p:sp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59174074-B4EC-1028-30D3-B36B9021F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66857" y="3523595"/>
              <a:ext cx="1800062" cy="1800062"/>
            </a:xfrm>
            <a:prstGeom prst="rect">
              <a:avLst/>
            </a:prstGeom>
          </p:spPr>
        </p:pic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26C52211-5BCF-2EF1-A2BB-A7D26D397484}"/>
              </a:ext>
            </a:extLst>
          </p:cNvPr>
          <p:cNvGrpSpPr/>
          <p:nvPr/>
        </p:nvGrpSpPr>
        <p:grpSpPr>
          <a:xfrm>
            <a:off x="17408865" y="5471490"/>
            <a:ext cx="2735477" cy="2616660"/>
            <a:chOff x="4421189" y="6640736"/>
            <a:chExt cx="2735261" cy="2616453"/>
          </a:xfrm>
        </p:grpSpPr>
        <p:sp>
          <p:nvSpPr>
            <p:cNvPr id="28" name="Tytuł 3">
              <a:extLst>
                <a:ext uri="{FF2B5EF4-FFF2-40B4-BE49-F238E27FC236}">
                  <a16:creationId xmlns:a16="http://schemas.microsoft.com/office/drawing/2014/main" id="{04B18E4E-B1CB-2AAB-F11E-115578284F90}"/>
                </a:ext>
              </a:extLst>
            </p:cNvPr>
            <p:cNvSpPr txBox="1">
              <a:spLocks/>
            </p:cNvSpPr>
            <p:nvPr/>
          </p:nvSpPr>
          <p:spPr>
            <a:xfrm>
              <a:off x="4781795" y="8168150"/>
              <a:ext cx="2374655" cy="1089039"/>
            </a:xfrm>
            <a:prstGeom prst="rect">
              <a:avLst/>
            </a:prstGeom>
          </p:spPr>
          <p:txBody>
            <a:bodyPr vert="horz" lIns="75401" tIns="37701" rIns="75401" bIns="37701" rtlCol="0" anchor="ctr">
              <a:normAutofit/>
            </a:bodyPr>
            <a:lstStyle>
              <a:lvl1pPr algn="l" defTabSz="1828709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309" b="1"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Secure</a:t>
              </a:r>
              <a:endParaRPr lang="en-US" sz="2309"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endParaRPr>
            </a:p>
          </p:txBody>
        </p:sp>
        <p:pic>
          <p:nvPicPr>
            <p:cNvPr id="29" name="Grafika 28">
              <a:extLst>
                <a:ext uri="{FF2B5EF4-FFF2-40B4-BE49-F238E27FC236}">
                  <a16:creationId xmlns:a16="http://schemas.microsoft.com/office/drawing/2014/main" id="{23FBE0A2-8129-8BC3-A45E-C6C79688B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21189" y="6640736"/>
              <a:ext cx="1800062" cy="1800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5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6CF0CC-9988-4758-9E4E-8CE2D21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82534" y="7989258"/>
            <a:ext cx="242310" cy="261610"/>
          </a:xfrm>
        </p:spPr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213DF1-D0D3-408B-82E3-D7B2B63BFB70}"/>
              </a:ext>
            </a:extLst>
          </p:cNvPr>
          <p:cNvGrpSpPr/>
          <p:nvPr/>
        </p:nvGrpSpPr>
        <p:grpSpPr>
          <a:xfrm>
            <a:off x="298474" y="-1699206"/>
            <a:ext cx="3676941" cy="14707761"/>
            <a:chOff x="298450" y="-1698625"/>
            <a:chExt cx="3676651" cy="14706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74435F-36F6-4A72-AE25-9CE42E02E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450" y="-1698625"/>
              <a:ext cx="3676650" cy="7353300"/>
            </a:xfrm>
            <a:prstGeom prst="rect">
              <a:avLst/>
            </a:prstGeom>
          </p:spPr>
        </p:pic>
        <p:pic>
          <p:nvPicPr>
            <p:cNvPr id="14" name="Picture 1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234AAA8-5BC8-47E4-B2E5-4DCF71F31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1" y="5654675"/>
              <a:ext cx="3676650" cy="73533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E44442-FEFD-4579-ADC8-A6E06FC3BF93}"/>
              </a:ext>
            </a:extLst>
          </p:cNvPr>
          <p:cNvGrpSpPr/>
          <p:nvPr/>
        </p:nvGrpSpPr>
        <p:grpSpPr>
          <a:xfrm>
            <a:off x="8214374" y="-1699206"/>
            <a:ext cx="3676940" cy="14707761"/>
            <a:chOff x="7880035" y="-1698625"/>
            <a:chExt cx="3676650" cy="14706600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5FD0D7A-5B76-40BF-B020-BF7226C21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035" y="-1698625"/>
              <a:ext cx="3676650" cy="7353300"/>
            </a:xfrm>
            <a:prstGeom prst="rect">
              <a:avLst/>
            </a:prstGeom>
          </p:spPr>
        </p:pic>
        <p:pic>
          <p:nvPicPr>
            <p:cNvPr id="16" name="Picture 15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58A1B588-A5D0-4F09-AA9F-704B3A0A3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035" y="5654675"/>
              <a:ext cx="3676650" cy="73533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3C495E-A69B-47F7-B4C4-023630C310F8}"/>
              </a:ext>
            </a:extLst>
          </p:cNvPr>
          <p:cNvGrpSpPr/>
          <p:nvPr/>
        </p:nvGrpSpPr>
        <p:grpSpPr>
          <a:xfrm>
            <a:off x="16130273" y="-1699206"/>
            <a:ext cx="3676940" cy="14707761"/>
            <a:chOff x="16128999" y="-1698625"/>
            <a:chExt cx="3676650" cy="14706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F312F1-AE9B-42EE-BBC6-8B9B26FFD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28999" y="-1698625"/>
              <a:ext cx="3676650" cy="73533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3F0018-6E25-4BCE-9678-25EA77E4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28999" y="5654675"/>
              <a:ext cx="3676650" cy="73533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03384E-2707-4F63-97EB-39532E826BBF}"/>
              </a:ext>
            </a:extLst>
          </p:cNvPr>
          <p:cNvGrpSpPr/>
          <p:nvPr/>
        </p:nvGrpSpPr>
        <p:grpSpPr>
          <a:xfrm>
            <a:off x="12172324" y="-5698381"/>
            <a:ext cx="3676940" cy="21876169"/>
            <a:chOff x="11520394" y="-5697485"/>
            <a:chExt cx="3676650" cy="21874442"/>
          </a:xfrm>
        </p:grpSpPr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5CE72AE-578A-4016-ACDF-14804DF43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394" y="1563086"/>
              <a:ext cx="3676650" cy="73533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1B23B4-BE19-4012-A4AF-F8E481AE7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20394" y="-5697485"/>
              <a:ext cx="3676650" cy="73533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F8F210-1167-4BC5-AEFF-3BB1E327D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20394" y="8823657"/>
              <a:ext cx="3676650" cy="73533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94477C-3766-46D1-B384-6373BBAC5439}"/>
              </a:ext>
            </a:extLst>
          </p:cNvPr>
          <p:cNvGrpSpPr/>
          <p:nvPr/>
        </p:nvGrpSpPr>
        <p:grpSpPr>
          <a:xfrm>
            <a:off x="4256424" y="-5698381"/>
            <a:ext cx="3676940" cy="21876169"/>
            <a:chOff x="4137554" y="-5697485"/>
            <a:chExt cx="3676650" cy="21874442"/>
          </a:xfrm>
        </p:grpSpPr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EC3E4B7-D7DC-4264-B5CD-0F6B9F117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554" y="1573408"/>
              <a:ext cx="3676650" cy="73533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69F6B0-A9EF-4345-851E-9CD43A092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6953" y="-5697485"/>
              <a:ext cx="3397851" cy="73533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84746ED-8563-4B61-BDC9-B2DAB2F1A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37554" y="8823657"/>
              <a:ext cx="3676650" cy="7353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95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6CF0CC-9988-4758-9E4E-8CE2D21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82534" y="7989258"/>
            <a:ext cx="242310" cy="261610"/>
          </a:xfrm>
        </p:spPr>
        <p:txBody>
          <a:bodyPr/>
          <a:lstStyle/>
          <a:p>
            <a:fld id="{39A6C29F-0E3E-7B45-A1BF-F026B7CD4DE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213DF1-D0D3-408B-82E3-D7B2B63BFB70}"/>
              </a:ext>
            </a:extLst>
          </p:cNvPr>
          <p:cNvGrpSpPr/>
          <p:nvPr/>
        </p:nvGrpSpPr>
        <p:grpSpPr>
          <a:xfrm>
            <a:off x="298474" y="-1699206"/>
            <a:ext cx="3676941" cy="14707761"/>
            <a:chOff x="298450" y="-1698625"/>
            <a:chExt cx="3676651" cy="14706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74435F-36F6-4A72-AE25-9CE42E02E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450" y="-1698625"/>
              <a:ext cx="3676650" cy="7353300"/>
            </a:xfrm>
            <a:prstGeom prst="rect">
              <a:avLst/>
            </a:prstGeom>
          </p:spPr>
        </p:pic>
        <p:pic>
          <p:nvPicPr>
            <p:cNvPr id="14" name="Picture 1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234AAA8-5BC8-47E4-B2E5-4DCF71F31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1" y="5654675"/>
              <a:ext cx="3676650" cy="73533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E44442-FEFD-4579-ADC8-A6E06FC3BF93}"/>
              </a:ext>
            </a:extLst>
          </p:cNvPr>
          <p:cNvGrpSpPr/>
          <p:nvPr/>
        </p:nvGrpSpPr>
        <p:grpSpPr>
          <a:xfrm>
            <a:off x="8214374" y="-1699206"/>
            <a:ext cx="3676940" cy="14707761"/>
            <a:chOff x="7880035" y="-1698625"/>
            <a:chExt cx="3676650" cy="14706600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5FD0D7A-5B76-40BF-B020-BF7226C21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035" y="-1698625"/>
              <a:ext cx="3676650" cy="7353300"/>
            </a:xfrm>
            <a:prstGeom prst="rect">
              <a:avLst/>
            </a:prstGeom>
          </p:spPr>
        </p:pic>
        <p:pic>
          <p:nvPicPr>
            <p:cNvPr id="16" name="Picture 15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58A1B588-A5D0-4F09-AA9F-704B3A0A3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035" y="5654675"/>
              <a:ext cx="3676650" cy="73533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3C495E-A69B-47F7-B4C4-023630C310F8}"/>
              </a:ext>
            </a:extLst>
          </p:cNvPr>
          <p:cNvGrpSpPr/>
          <p:nvPr/>
        </p:nvGrpSpPr>
        <p:grpSpPr>
          <a:xfrm>
            <a:off x="16130273" y="5654675"/>
            <a:ext cx="3676940" cy="14707761"/>
            <a:chOff x="16128999" y="-1698625"/>
            <a:chExt cx="3676650" cy="14706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F312F1-AE9B-42EE-BBC6-8B9B26FFD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28999" y="-1698625"/>
              <a:ext cx="3676650" cy="73533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3F0018-6E25-4BCE-9678-25EA77E4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28999" y="5654675"/>
              <a:ext cx="3676650" cy="73533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03384E-2707-4F63-97EB-39532E826BBF}"/>
              </a:ext>
            </a:extLst>
          </p:cNvPr>
          <p:cNvGrpSpPr/>
          <p:nvPr/>
        </p:nvGrpSpPr>
        <p:grpSpPr>
          <a:xfrm>
            <a:off x="12172324" y="-5698381"/>
            <a:ext cx="3676940" cy="21876169"/>
            <a:chOff x="11520394" y="-5697485"/>
            <a:chExt cx="3676650" cy="21874442"/>
          </a:xfrm>
        </p:grpSpPr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5CE72AE-578A-4016-ACDF-14804DF43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394" y="1563086"/>
              <a:ext cx="3676650" cy="73533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1B23B4-BE19-4012-A4AF-F8E481AE7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20394" y="-5697485"/>
              <a:ext cx="3676650" cy="73533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F8F210-1167-4BC5-AEFF-3BB1E327D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20394" y="8823657"/>
              <a:ext cx="3676650" cy="73533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94477C-3766-46D1-B384-6373BBAC5439}"/>
              </a:ext>
            </a:extLst>
          </p:cNvPr>
          <p:cNvGrpSpPr/>
          <p:nvPr/>
        </p:nvGrpSpPr>
        <p:grpSpPr>
          <a:xfrm>
            <a:off x="4256424" y="-5698381"/>
            <a:ext cx="3676940" cy="21876169"/>
            <a:chOff x="4137554" y="-5697485"/>
            <a:chExt cx="3676650" cy="21874442"/>
          </a:xfrm>
        </p:grpSpPr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EC3E4B7-D7DC-4264-B5CD-0F6B9F117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554" y="1573408"/>
              <a:ext cx="3676650" cy="73533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69F6B0-A9EF-4345-851E-9CD43A092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6953" y="-5697485"/>
              <a:ext cx="3397851" cy="73533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84746ED-8563-4B61-BDC9-B2DAB2F1A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37554" y="8823657"/>
              <a:ext cx="3676650" cy="73533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11010F-9C72-49D9-83F5-2F74F708AF93}"/>
              </a:ext>
            </a:extLst>
          </p:cNvPr>
          <p:cNvGrpSpPr/>
          <p:nvPr/>
        </p:nvGrpSpPr>
        <p:grpSpPr>
          <a:xfrm>
            <a:off x="16269683" y="1387138"/>
            <a:ext cx="3676940" cy="2961163"/>
            <a:chOff x="16268398" y="1690092"/>
            <a:chExt cx="3676650" cy="2960929"/>
          </a:xfrm>
        </p:grpSpPr>
        <p:sp>
          <p:nvSpPr>
            <p:cNvPr id="29" name="Tytuł 3">
              <a:extLst>
                <a:ext uri="{FF2B5EF4-FFF2-40B4-BE49-F238E27FC236}">
                  <a16:creationId xmlns:a16="http://schemas.microsoft.com/office/drawing/2014/main" id="{A10E68F9-1DBB-458D-BDB8-0BA92765600F}"/>
                </a:ext>
              </a:extLst>
            </p:cNvPr>
            <p:cNvSpPr txBox="1">
              <a:spLocks/>
            </p:cNvSpPr>
            <p:nvPr/>
          </p:nvSpPr>
          <p:spPr>
            <a:xfrm>
              <a:off x="16268398" y="1690092"/>
              <a:ext cx="3676650" cy="2121153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507771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7256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pl-PL" sz="8001" b="1" dirty="0"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100</a:t>
              </a:r>
              <a:r>
                <a:rPr lang="en-GB" sz="8001" b="1" dirty="0"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%</a:t>
              </a:r>
              <a:endParaRPr lang="pl-PL" sz="8001" b="1" dirty="0">
                <a:latin typeface="Verdana" panose="020B0604030504040204" pitchFamily="34" charset="0"/>
                <a:ea typeface="Verdana" panose="020B0604030504040204" pitchFamily="34" charset="0"/>
                <a:cs typeface="Poppins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C8A265-E3F5-413C-8C27-35F9DB15E13E}"/>
                </a:ext>
              </a:extLst>
            </p:cNvPr>
            <p:cNvSpPr txBox="1"/>
            <p:nvPr/>
          </p:nvSpPr>
          <p:spPr>
            <a:xfrm>
              <a:off x="16364315" y="3696914"/>
              <a:ext cx="320601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rgbClr val="80808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Poppins" pitchFamily="2" charset="0"/>
                </a:rPr>
                <a:t>coverage of retail customers</a:t>
              </a:r>
              <a:endParaRPr lang="en-GB" sz="2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16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131FF780-4844-DB0F-9460-B37C4646253D}"/>
              </a:ext>
            </a:extLst>
          </p:cNvPr>
          <p:cNvSpPr/>
          <p:nvPr/>
        </p:nvSpPr>
        <p:spPr>
          <a:xfrm>
            <a:off x="15784871" y="4401421"/>
            <a:ext cx="2880227" cy="2880227"/>
          </a:xfrm>
          <a:prstGeom prst="ellipse">
            <a:avLst/>
          </a:prstGeom>
          <a:gradFill flip="none" rotWithShape="1">
            <a:gsLst>
              <a:gs pos="0">
                <a:srgbClr val="E52F08"/>
              </a:gs>
              <a:gs pos="100000">
                <a:srgbClr val="E94F9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0" name="Picture 6" descr="Atm - Free buildings icons">
            <a:extLst>
              <a:ext uri="{FF2B5EF4-FFF2-40B4-BE49-F238E27FC236}">
                <a16:creationId xmlns:a16="http://schemas.microsoft.com/office/drawing/2014/main" id="{8A94CB0A-61A7-BDD6-F761-DF179244E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243" y="4867794"/>
            <a:ext cx="1947482" cy="194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7025" y="718756"/>
            <a:ext cx="16446819" cy="630992"/>
          </a:xfrm>
          <a:prstGeom prst="rect">
            <a:avLst/>
          </a:prstGeom>
        </p:spPr>
        <p:txBody>
          <a:bodyPr vert="horz" wrap="square" lIns="0" tIns="15241" rIns="0" bIns="0" rtlCol="0">
            <a:spAutoFit/>
          </a:bodyPr>
          <a:lstStyle/>
          <a:p>
            <a:pPr marL="12701" marR="5081" indent="-5876878" algn="ctr">
              <a:spcBef>
                <a:spcPts val="120"/>
              </a:spcBef>
            </a:pPr>
            <a:r>
              <a:rPr lang="en-GB" sz="4000" dirty="0">
                <a:latin typeface="+mj-lt"/>
              </a:rPr>
              <a:t>The </a:t>
            </a:r>
            <a:r>
              <a:rPr lang="pl-PL" sz="4000" dirty="0">
                <a:latin typeface="+mj-lt"/>
              </a:rPr>
              <a:t>most </a:t>
            </a:r>
            <a:r>
              <a:rPr lang="en-GB" sz="4000" dirty="0">
                <a:solidFill>
                  <a:srgbClr val="E52F08"/>
                </a:solidFill>
                <a:latin typeface="+mj-lt"/>
              </a:rPr>
              <a:t>universal</a:t>
            </a:r>
            <a:r>
              <a:rPr lang="en-GB" sz="4000" dirty="0">
                <a:latin typeface="+mj-lt"/>
              </a:rPr>
              <a:t> mobile payment method</a:t>
            </a:r>
            <a:endParaRPr sz="400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B779C459-8A1D-4649-A9EE-C23B2C4995D7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49673BF8-18B1-40E8-9605-8C7F943723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900" y="10752782"/>
            <a:ext cx="286407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7</a:t>
            </a:fld>
            <a:endParaRPr lang="pl-PL" sz="1700" dirty="0">
              <a:latin typeface="+mj-lt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cxnSp>
        <p:nvCxnSpPr>
          <p:cNvPr id="20" name="Łącznik prosty 9">
            <a:extLst>
              <a:ext uri="{FF2B5EF4-FFF2-40B4-BE49-F238E27FC236}">
                <a16:creationId xmlns:a16="http://schemas.microsoft.com/office/drawing/2014/main" id="{8F8FD206-F33D-5EBD-AD05-6D52DD3E9776}"/>
              </a:ext>
            </a:extLst>
          </p:cNvPr>
          <p:cNvCxnSpPr>
            <a:cxnSpLocks/>
          </p:cNvCxnSpPr>
          <p:nvPr/>
        </p:nvCxnSpPr>
        <p:spPr>
          <a:xfrm flipH="1">
            <a:off x="1030999" y="2380824"/>
            <a:ext cx="18043692" cy="0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ole tekstowe 7">
            <a:extLst>
              <a:ext uri="{FF2B5EF4-FFF2-40B4-BE49-F238E27FC236}">
                <a16:creationId xmlns:a16="http://schemas.microsoft.com/office/drawing/2014/main" id="{2C88CA5C-30E0-DF20-02A2-54AC52C09155}"/>
              </a:ext>
            </a:extLst>
          </p:cNvPr>
          <p:cNvSpPr txBox="1"/>
          <p:nvPr/>
        </p:nvSpPr>
        <p:spPr>
          <a:xfrm>
            <a:off x="1038337" y="1549285"/>
            <a:ext cx="18014339" cy="43231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GB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You just </a:t>
            </a:r>
            <a:r>
              <a:rPr lang="pl-PL" sz="2400" dirty="0" err="1">
                <a:solidFill>
                  <a:srgbClr val="808080"/>
                </a:solidFill>
                <a:latin typeface="+mj-lt"/>
                <a:cs typeface="Poppins" pitchFamily="2" charset="0"/>
              </a:rPr>
              <a:t>need</a:t>
            </a:r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 a </a:t>
            </a:r>
            <a:r>
              <a:rPr lang="en-GB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banking app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49FD0FC-2B37-E0D0-16E2-98BA799C3023}"/>
              </a:ext>
            </a:extLst>
          </p:cNvPr>
          <p:cNvSpPr/>
          <p:nvPr/>
        </p:nvSpPr>
        <p:spPr>
          <a:xfrm>
            <a:off x="1422358" y="4401421"/>
            <a:ext cx="2880227" cy="2880227"/>
          </a:xfrm>
          <a:prstGeom prst="ellipse">
            <a:avLst/>
          </a:prstGeom>
          <a:gradFill flip="none" rotWithShape="1">
            <a:gsLst>
              <a:gs pos="0">
                <a:srgbClr val="E52F08"/>
              </a:gs>
              <a:gs pos="100000">
                <a:srgbClr val="E94F9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Grafika 14">
            <a:extLst>
              <a:ext uri="{FF2B5EF4-FFF2-40B4-BE49-F238E27FC236}">
                <a16:creationId xmlns:a16="http://schemas.microsoft.com/office/drawing/2014/main" id="{08A932BE-2455-6960-69A4-D5185297B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0353" y="4886631"/>
            <a:ext cx="1909807" cy="1909807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D71C6C4C-4AC0-53E2-52D6-DA8E2371426F}"/>
              </a:ext>
            </a:extLst>
          </p:cNvPr>
          <p:cNvSpPr/>
          <p:nvPr/>
        </p:nvSpPr>
        <p:spPr>
          <a:xfrm>
            <a:off x="10997368" y="4401423"/>
            <a:ext cx="2880227" cy="2880227"/>
          </a:xfrm>
          <a:prstGeom prst="ellipse">
            <a:avLst/>
          </a:prstGeom>
          <a:gradFill flip="none" rotWithShape="1">
            <a:gsLst>
              <a:gs pos="0">
                <a:srgbClr val="E52F08"/>
              </a:gs>
              <a:gs pos="100000">
                <a:srgbClr val="E94F9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bject 44">
            <a:extLst>
              <a:ext uri="{FF2B5EF4-FFF2-40B4-BE49-F238E27FC236}">
                <a16:creationId xmlns:a16="http://schemas.microsoft.com/office/drawing/2014/main" id="{7B24C433-E931-CEB1-DEF5-1726002CC097}"/>
              </a:ext>
            </a:extLst>
          </p:cNvPr>
          <p:cNvSpPr/>
          <p:nvPr/>
        </p:nvSpPr>
        <p:spPr>
          <a:xfrm>
            <a:off x="12792825" y="5161555"/>
            <a:ext cx="323383" cy="172471"/>
          </a:xfrm>
          <a:custGeom>
            <a:avLst/>
            <a:gdLst/>
            <a:ahLst/>
            <a:cxnLst/>
            <a:rect l="l" t="t" r="r" b="b"/>
            <a:pathLst>
              <a:path w="304800" h="162560">
                <a:moveTo>
                  <a:pt x="223846" y="0"/>
                </a:moveTo>
                <a:lnTo>
                  <a:pt x="175791" y="15979"/>
                </a:lnTo>
                <a:lnTo>
                  <a:pt x="146372" y="57223"/>
                </a:lnTo>
                <a:lnTo>
                  <a:pt x="144561" y="63087"/>
                </a:lnTo>
                <a:lnTo>
                  <a:pt x="139147" y="67086"/>
                </a:lnTo>
                <a:lnTo>
                  <a:pt x="6272" y="67086"/>
                </a:lnTo>
                <a:lnTo>
                  <a:pt x="0" y="73348"/>
                </a:lnTo>
                <a:lnTo>
                  <a:pt x="0" y="88761"/>
                </a:lnTo>
                <a:lnTo>
                  <a:pt x="6272" y="95033"/>
                </a:lnTo>
                <a:lnTo>
                  <a:pt x="139147" y="95033"/>
                </a:lnTo>
                <a:lnTo>
                  <a:pt x="144561" y="99033"/>
                </a:lnTo>
                <a:lnTo>
                  <a:pt x="175795" y="146134"/>
                </a:lnTo>
                <a:lnTo>
                  <a:pt x="223846" y="162110"/>
                </a:lnTo>
                <a:lnTo>
                  <a:pt x="255364" y="155731"/>
                </a:lnTo>
                <a:lnTo>
                  <a:pt x="281132" y="138345"/>
                </a:lnTo>
                <a:lnTo>
                  <a:pt x="283954" y="134163"/>
                </a:lnTo>
                <a:lnTo>
                  <a:pt x="223846" y="134163"/>
                </a:lnTo>
                <a:lnTo>
                  <a:pt x="204595" y="130572"/>
                </a:lnTo>
                <a:lnTo>
                  <a:pt x="188430" y="120653"/>
                </a:lnTo>
                <a:lnTo>
                  <a:pt x="176782" y="105688"/>
                </a:lnTo>
                <a:lnTo>
                  <a:pt x="171083" y="86960"/>
                </a:lnTo>
                <a:lnTo>
                  <a:pt x="170968" y="84479"/>
                </a:lnTo>
                <a:lnTo>
                  <a:pt x="171293" y="82384"/>
                </a:lnTo>
                <a:lnTo>
                  <a:pt x="171293" y="79735"/>
                </a:lnTo>
                <a:lnTo>
                  <a:pt x="170968" y="77631"/>
                </a:lnTo>
                <a:lnTo>
                  <a:pt x="170937" y="76385"/>
                </a:lnTo>
                <a:lnTo>
                  <a:pt x="171083" y="75160"/>
                </a:lnTo>
                <a:lnTo>
                  <a:pt x="176782" y="56431"/>
                </a:lnTo>
                <a:lnTo>
                  <a:pt x="188430" y="41467"/>
                </a:lnTo>
                <a:lnTo>
                  <a:pt x="204595" y="31548"/>
                </a:lnTo>
                <a:lnTo>
                  <a:pt x="223846" y="27957"/>
                </a:lnTo>
                <a:lnTo>
                  <a:pt x="283959" y="27957"/>
                </a:lnTo>
                <a:lnTo>
                  <a:pt x="281132" y="23768"/>
                </a:lnTo>
                <a:lnTo>
                  <a:pt x="255364" y="6380"/>
                </a:lnTo>
                <a:lnTo>
                  <a:pt x="223846" y="0"/>
                </a:lnTo>
                <a:close/>
              </a:path>
              <a:path w="304800" h="162560">
                <a:moveTo>
                  <a:pt x="283959" y="27957"/>
                </a:moveTo>
                <a:lnTo>
                  <a:pt x="223846" y="27957"/>
                </a:lnTo>
                <a:lnTo>
                  <a:pt x="244494" y="32136"/>
                </a:lnTo>
                <a:lnTo>
                  <a:pt x="261374" y="43527"/>
                </a:lnTo>
                <a:lnTo>
                  <a:pt x="272764" y="60407"/>
                </a:lnTo>
                <a:lnTo>
                  <a:pt x="276825" y="80468"/>
                </a:lnTo>
                <a:lnTo>
                  <a:pt x="276821" y="81662"/>
                </a:lnTo>
                <a:lnTo>
                  <a:pt x="272764" y="101708"/>
                </a:lnTo>
                <a:lnTo>
                  <a:pt x="261374" y="118591"/>
                </a:lnTo>
                <a:lnTo>
                  <a:pt x="244494" y="129983"/>
                </a:lnTo>
                <a:lnTo>
                  <a:pt x="223846" y="134163"/>
                </a:lnTo>
                <a:lnTo>
                  <a:pt x="283954" y="134163"/>
                </a:lnTo>
                <a:lnTo>
                  <a:pt x="298521" y="112577"/>
                </a:lnTo>
                <a:lnTo>
                  <a:pt x="304778" y="81662"/>
                </a:lnTo>
                <a:lnTo>
                  <a:pt x="304783" y="80468"/>
                </a:lnTo>
                <a:lnTo>
                  <a:pt x="298521" y="49536"/>
                </a:lnTo>
                <a:lnTo>
                  <a:pt x="283959" y="27957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5">
            <a:extLst>
              <a:ext uri="{FF2B5EF4-FFF2-40B4-BE49-F238E27FC236}">
                <a16:creationId xmlns:a16="http://schemas.microsoft.com/office/drawing/2014/main" id="{A2C1C92F-1D8C-A075-DAFB-9AC14C4C0562}"/>
              </a:ext>
            </a:extLst>
          </p:cNvPr>
          <p:cNvSpPr/>
          <p:nvPr/>
        </p:nvSpPr>
        <p:spPr>
          <a:xfrm>
            <a:off x="11692351" y="5097082"/>
            <a:ext cx="1490256" cy="1488909"/>
          </a:xfrm>
          <a:custGeom>
            <a:avLst/>
            <a:gdLst/>
            <a:ahLst/>
            <a:cxnLst/>
            <a:rect l="l" t="t" r="r" b="b"/>
            <a:pathLst>
              <a:path w="1404620" h="1403350">
                <a:moveTo>
                  <a:pt x="948515" y="1246873"/>
                </a:moveTo>
                <a:lnTo>
                  <a:pt x="299477" y="1246873"/>
                </a:lnTo>
                <a:lnTo>
                  <a:pt x="293205" y="1253135"/>
                </a:lnTo>
                <a:lnTo>
                  <a:pt x="293205" y="1268548"/>
                </a:lnTo>
                <a:lnTo>
                  <a:pt x="299477" y="1274820"/>
                </a:lnTo>
                <a:lnTo>
                  <a:pt x="920579" y="1274820"/>
                </a:lnTo>
                <a:lnTo>
                  <a:pt x="926840" y="1281071"/>
                </a:lnTo>
                <a:lnTo>
                  <a:pt x="926840" y="1360210"/>
                </a:lnTo>
                <a:lnTo>
                  <a:pt x="928703" y="1372736"/>
                </a:lnTo>
                <a:lnTo>
                  <a:pt x="958400" y="1401779"/>
                </a:lnTo>
                <a:lnTo>
                  <a:pt x="963907" y="1402879"/>
                </a:lnTo>
                <a:lnTo>
                  <a:pt x="969530" y="1402879"/>
                </a:lnTo>
                <a:lnTo>
                  <a:pt x="1014293" y="1375686"/>
                </a:lnTo>
                <a:lnTo>
                  <a:pt x="967520" y="1375686"/>
                </a:lnTo>
                <a:lnTo>
                  <a:pt x="962054" y="1373927"/>
                </a:lnTo>
                <a:lnTo>
                  <a:pt x="957154" y="1368660"/>
                </a:lnTo>
                <a:lnTo>
                  <a:pt x="956086" y="1366827"/>
                </a:lnTo>
                <a:lnTo>
                  <a:pt x="955007" y="1363393"/>
                </a:lnTo>
                <a:lnTo>
                  <a:pt x="954787" y="1361843"/>
                </a:lnTo>
                <a:lnTo>
                  <a:pt x="954787" y="1253135"/>
                </a:lnTo>
                <a:lnTo>
                  <a:pt x="948515" y="1246873"/>
                </a:lnTo>
                <a:close/>
              </a:path>
              <a:path w="1404620" h="1403350">
                <a:moveTo>
                  <a:pt x="1014126" y="586317"/>
                </a:moveTo>
                <a:lnTo>
                  <a:pt x="969132" y="586317"/>
                </a:lnTo>
                <a:lnTo>
                  <a:pt x="975132" y="586862"/>
                </a:lnTo>
                <a:lnTo>
                  <a:pt x="1362105" y="973824"/>
                </a:lnTo>
                <a:lnTo>
                  <a:pt x="1363581" y="977384"/>
                </a:lnTo>
                <a:lnTo>
                  <a:pt x="1363581" y="984797"/>
                </a:lnTo>
                <a:lnTo>
                  <a:pt x="979519" y="1370932"/>
                </a:lnTo>
                <a:lnTo>
                  <a:pt x="967520" y="1375686"/>
                </a:lnTo>
                <a:lnTo>
                  <a:pt x="1014293" y="1375686"/>
                </a:lnTo>
                <a:lnTo>
                  <a:pt x="1404459" y="985520"/>
                </a:lnTo>
                <a:lnTo>
                  <a:pt x="1404459" y="976651"/>
                </a:lnTo>
                <a:lnTo>
                  <a:pt x="1014126" y="586317"/>
                </a:lnTo>
                <a:close/>
              </a:path>
              <a:path w="1404620" h="1403350">
                <a:moveTo>
                  <a:pt x="954765" y="715308"/>
                </a:moveTo>
                <a:lnTo>
                  <a:pt x="920526" y="715308"/>
                </a:lnTo>
                <a:lnTo>
                  <a:pt x="926788" y="721559"/>
                </a:lnTo>
                <a:lnTo>
                  <a:pt x="926788" y="870246"/>
                </a:lnTo>
                <a:lnTo>
                  <a:pt x="922788" y="875670"/>
                </a:lnTo>
                <a:lnTo>
                  <a:pt x="916924" y="877471"/>
                </a:lnTo>
                <a:lnTo>
                  <a:pt x="893773" y="889011"/>
                </a:lnTo>
                <a:lnTo>
                  <a:pt x="875681" y="906903"/>
                </a:lnTo>
                <a:lnTo>
                  <a:pt x="863905" y="929450"/>
                </a:lnTo>
                <a:lnTo>
                  <a:pt x="859701" y="954955"/>
                </a:lnTo>
                <a:lnTo>
                  <a:pt x="866081" y="986474"/>
                </a:lnTo>
                <a:lnTo>
                  <a:pt x="883470" y="1012241"/>
                </a:lnTo>
                <a:lnTo>
                  <a:pt x="909238" y="1029630"/>
                </a:lnTo>
                <a:lnTo>
                  <a:pt x="940756" y="1036010"/>
                </a:lnTo>
                <a:lnTo>
                  <a:pt x="972279" y="1029630"/>
                </a:lnTo>
                <a:lnTo>
                  <a:pt x="998046" y="1012241"/>
                </a:lnTo>
                <a:lnTo>
                  <a:pt x="1000872" y="1008053"/>
                </a:lnTo>
                <a:lnTo>
                  <a:pt x="940756" y="1008053"/>
                </a:lnTo>
                <a:lnTo>
                  <a:pt x="920103" y="1003873"/>
                </a:lnTo>
                <a:lnTo>
                  <a:pt x="903219" y="992482"/>
                </a:lnTo>
                <a:lnTo>
                  <a:pt x="891828" y="975598"/>
                </a:lnTo>
                <a:lnTo>
                  <a:pt x="887648" y="954945"/>
                </a:lnTo>
                <a:lnTo>
                  <a:pt x="891828" y="934297"/>
                </a:lnTo>
                <a:lnTo>
                  <a:pt x="903219" y="917417"/>
                </a:lnTo>
                <a:lnTo>
                  <a:pt x="920103" y="906026"/>
                </a:lnTo>
                <a:lnTo>
                  <a:pt x="940756" y="901847"/>
                </a:lnTo>
                <a:lnTo>
                  <a:pt x="1000730" y="901847"/>
                </a:lnTo>
                <a:lnTo>
                  <a:pt x="987744" y="889005"/>
                </a:lnTo>
                <a:lnTo>
                  <a:pt x="964588" y="877471"/>
                </a:lnTo>
                <a:lnTo>
                  <a:pt x="958735" y="875670"/>
                </a:lnTo>
                <a:lnTo>
                  <a:pt x="954735" y="870246"/>
                </a:lnTo>
                <a:lnTo>
                  <a:pt x="954765" y="715308"/>
                </a:lnTo>
                <a:close/>
              </a:path>
              <a:path w="1404620" h="1403350">
                <a:moveTo>
                  <a:pt x="1000730" y="901847"/>
                </a:moveTo>
                <a:lnTo>
                  <a:pt x="940756" y="901847"/>
                </a:lnTo>
                <a:lnTo>
                  <a:pt x="961410" y="906026"/>
                </a:lnTo>
                <a:lnTo>
                  <a:pt x="978293" y="917417"/>
                </a:lnTo>
                <a:lnTo>
                  <a:pt x="989685" y="934297"/>
                </a:lnTo>
                <a:lnTo>
                  <a:pt x="993862" y="954955"/>
                </a:lnTo>
                <a:lnTo>
                  <a:pt x="989685" y="975598"/>
                </a:lnTo>
                <a:lnTo>
                  <a:pt x="978293" y="992482"/>
                </a:lnTo>
                <a:lnTo>
                  <a:pt x="961410" y="1003873"/>
                </a:lnTo>
                <a:lnTo>
                  <a:pt x="940756" y="1008053"/>
                </a:lnTo>
                <a:lnTo>
                  <a:pt x="1000872" y="1008053"/>
                </a:lnTo>
                <a:lnTo>
                  <a:pt x="1015432" y="986474"/>
                </a:lnTo>
                <a:lnTo>
                  <a:pt x="1021810" y="954945"/>
                </a:lnTo>
                <a:lnTo>
                  <a:pt x="1017609" y="929444"/>
                </a:lnTo>
                <a:lnTo>
                  <a:pt x="1005835" y="906895"/>
                </a:lnTo>
                <a:lnTo>
                  <a:pt x="1000730" y="901847"/>
                </a:lnTo>
                <a:close/>
              </a:path>
              <a:path w="1404620" h="1403350">
                <a:moveTo>
                  <a:pt x="437665" y="0"/>
                </a:moveTo>
                <a:lnTo>
                  <a:pt x="1455" y="414343"/>
                </a:lnTo>
                <a:lnTo>
                  <a:pt x="0" y="417851"/>
                </a:lnTo>
                <a:lnTo>
                  <a:pt x="0" y="425317"/>
                </a:lnTo>
                <a:lnTo>
                  <a:pt x="403485" y="830865"/>
                </a:lnTo>
                <a:lnTo>
                  <a:pt x="437665" y="843169"/>
                </a:lnTo>
                <a:lnTo>
                  <a:pt x="449954" y="840100"/>
                </a:lnTo>
                <a:lnTo>
                  <a:pt x="460807" y="833583"/>
                </a:lnTo>
                <a:lnTo>
                  <a:pt x="469103" y="824409"/>
                </a:lnTo>
                <a:lnTo>
                  <a:pt x="472904" y="816394"/>
                </a:lnTo>
                <a:lnTo>
                  <a:pt x="434510" y="816394"/>
                </a:lnTo>
                <a:lnTo>
                  <a:pt x="428259" y="816164"/>
                </a:lnTo>
                <a:lnTo>
                  <a:pt x="423191" y="811043"/>
                </a:lnTo>
                <a:lnTo>
                  <a:pt x="40984" y="428825"/>
                </a:lnTo>
                <a:lnTo>
                  <a:pt x="39540" y="425317"/>
                </a:lnTo>
                <a:lnTo>
                  <a:pt x="423798" y="31538"/>
                </a:lnTo>
                <a:lnTo>
                  <a:pt x="430332" y="27528"/>
                </a:lnTo>
                <a:lnTo>
                  <a:pt x="473261" y="27528"/>
                </a:lnTo>
                <a:lnTo>
                  <a:pt x="469102" y="18759"/>
                </a:lnTo>
                <a:lnTo>
                  <a:pt x="460802" y="9585"/>
                </a:lnTo>
                <a:lnTo>
                  <a:pt x="449944" y="3068"/>
                </a:lnTo>
                <a:lnTo>
                  <a:pt x="437665" y="0"/>
                </a:lnTo>
                <a:close/>
              </a:path>
              <a:path w="1404620" h="1403350">
                <a:moveTo>
                  <a:pt x="462289" y="403925"/>
                </a:moveTo>
                <a:lnTo>
                  <a:pt x="430771" y="410305"/>
                </a:lnTo>
                <a:lnTo>
                  <a:pt x="405003" y="427694"/>
                </a:lnTo>
                <a:lnTo>
                  <a:pt x="387614" y="453462"/>
                </a:lnTo>
                <a:lnTo>
                  <a:pt x="381234" y="484980"/>
                </a:lnTo>
                <a:lnTo>
                  <a:pt x="385437" y="510485"/>
                </a:lnTo>
                <a:lnTo>
                  <a:pt x="397210" y="533031"/>
                </a:lnTo>
                <a:lnTo>
                  <a:pt x="415301" y="550920"/>
                </a:lnTo>
                <a:lnTo>
                  <a:pt x="438457" y="562454"/>
                </a:lnTo>
                <a:lnTo>
                  <a:pt x="444317" y="564274"/>
                </a:lnTo>
                <a:lnTo>
                  <a:pt x="448310" y="569679"/>
                </a:lnTo>
                <a:lnTo>
                  <a:pt x="448300" y="801578"/>
                </a:lnTo>
                <a:lnTo>
                  <a:pt x="439180" y="814310"/>
                </a:lnTo>
                <a:lnTo>
                  <a:pt x="434510" y="816394"/>
                </a:lnTo>
                <a:lnTo>
                  <a:pt x="472904" y="816394"/>
                </a:lnTo>
                <a:lnTo>
                  <a:pt x="474403" y="813233"/>
                </a:lnTo>
                <a:lnTo>
                  <a:pt x="476268" y="800709"/>
                </a:lnTo>
                <a:lnTo>
                  <a:pt x="476268" y="721559"/>
                </a:lnTo>
                <a:lnTo>
                  <a:pt x="482519" y="715308"/>
                </a:lnTo>
                <a:lnTo>
                  <a:pt x="954765" y="715308"/>
                </a:lnTo>
                <a:lnTo>
                  <a:pt x="954771" y="687361"/>
                </a:lnTo>
                <a:lnTo>
                  <a:pt x="482519" y="687361"/>
                </a:lnTo>
                <a:lnTo>
                  <a:pt x="476268" y="681100"/>
                </a:lnTo>
                <a:lnTo>
                  <a:pt x="476268" y="569679"/>
                </a:lnTo>
                <a:lnTo>
                  <a:pt x="480257" y="564266"/>
                </a:lnTo>
                <a:lnTo>
                  <a:pt x="486121" y="562454"/>
                </a:lnTo>
                <a:lnTo>
                  <a:pt x="509277" y="550920"/>
                </a:lnTo>
                <a:lnTo>
                  <a:pt x="522254" y="538088"/>
                </a:lnTo>
                <a:lnTo>
                  <a:pt x="462289" y="538088"/>
                </a:lnTo>
                <a:lnTo>
                  <a:pt x="441640" y="533909"/>
                </a:lnTo>
                <a:lnTo>
                  <a:pt x="424756" y="522517"/>
                </a:lnTo>
                <a:lnTo>
                  <a:pt x="413362" y="505634"/>
                </a:lnTo>
                <a:lnTo>
                  <a:pt x="409181" y="484980"/>
                </a:lnTo>
                <a:lnTo>
                  <a:pt x="413362" y="464331"/>
                </a:lnTo>
                <a:lnTo>
                  <a:pt x="424756" y="447447"/>
                </a:lnTo>
                <a:lnTo>
                  <a:pt x="441640" y="436053"/>
                </a:lnTo>
                <a:lnTo>
                  <a:pt x="462289" y="431872"/>
                </a:lnTo>
                <a:lnTo>
                  <a:pt x="522395" y="431872"/>
                </a:lnTo>
                <a:lnTo>
                  <a:pt x="519575" y="427694"/>
                </a:lnTo>
                <a:lnTo>
                  <a:pt x="493807" y="410305"/>
                </a:lnTo>
                <a:lnTo>
                  <a:pt x="462289" y="403925"/>
                </a:lnTo>
                <a:close/>
              </a:path>
              <a:path w="1404620" h="1403350">
                <a:moveTo>
                  <a:pt x="965443" y="559496"/>
                </a:moveTo>
                <a:lnTo>
                  <a:pt x="928703" y="589436"/>
                </a:lnTo>
                <a:lnTo>
                  <a:pt x="926840" y="601961"/>
                </a:lnTo>
                <a:lnTo>
                  <a:pt x="926840" y="681100"/>
                </a:lnTo>
                <a:lnTo>
                  <a:pt x="920579" y="687361"/>
                </a:lnTo>
                <a:lnTo>
                  <a:pt x="954771" y="687361"/>
                </a:lnTo>
                <a:lnTo>
                  <a:pt x="954787" y="601961"/>
                </a:lnTo>
                <a:lnTo>
                  <a:pt x="954986" y="597710"/>
                </a:lnTo>
                <a:lnTo>
                  <a:pt x="956190" y="594704"/>
                </a:lnTo>
                <a:lnTo>
                  <a:pt x="959949" y="590474"/>
                </a:lnTo>
                <a:lnTo>
                  <a:pt x="962085" y="589040"/>
                </a:lnTo>
                <a:lnTo>
                  <a:pt x="964410" y="588171"/>
                </a:lnTo>
                <a:lnTo>
                  <a:pt x="969132" y="586317"/>
                </a:lnTo>
                <a:lnTo>
                  <a:pt x="1014126" y="586317"/>
                </a:lnTo>
                <a:lnTo>
                  <a:pt x="999624" y="571815"/>
                </a:lnTo>
                <a:lnTo>
                  <a:pt x="989424" y="564266"/>
                </a:lnTo>
                <a:lnTo>
                  <a:pt x="977798" y="560116"/>
                </a:lnTo>
                <a:lnTo>
                  <a:pt x="965443" y="559496"/>
                </a:lnTo>
                <a:close/>
              </a:path>
              <a:path w="1404620" h="1403350">
                <a:moveTo>
                  <a:pt x="522395" y="431872"/>
                </a:moveTo>
                <a:lnTo>
                  <a:pt x="462289" y="431872"/>
                </a:lnTo>
                <a:lnTo>
                  <a:pt x="482943" y="436053"/>
                </a:lnTo>
                <a:lnTo>
                  <a:pt x="499826" y="447447"/>
                </a:lnTo>
                <a:lnTo>
                  <a:pt x="511218" y="464331"/>
                </a:lnTo>
                <a:lnTo>
                  <a:pt x="515397" y="484980"/>
                </a:lnTo>
                <a:lnTo>
                  <a:pt x="511218" y="505634"/>
                </a:lnTo>
                <a:lnTo>
                  <a:pt x="499826" y="522517"/>
                </a:lnTo>
                <a:lnTo>
                  <a:pt x="482943" y="533909"/>
                </a:lnTo>
                <a:lnTo>
                  <a:pt x="462289" y="538088"/>
                </a:lnTo>
                <a:lnTo>
                  <a:pt x="522254" y="538088"/>
                </a:lnTo>
                <a:lnTo>
                  <a:pt x="527368" y="533031"/>
                </a:lnTo>
                <a:lnTo>
                  <a:pt x="539141" y="510485"/>
                </a:lnTo>
                <a:lnTo>
                  <a:pt x="543344" y="484980"/>
                </a:lnTo>
                <a:lnTo>
                  <a:pt x="536964" y="453462"/>
                </a:lnTo>
                <a:lnTo>
                  <a:pt x="522395" y="431872"/>
                </a:lnTo>
                <a:close/>
              </a:path>
              <a:path w="1404620" h="1403350">
                <a:moveTo>
                  <a:pt x="473261" y="27528"/>
                </a:moveTo>
                <a:lnTo>
                  <a:pt x="430332" y="27528"/>
                </a:lnTo>
                <a:lnTo>
                  <a:pt x="435630" y="27811"/>
                </a:lnTo>
                <a:lnTo>
                  <a:pt x="440709" y="28387"/>
                </a:lnTo>
                <a:lnTo>
                  <a:pt x="445944" y="34009"/>
                </a:lnTo>
                <a:lnTo>
                  <a:pt x="447012" y="35842"/>
                </a:lnTo>
                <a:lnTo>
                  <a:pt x="448091" y="39276"/>
                </a:lnTo>
                <a:lnTo>
                  <a:pt x="448310" y="40836"/>
                </a:lnTo>
                <a:lnTo>
                  <a:pt x="448310" y="149535"/>
                </a:lnTo>
                <a:lnTo>
                  <a:pt x="454583" y="155796"/>
                </a:lnTo>
                <a:lnTo>
                  <a:pt x="986514" y="155796"/>
                </a:lnTo>
                <a:lnTo>
                  <a:pt x="992786" y="149535"/>
                </a:lnTo>
                <a:lnTo>
                  <a:pt x="992786" y="134122"/>
                </a:lnTo>
                <a:lnTo>
                  <a:pt x="986514" y="127850"/>
                </a:lnTo>
                <a:lnTo>
                  <a:pt x="482519" y="127850"/>
                </a:lnTo>
                <a:lnTo>
                  <a:pt x="476268" y="121598"/>
                </a:lnTo>
                <a:lnTo>
                  <a:pt x="476268" y="42459"/>
                </a:lnTo>
                <a:lnTo>
                  <a:pt x="474403" y="29935"/>
                </a:lnTo>
                <a:lnTo>
                  <a:pt x="473261" y="27528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7">
            <a:extLst>
              <a:ext uri="{FF2B5EF4-FFF2-40B4-BE49-F238E27FC236}">
                <a16:creationId xmlns:a16="http://schemas.microsoft.com/office/drawing/2014/main" id="{523498C9-63E5-827D-B9C3-B9D43F864210}"/>
              </a:ext>
            </a:extLst>
          </p:cNvPr>
          <p:cNvSpPr/>
          <p:nvPr/>
        </p:nvSpPr>
        <p:spPr>
          <a:xfrm>
            <a:off x="12405788" y="5366710"/>
            <a:ext cx="364480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89" y="0"/>
                </a:lnTo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48">
            <a:extLst>
              <a:ext uri="{FF2B5EF4-FFF2-40B4-BE49-F238E27FC236}">
                <a16:creationId xmlns:a16="http://schemas.microsoft.com/office/drawing/2014/main" id="{BB9FC0EB-B3ED-57B6-1E83-CF5D94AD6953}"/>
              </a:ext>
            </a:extLst>
          </p:cNvPr>
          <p:cNvSpPr/>
          <p:nvPr/>
        </p:nvSpPr>
        <p:spPr>
          <a:xfrm>
            <a:off x="12258941" y="6315656"/>
            <a:ext cx="364480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89" y="0"/>
                </a:lnTo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324F69-7986-F945-6DD9-A4B7CAF465AF}"/>
              </a:ext>
            </a:extLst>
          </p:cNvPr>
          <p:cNvSpPr/>
          <p:nvPr/>
        </p:nvSpPr>
        <p:spPr>
          <a:xfrm>
            <a:off x="6209864" y="4401423"/>
            <a:ext cx="2880227" cy="2880227"/>
          </a:xfrm>
          <a:prstGeom prst="ellipse">
            <a:avLst/>
          </a:prstGeom>
          <a:gradFill flip="none" rotWithShape="1">
            <a:gsLst>
              <a:gs pos="0">
                <a:srgbClr val="E52F08"/>
              </a:gs>
              <a:gs pos="100000">
                <a:srgbClr val="E94F9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8D9F6D6A-C999-D692-2F53-E147DF34E6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68" y="4854724"/>
            <a:ext cx="2270730" cy="1973625"/>
          </a:xfrm>
          <a:prstGeom prst="rect">
            <a:avLst/>
          </a:prstGeom>
        </p:spPr>
      </p:pic>
      <p:sp>
        <p:nvSpPr>
          <p:cNvPr id="46" name="pole tekstowe 24">
            <a:extLst>
              <a:ext uri="{FF2B5EF4-FFF2-40B4-BE49-F238E27FC236}">
                <a16:creationId xmlns:a16="http://schemas.microsoft.com/office/drawing/2014/main" id="{D0C6684A-26E7-14DE-7C22-B288E2DA6235}"/>
              </a:ext>
            </a:extLst>
          </p:cNvPr>
          <p:cNvSpPr txBox="1"/>
          <p:nvPr/>
        </p:nvSpPr>
        <p:spPr>
          <a:xfrm>
            <a:off x="15424842" y="7773056"/>
            <a:ext cx="3600284" cy="4393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968"/>
              </a:lnSpc>
              <a:spcAft>
                <a:spcPts val="3000"/>
              </a:spcAft>
              <a:buSzPct val="100000"/>
            </a:pPr>
            <a:r>
              <a:rPr lang="en-GB" sz="2200" dirty="0">
                <a:latin typeface="+mj-lt"/>
                <a:cs typeface="Poppins" pitchFamily="2" charset="0"/>
              </a:rPr>
              <a:t>Withdraw cash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+mj-lt"/>
              <a:cs typeface="Poppins" pitchFamily="2" charset="0"/>
            </a:endParaRPr>
          </a:p>
        </p:txBody>
      </p:sp>
      <p:sp>
        <p:nvSpPr>
          <p:cNvPr id="47" name="pole tekstowe 24">
            <a:extLst>
              <a:ext uri="{FF2B5EF4-FFF2-40B4-BE49-F238E27FC236}">
                <a16:creationId xmlns:a16="http://schemas.microsoft.com/office/drawing/2014/main" id="{30F51919-F46D-EFDE-3C25-EC2CCE11E21A}"/>
              </a:ext>
            </a:extLst>
          </p:cNvPr>
          <p:cNvSpPr txBox="1"/>
          <p:nvPr/>
        </p:nvSpPr>
        <p:spPr>
          <a:xfrm>
            <a:off x="10626893" y="7773057"/>
            <a:ext cx="3600284" cy="1208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968"/>
              </a:lnSpc>
              <a:spcAft>
                <a:spcPts val="3000"/>
              </a:spcAft>
              <a:buSzPct val="100000"/>
            </a:pPr>
            <a:r>
              <a:rPr lang="en-GB" sz="2200" dirty="0">
                <a:latin typeface="+mj-lt"/>
                <a:cs typeface="Poppins" pitchFamily="2" charset="0"/>
              </a:rPr>
              <a:t>Send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 </a:t>
            </a:r>
            <a:r>
              <a:rPr lang="en-GB" sz="2200" dirty="0">
                <a:latin typeface="+mj-lt"/>
                <a:cs typeface="Poppins" pitchFamily="2" charset="0"/>
              </a:rPr>
              <a:t>&amp; request money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 using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only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mobile number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s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+mj-lt"/>
              <a:cs typeface="Poppins" pitchFamily="2" charset="0"/>
            </a:endParaRPr>
          </a:p>
        </p:txBody>
      </p:sp>
      <p:sp>
        <p:nvSpPr>
          <p:cNvPr id="48" name="pole tekstowe 24">
            <a:extLst>
              <a:ext uri="{FF2B5EF4-FFF2-40B4-BE49-F238E27FC236}">
                <a16:creationId xmlns:a16="http://schemas.microsoft.com/office/drawing/2014/main" id="{18D055A9-396C-6403-65F1-0D172750FBF8}"/>
              </a:ext>
            </a:extLst>
          </p:cNvPr>
          <p:cNvSpPr txBox="1"/>
          <p:nvPr/>
        </p:nvSpPr>
        <p:spPr>
          <a:xfrm>
            <a:off x="5828946" y="7773056"/>
            <a:ext cx="3600284" cy="4393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968"/>
              </a:lnSpc>
              <a:spcAft>
                <a:spcPts val="3000"/>
              </a:spcAft>
              <a:buSzPct val="100000"/>
            </a:pPr>
            <a:r>
              <a:rPr lang="en-GB" sz="2200" dirty="0">
                <a:latin typeface="+mj-lt"/>
                <a:cs typeface="Poppins" pitchFamily="2" charset="0"/>
              </a:rPr>
              <a:t>Pay online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+mj-lt"/>
              <a:cs typeface="Poppins" pitchFamily="2" charset="0"/>
            </a:endParaRPr>
          </a:p>
        </p:txBody>
      </p:sp>
      <p:sp>
        <p:nvSpPr>
          <p:cNvPr id="49" name="pole tekstowe 24">
            <a:extLst>
              <a:ext uri="{FF2B5EF4-FFF2-40B4-BE49-F238E27FC236}">
                <a16:creationId xmlns:a16="http://schemas.microsoft.com/office/drawing/2014/main" id="{D985902B-EB01-3C8E-65DD-A7D283AC8419}"/>
              </a:ext>
            </a:extLst>
          </p:cNvPr>
          <p:cNvSpPr txBox="1"/>
          <p:nvPr/>
        </p:nvSpPr>
        <p:spPr>
          <a:xfrm>
            <a:off x="1030998" y="7773055"/>
            <a:ext cx="3600284" cy="1208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968"/>
              </a:lnSpc>
              <a:spcAft>
                <a:spcPts val="3000"/>
              </a:spcAft>
              <a:buSzPct val="100000"/>
            </a:pPr>
            <a:r>
              <a:rPr lang="en-GB" sz="2200" dirty="0">
                <a:latin typeface="+mj-lt"/>
                <a:cs typeface="Poppins" pitchFamily="2" charset="0"/>
              </a:rPr>
              <a:t>Pay in-store 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offline –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now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also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 with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contactless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itchFamily="2" charset="0"/>
              </a:rPr>
              <a:t> BLIK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+mj-lt"/>
              <a:cs typeface="Poppi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7" grpId="0" animBg="1"/>
      <p:bldP spid="30" grpId="0" animBg="1"/>
      <p:bldP spid="11" grpId="0" animBg="1"/>
      <p:bldP spid="46" grpId="0"/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0279" y="599728"/>
            <a:ext cx="16965131" cy="630992"/>
          </a:xfrm>
          <a:prstGeom prst="rect">
            <a:avLst/>
          </a:prstGeom>
        </p:spPr>
        <p:txBody>
          <a:bodyPr vert="horz" wrap="square" lIns="0" tIns="15241" rIns="0" bIns="0" rtlCol="0">
            <a:spAutoFit/>
          </a:bodyPr>
          <a:lstStyle/>
          <a:p>
            <a:pPr marL="12701" marR="5081" indent="-5876878" algn="ctr">
              <a:spcBef>
                <a:spcPts val="120"/>
              </a:spcBef>
            </a:pPr>
            <a:r>
              <a:rPr lang="pl-PL" sz="4000" dirty="0">
                <a:latin typeface="+mj-lt"/>
              </a:rPr>
              <a:t>BLIK </a:t>
            </a:r>
            <a:r>
              <a:rPr lang="pl-PL" sz="4000" dirty="0" err="1">
                <a:latin typeface="+mj-lt"/>
              </a:rPr>
              <a:t>flow</a:t>
            </a:r>
            <a:r>
              <a:rPr lang="pl-PL" sz="4000" dirty="0">
                <a:latin typeface="+mj-lt"/>
              </a:rPr>
              <a:t> in e-commerce</a:t>
            </a:r>
            <a:endParaRPr sz="4000" dirty="0">
              <a:highlight>
                <a:srgbClr val="FFFF00"/>
              </a:highlight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8964" y="1699636"/>
            <a:ext cx="17488011" cy="10796"/>
          </a:xfrm>
          <a:custGeom>
            <a:avLst/>
            <a:gdLst/>
            <a:ahLst/>
            <a:cxnLst/>
            <a:rect l="l" t="t" r="r" b="b"/>
            <a:pathLst>
              <a:path w="17486630" h="10794">
                <a:moveTo>
                  <a:pt x="17486378" y="0"/>
                </a:moveTo>
                <a:lnTo>
                  <a:pt x="0" y="0"/>
                </a:lnTo>
                <a:lnTo>
                  <a:pt x="0" y="10470"/>
                </a:lnTo>
                <a:lnTo>
                  <a:pt x="17486378" y="10470"/>
                </a:lnTo>
                <a:lnTo>
                  <a:pt x="17486378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B779C459-8A1D-4649-A9EE-C23B2C4995D7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49673BF8-18B1-40E8-9605-8C7F943723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900" y="10752782"/>
            <a:ext cx="286407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8</a:t>
            </a:fld>
            <a:endParaRPr lang="pl-PL" sz="1700" dirty="0">
              <a:latin typeface="+mj-lt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sp>
        <p:nvSpPr>
          <p:cNvPr id="39" name="pole tekstowe 7">
            <a:extLst>
              <a:ext uri="{FF2B5EF4-FFF2-40B4-BE49-F238E27FC236}">
                <a16:creationId xmlns:a16="http://schemas.microsoft.com/office/drawing/2014/main" id="{57F7E48A-A450-C22D-F920-82F4B547C6D2}"/>
              </a:ext>
            </a:extLst>
          </p:cNvPr>
          <p:cNvSpPr txBox="1"/>
          <p:nvPr/>
        </p:nvSpPr>
        <p:spPr>
          <a:xfrm>
            <a:off x="1010788" y="1278115"/>
            <a:ext cx="18014339" cy="43231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Basic </a:t>
            </a:r>
            <a:r>
              <a:rPr lang="pl-PL" sz="2400" dirty="0" err="1">
                <a:solidFill>
                  <a:srgbClr val="808080"/>
                </a:solidFill>
                <a:latin typeface="+mj-lt"/>
                <a:cs typeface="Poppins" pitchFamily="2" charset="0"/>
              </a:rPr>
              <a:t>flow</a:t>
            </a:r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 with a 6-digit </a:t>
            </a:r>
            <a:r>
              <a:rPr lang="pl-PL" sz="2400" dirty="0" err="1">
                <a:solidFill>
                  <a:srgbClr val="808080"/>
                </a:solidFill>
                <a:latin typeface="+mj-lt"/>
                <a:cs typeface="Poppins" pitchFamily="2" charset="0"/>
              </a:rPr>
              <a:t>code</a:t>
            </a:r>
            <a:endParaRPr lang="en-GB" sz="2400" dirty="0">
              <a:solidFill>
                <a:srgbClr val="808080"/>
              </a:solidFill>
              <a:latin typeface="+mj-lt"/>
              <a:cs typeface="Poppins" pitchFamily="2" charset="0"/>
            </a:endParaRPr>
          </a:p>
        </p:txBody>
      </p:sp>
      <p:pic>
        <p:nvPicPr>
          <p:cNvPr id="6" name="blik_2022_T6">
            <a:hlinkClick r:id="" action="ppaction://media"/>
            <a:extLst>
              <a:ext uri="{FF2B5EF4-FFF2-40B4-BE49-F238E27FC236}">
                <a16:creationId xmlns:a16="http://schemas.microsoft.com/office/drawing/2014/main" id="{C6A8F813-9DFB-447D-F4F6-EAE3DA8BA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0510" y="1839612"/>
            <a:ext cx="14326731" cy="805878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077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7025" y="718756"/>
            <a:ext cx="16446819" cy="630992"/>
          </a:xfrm>
          <a:prstGeom prst="rect">
            <a:avLst/>
          </a:prstGeom>
        </p:spPr>
        <p:txBody>
          <a:bodyPr vert="horz" wrap="square" lIns="0" tIns="15241" rIns="0" bIns="0" rtlCol="0">
            <a:spAutoFit/>
          </a:bodyPr>
          <a:lstStyle/>
          <a:p>
            <a:pPr marL="12701" marR="5081" indent="-5876878" algn="ctr">
              <a:spcBef>
                <a:spcPts val="120"/>
              </a:spcBef>
            </a:pPr>
            <a:r>
              <a:rPr lang="pl-PL" sz="4000" dirty="0">
                <a:latin typeface="+mj-lt"/>
              </a:rPr>
              <a:t>BLIK </a:t>
            </a:r>
            <a:r>
              <a:rPr lang="pl-PL" sz="4000" dirty="0" err="1">
                <a:latin typeface="+mj-lt"/>
              </a:rPr>
              <a:t>flow</a:t>
            </a:r>
            <a:r>
              <a:rPr lang="pl-PL" sz="4000" dirty="0">
                <a:latin typeface="+mj-lt"/>
              </a:rPr>
              <a:t> in e-commerce</a:t>
            </a:r>
            <a:endParaRPr sz="400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51497" y="-446"/>
            <a:ext cx="2403030" cy="157492"/>
          </a:xfrm>
          <a:custGeom>
            <a:avLst/>
            <a:gdLst/>
            <a:ahLst/>
            <a:cxnLst/>
            <a:rect l="l" t="t" r="r" b="b"/>
            <a:pathLst>
              <a:path w="2402840" h="157480">
                <a:moveTo>
                  <a:pt x="2402492" y="0"/>
                </a:moveTo>
                <a:lnTo>
                  <a:pt x="0" y="0"/>
                </a:lnTo>
                <a:lnTo>
                  <a:pt x="0" y="157063"/>
                </a:lnTo>
                <a:lnTo>
                  <a:pt x="2402492" y="157063"/>
                </a:lnTo>
                <a:lnTo>
                  <a:pt x="2402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B779C459-8A1D-4649-A9EE-C23B2C4995D7}"/>
              </a:ext>
            </a:extLst>
          </p:cNvPr>
          <p:cNvSpPr txBox="1"/>
          <p:nvPr/>
        </p:nvSpPr>
        <p:spPr>
          <a:xfrm>
            <a:off x="1677730" y="10776250"/>
            <a:ext cx="1164047" cy="239187"/>
          </a:xfrm>
          <a:prstGeom prst="rect">
            <a:avLst/>
          </a:prstGeom>
        </p:spPr>
        <p:txBody>
          <a:bodyPr vert="horz" wrap="square" lIns="0" tIns="23497" rIns="0" bIns="0" rtlCol="0">
            <a:spAutoFit/>
          </a:bodyPr>
          <a:lstStyle/>
          <a:p>
            <a:pPr marL="12701">
              <a:spcBef>
                <a:spcPts val="185"/>
              </a:spcBef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blik.com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49673BF8-18B1-40E8-9605-8C7F943723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9572900" y="10752782"/>
            <a:ext cx="286407" cy="261631"/>
          </a:xfrm>
        </p:spPr>
        <p:txBody>
          <a:bodyPr wrap="square" lIns="0" tIns="0" rIns="0" bIns="0">
            <a:spAutoFit/>
          </a:bodyPr>
          <a:lstStyle/>
          <a:p>
            <a:pPr algn="ctr"/>
            <a:fld id="{81D60167-4931-47E6-BA6A-407CBD079E47}" type="slidenum">
              <a:rPr lang="pl-PL" sz="1700">
                <a:latin typeface="+mj-lt"/>
              </a:rPr>
              <a:pPr algn="ctr"/>
              <a:t>9</a:t>
            </a:fld>
            <a:endParaRPr lang="pl-PL" sz="1700" dirty="0">
              <a:latin typeface="+mj-lt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828" y="10617789"/>
            <a:ext cx="1580299" cy="547007"/>
          </a:xfrm>
          <a:prstGeom prst="rect">
            <a:avLst/>
          </a:prstGeom>
        </p:spPr>
      </p:pic>
      <p:cxnSp>
        <p:nvCxnSpPr>
          <p:cNvPr id="20" name="Łącznik prosty 9">
            <a:extLst>
              <a:ext uri="{FF2B5EF4-FFF2-40B4-BE49-F238E27FC236}">
                <a16:creationId xmlns:a16="http://schemas.microsoft.com/office/drawing/2014/main" id="{8F8FD206-F33D-5EBD-AD05-6D52DD3E9776}"/>
              </a:ext>
            </a:extLst>
          </p:cNvPr>
          <p:cNvCxnSpPr>
            <a:cxnSpLocks/>
          </p:cNvCxnSpPr>
          <p:nvPr/>
        </p:nvCxnSpPr>
        <p:spPr>
          <a:xfrm flipH="1">
            <a:off x="1030999" y="2380824"/>
            <a:ext cx="18043692" cy="0"/>
          </a:xfrm>
          <a:prstGeom prst="line">
            <a:avLst/>
          </a:prstGeom>
          <a:ln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ole tekstowe 7">
            <a:extLst>
              <a:ext uri="{FF2B5EF4-FFF2-40B4-BE49-F238E27FC236}">
                <a16:creationId xmlns:a16="http://schemas.microsoft.com/office/drawing/2014/main" id="{2C88CA5C-30E0-DF20-02A2-54AC52C09155}"/>
              </a:ext>
            </a:extLst>
          </p:cNvPr>
          <p:cNvSpPr txBox="1"/>
          <p:nvPr/>
        </p:nvSpPr>
        <p:spPr>
          <a:xfrm>
            <a:off x="1038337" y="1549285"/>
            <a:ext cx="18014339" cy="43231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pl-PL" sz="2400" dirty="0" err="1">
                <a:solidFill>
                  <a:srgbClr val="808080"/>
                </a:solidFill>
                <a:latin typeface="+mj-lt"/>
                <a:cs typeface="Poppins" pitchFamily="2" charset="0"/>
              </a:rPr>
              <a:t>Saving</a:t>
            </a:r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 a shop as </a:t>
            </a:r>
            <a:r>
              <a:rPr lang="pl-PL" sz="2400" dirty="0" err="1">
                <a:solidFill>
                  <a:srgbClr val="808080"/>
                </a:solidFill>
                <a:latin typeface="+mj-lt"/>
                <a:cs typeface="Poppins" pitchFamily="2" charset="0"/>
              </a:rPr>
              <a:t>trusted</a:t>
            </a:r>
            <a:r>
              <a:rPr lang="pl-PL" sz="2400" dirty="0">
                <a:solidFill>
                  <a:srgbClr val="808080"/>
                </a:solidFill>
                <a:latin typeface="+mj-lt"/>
                <a:cs typeface="Poppins" pitchFamily="2" charset="0"/>
              </a:rPr>
              <a:t> in a banking </a:t>
            </a:r>
            <a:r>
              <a:rPr lang="pl-PL" sz="2400" dirty="0" err="1">
                <a:solidFill>
                  <a:srgbClr val="808080"/>
                </a:solidFill>
                <a:latin typeface="+mj-lt"/>
                <a:cs typeface="Poppins" pitchFamily="2" charset="0"/>
              </a:rPr>
              <a:t>application</a:t>
            </a:r>
            <a:endParaRPr lang="en-GB" sz="2400" dirty="0">
              <a:solidFill>
                <a:srgbClr val="808080"/>
              </a:solidFill>
              <a:latin typeface="+mj-lt"/>
              <a:cs typeface="Poppins" pitchFamily="2" charset="0"/>
            </a:endParaRPr>
          </a:p>
        </p:txBody>
      </p:sp>
      <p:sp>
        <p:nvSpPr>
          <p:cNvPr id="21" name="object 45">
            <a:extLst>
              <a:ext uri="{FF2B5EF4-FFF2-40B4-BE49-F238E27FC236}">
                <a16:creationId xmlns:a16="http://schemas.microsoft.com/office/drawing/2014/main" id="{A2C1C92F-1D8C-A075-DAFB-9AC14C4C0562}"/>
              </a:ext>
            </a:extLst>
          </p:cNvPr>
          <p:cNvSpPr/>
          <p:nvPr/>
        </p:nvSpPr>
        <p:spPr>
          <a:xfrm>
            <a:off x="11692351" y="5097082"/>
            <a:ext cx="1490256" cy="1488909"/>
          </a:xfrm>
          <a:custGeom>
            <a:avLst/>
            <a:gdLst/>
            <a:ahLst/>
            <a:cxnLst/>
            <a:rect l="l" t="t" r="r" b="b"/>
            <a:pathLst>
              <a:path w="1404620" h="1403350">
                <a:moveTo>
                  <a:pt x="948515" y="1246873"/>
                </a:moveTo>
                <a:lnTo>
                  <a:pt x="299477" y="1246873"/>
                </a:lnTo>
                <a:lnTo>
                  <a:pt x="293205" y="1253135"/>
                </a:lnTo>
                <a:lnTo>
                  <a:pt x="293205" y="1268548"/>
                </a:lnTo>
                <a:lnTo>
                  <a:pt x="299477" y="1274820"/>
                </a:lnTo>
                <a:lnTo>
                  <a:pt x="920579" y="1274820"/>
                </a:lnTo>
                <a:lnTo>
                  <a:pt x="926840" y="1281071"/>
                </a:lnTo>
                <a:lnTo>
                  <a:pt x="926840" y="1360210"/>
                </a:lnTo>
                <a:lnTo>
                  <a:pt x="928703" y="1372736"/>
                </a:lnTo>
                <a:lnTo>
                  <a:pt x="958400" y="1401779"/>
                </a:lnTo>
                <a:lnTo>
                  <a:pt x="963907" y="1402879"/>
                </a:lnTo>
                <a:lnTo>
                  <a:pt x="969530" y="1402879"/>
                </a:lnTo>
                <a:lnTo>
                  <a:pt x="1014293" y="1375686"/>
                </a:lnTo>
                <a:lnTo>
                  <a:pt x="967520" y="1375686"/>
                </a:lnTo>
                <a:lnTo>
                  <a:pt x="962054" y="1373927"/>
                </a:lnTo>
                <a:lnTo>
                  <a:pt x="957154" y="1368660"/>
                </a:lnTo>
                <a:lnTo>
                  <a:pt x="956086" y="1366827"/>
                </a:lnTo>
                <a:lnTo>
                  <a:pt x="955007" y="1363393"/>
                </a:lnTo>
                <a:lnTo>
                  <a:pt x="954787" y="1361843"/>
                </a:lnTo>
                <a:lnTo>
                  <a:pt x="954787" y="1253135"/>
                </a:lnTo>
                <a:lnTo>
                  <a:pt x="948515" y="1246873"/>
                </a:lnTo>
                <a:close/>
              </a:path>
              <a:path w="1404620" h="1403350">
                <a:moveTo>
                  <a:pt x="1014126" y="586317"/>
                </a:moveTo>
                <a:lnTo>
                  <a:pt x="969132" y="586317"/>
                </a:lnTo>
                <a:lnTo>
                  <a:pt x="975132" y="586862"/>
                </a:lnTo>
                <a:lnTo>
                  <a:pt x="1362105" y="973824"/>
                </a:lnTo>
                <a:lnTo>
                  <a:pt x="1363581" y="977384"/>
                </a:lnTo>
                <a:lnTo>
                  <a:pt x="1363581" y="984797"/>
                </a:lnTo>
                <a:lnTo>
                  <a:pt x="979519" y="1370932"/>
                </a:lnTo>
                <a:lnTo>
                  <a:pt x="967520" y="1375686"/>
                </a:lnTo>
                <a:lnTo>
                  <a:pt x="1014293" y="1375686"/>
                </a:lnTo>
                <a:lnTo>
                  <a:pt x="1404459" y="985520"/>
                </a:lnTo>
                <a:lnTo>
                  <a:pt x="1404459" y="976651"/>
                </a:lnTo>
                <a:lnTo>
                  <a:pt x="1014126" y="586317"/>
                </a:lnTo>
                <a:close/>
              </a:path>
              <a:path w="1404620" h="1403350">
                <a:moveTo>
                  <a:pt x="954765" y="715308"/>
                </a:moveTo>
                <a:lnTo>
                  <a:pt x="920526" y="715308"/>
                </a:lnTo>
                <a:lnTo>
                  <a:pt x="926788" y="721559"/>
                </a:lnTo>
                <a:lnTo>
                  <a:pt x="926788" y="870246"/>
                </a:lnTo>
                <a:lnTo>
                  <a:pt x="922788" y="875670"/>
                </a:lnTo>
                <a:lnTo>
                  <a:pt x="916924" y="877471"/>
                </a:lnTo>
                <a:lnTo>
                  <a:pt x="893773" y="889011"/>
                </a:lnTo>
                <a:lnTo>
                  <a:pt x="875681" y="906903"/>
                </a:lnTo>
                <a:lnTo>
                  <a:pt x="863905" y="929450"/>
                </a:lnTo>
                <a:lnTo>
                  <a:pt x="859701" y="954955"/>
                </a:lnTo>
                <a:lnTo>
                  <a:pt x="866081" y="986474"/>
                </a:lnTo>
                <a:lnTo>
                  <a:pt x="883470" y="1012241"/>
                </a:lnTo>
                <a:lnTo>
                  <a:pt x="909238" y="1029630"/>
                </a:lnTo>
                <a:lnTo>
                  <a:pt x="940756" y="1036010"/>
                </a:lnTo>
                <a:lnTo>
                  <a:pt x="972279" y="1029630"/>
                </a:lnTo>
                <a:lnTo>
                  <a:pt x="998046" y="1012241"/>
                </a:lnTo>
                <a:lnTo>
                  <a:pt x="1000872" y="1008053"/>
                </a:lnTo>
                <a:lnTo>
                  <a:pt x="940756" y="1008053"/>
                </a:lnTo>
                <a:lnTo>
                  <a:pt x="920103" y="1003873"/>
                </a:lnTo>
                <a:lnTo>
                  <a:pt x="903219" y="992482"/>
                </a:lnTo>
                <a:lnTo>
                  <a:pt x="891828" y="975598"/>
                </a:lnTo>
                <a:lnTo>
                  <a:pt x="887648" y="954945"/>
                </a:lnTo>
                <a:lnTo>
                  <a:pt x="891828" y="934297"/>
                </a:lnTo>
                <a:lnTo>
                  <a:pt x="903219" y="917417"/>
                </a:lnTo>
                <a:lnTo>
                  <a:pt x="920103" y="906026"/>
                </a:lnTo>
                <a:lnTo>
                  <a:pt x="940756" y="901847"/>
                </a:lnTo>
                <a:lnTo>
                  <a:pt x="1000730" y="901847"/>
                </a:lnTo>
                <a:lnTo>
                  <a:pt x="987744" y="889005"/>
                </a:lnTo>
                <a:lnTo>
                  <a:pt x="964588" y="877471"/>
                </a:lnTo>
                <a:lnTo>
                  <a:pt x="958735" y="875670"/>
                </a:lnTo>
                <a:lnTo>
                  <a:pt x="954735" y="870246"/>
                </a:lnTo>
                <a:lnTo>
                  <a:pt x="954765" y="715308"/>
                </a:lnTo>
                <a:close/>
              </a:path>
              <a:path w="1404620" h="1403350">
                <a:moveTo>
                  <a:pt x="1000730" y="901847"/>
                </a:moveTo>
                <a:lnTo>
                  <a:pt x="940756" y="901847"/>
                </a:lnTo>
                <a:lnTo>
                  <a:pt x="961410" y="906026"/>
                </a:lnTo>
                <a:lnTo>
                  <a:pt x="978293" y="917417"/>
                </a:lnTo>
                <a:lnTo>
                  <a:pt x="989685" y="934297"/>
                </a:lnTo>
                <a:lnTo>
                  <a:pt x="993862" y="954955"/>
                </a:lnTo>
                <a:lnTo>
                  <a:pt x="989685" y="975598"/>
                </a:lnTo>
                <a:lnTo>
                  <a:pt x="978293" y="992482"/>
                </a:lnTo>
                <a:lnTo>
                  <a:pt x="961410" y="1003873"/>
                </a:lnTo>
                <a:lnTo>
                  <a:pt x="940756" y="1008053"/>
                </a:lnTo>
                <a:lnTo>
                  <a:pt x="1000872" y="1008053"/>
                </a:lnTo>
                <a:lnTo>
                  <a:pt x="1015432" y="986474"/>
                </a:lnTo>
                <a:lnTo>
                  <a:pt x="1021810" y="954945"/>
                </a:lnTo>
                <a:lnTo>
                  <a:pt x="1017609" y="929444"/>
                </a:lnTo>
                <a:lnTo>
                  <a:pt x="1005835" y="906895"/>
                </a:lnTo>
                <a:lnTo>
                  <a:pt x="1000730" y="901847"/>
                </a:lnTo>
                <a:close/>
              </a:path>
              <a:path w="1404620" h="1403350">
                <a:moveTo>
                  <a:pt x="437665" y="0"/>
                </a:moveTo>
                <a:lnTo>
                  <a:pt x="1455" y="414343"/>
                </a:lnTo>
                <a:lnTo>
                  <a:pt x="0" y="417851"/>
                </a:lnTo>
                <a:lnTo>
                  <a:pt x="0" y="425317"/>
                </a:lnTo>
                <a:lnTo>
                  <a:pt x="403485" y="830865"/>
                </a:lnTo>
                <a:lnTo>
                  <a:pt x="437665" y="843169"/>
                </a:lnTo>
                <a:lnTo>
                  <a:pt x="449954" y="840100"/>
                </a:lnTo>
                <a:lnTo>
                  <a:pt x="460807" y="833583"/>
                </a:lnTo>
                <a:lnTo>
                  <a:pt x="469103" y="824409"/>
                </a:lnTo>
                <a:lnTo>
                  <a:pt x="472904" y="816394"/>
                </a:lnTo>
                <a:lnTo>
                  <a:pt x="434510" y="816394"/>
                </a:lnTo>
                <a:lnTo>
                  <a:pt x="428259" y="816164"/>
                </a:lnTo>
                <a:lnTo>
                  <a:pt x="423191" y="811043"/>
                </a:lnTo>
                <a:lnTo>
                  <a:pt x="40984" y="428825"/>
                </a:lnTo>
                <a:lnTo>
                  <a:pt x="39540" y="425317"/>
                </a:lnTo>
                <a:lnTo>
                  <a:pt x="423798" y="31538"/>
                </a:lnTo>
                <a:lnTo>
                  <a:pt x="430332" y="27528"/>
                </a:lnTo>
                <a:lnTo>
                  <a:pt x="473261" y="27528"/>
                </a:lnTo>
                <a:lnTo>
                  <a:pt x="469102" y="18759"/>
                </a:lnTo>
                <a:lnTo>
                  <a:pt x="460802" y="9585"/>
                </a:lnTo>
                <a:lnTo>
                  <a:pt x="449944" y="3068"/>
                </a:lnTo>
                <a:lnTo>
                  <a:pt x="437665" y="0"/>
                </a:lnTo>
                <a:close/>
              </a:path>
              <a:path w="1404620" h="1403350">
                <a:moveTo>
                  <a:pt x="462289" y="403925"/>
                </a:moveTo>
                <a:lnTo>
                  <a:pt x="430771" y="410305"/>
                </a:lnTo>
                <a:lnTo>
                  <a:pt x="405003" y="427694"/>
                </a:lnTo>
                <a:lnTo>
                  <a:pt x="387614" y="453462"/>
                </a:lnTo>
                <a:lnTo>
                  <a:pt x="381234" y="484980"/>
                </a:lnTo>
                <a:lnTo>
                  <a:pt x="385437" y="510485"/>
                </a:lnTo>
                <a:lnTo>
                  <a:pt x="397210" y="533031"/>
                </a:lnTo>
                <a:lnTo>
                  <a:pt x="415301" y="550920"/>
                </a:lnTo>
                <a:lnTo>
                  <a:pt x="438457" y="562454"/>
                </a:lnTo>
                <a:lnTo>
                  <a:pt x="444317" y="564274"/>
                </a:lnTo>
                <a:lnTo>
                  <a:pt x="448310" y="569679"/>
                </a:lnTo>
                <a:lnTo>
                  <a:pt x="448300" y="801578"/>
                </a:lnTo>
                <a:lnTo>
                  <a:pt x="439180" y="814310"/>
                </a:lnTo>
                <a:lnTo>
                  <a:pt x="434510" y="816394"/>
                </a:lnTo>
                <a:lnTo>
                  <a:pt x="472904" y="816394"/>
                </a:lnTo>
                <a:lnTo>
                  <a:pt x="474403" y="813233"/>
                </a:lnTo>
                <a:lnTo>
                  <a:pt x="476268" y="800709"/>
                </a:lnTo>
                <a:lnTo>
                  <a:pt x="476268" y="721559"/>
                </a:lnTo>
                <a:lnTo>
                  <a:pt x="482519" y="715308"/>
                </a:lnTo>
                <a:lnTo>
                  <a:pt x="954765" y="715308"/>
                </a:lnTo>
                <a:lnTo>
                  <a:pt x="954771" y="687361"/>
                </a:lnTo>
                <a:lnTo>
                  <a:pt x="482519" y="687361"/>
                </a:lnTo>
                <a:lnTo>
                  <a:pt x="476268" y="681100"/>
                </a:lnTo>
                <a:lnTo>
                  <a:pt x="476268" y="569679"/>
                </a:lnTo>
                <a:lnTo>
                  <a:pt x="480257" y="564266"/>
                </a:lnTo>
                <a:lnTo>
                  <a:pt x="486121" y="562454"/>
                </a:lnTo>
                <a:lnTo>
                  <a:pt x="509277" y="550920"/>
                </a:lnTo>
                <a:lnTo>
                  <a:pt x="522254" y="538088"/>
                </a:lnTo>
                <a:lnTo>
                  <a:pt x="462289" y="538088"/>
                </a:lnTo>
                <a:lnTo>
                  <a:pt x="441640" y="533909"/>
                </a:lnTo>
                <a:lnTo>
                  <a:pt x="424756" y="522517"/>
                </a:lnTo>
                <a:lnTo>
                  <a:pt x="413362" y="505634"/>
                </a:lnTo>
                <a:lnTo>
                  <a:pt x="409181" y="484980"/>
                </a:lnTo>
                <a:lnTo>
                  <a:pt x="413362" y="464331"/>
                </a:lnTo>
                <a:lnTo>
                  <a:pt x="424756" y="447447"/>
                </a:lnTo>
                <a:lnTo>
                  <a:pt x="441640" y="436053"/>
                </a:lnTo>
                <a:lnTo>
                  <a:pt x="462289" y="431872"/>
                </a:lnTo>
                <a:lnTo>
                  <a:pt x="522395" y="431872"/>
                </a:lnTo>
                <a:lnTo>
                  <a:pt x="519575" y="427694"/>
                </a:lnTo>
                <a:lnTo>
                  <a:pt x="493807" y="410305"/>
                </a:lnTo>
                <a:lnTo>
                  <a:pt x="462289" y="403925"/>
                </a:lnTo>
                <a:close/>
              </a:path>
              <a:path w="1404620" h="1403350">
                <a:moveTo>
                  <a:pt x="965443" y="559496"/>
                </a:moveTo>
                <a:lnTo>
                  <a:pt x="928703" y="589436"/>
                </a:lnTo>
                <a:lnTo>
                  <a:pt x="926840" y="601961"/>
                </a:lnTo>
                <a:lnTo>
                  <a:pt x="926840" y="681100"/>
                </a:lnTo>
                <a:lnTo>
                  <a:pt x="920579" y="687361"/>
                </a:lnTo>
                <a:lnTo>
                  <a:pt x="954771" y="687361"/>
                </a:lnTo>
                <a:lnTo>
                  <a:pt x="954787" y="601961"/>
                </a:lnTo>
                <a:lnTo>
                  <a:pt x="954986" y="597710"/>
                </a:lnTo>
                <a:lnTo>
                  <a:pt x="956190" y="594704"/>
                </a:lnTo>
                <a:lnTo>
                  <a:pt x="959949" y="590474"/>
                </a:lnTo>
                <a:lnTo>
                  <a:pt x="962085" y="589040"/>
                </a:lnTo>
                <a:lnTo>
                  <a:pt x="964410" y="588171"/>
                </a:lnTo>
                <a:lnTo>
                  <a:pt x="969132" y="586317"/>
                </a:lnTo>
                <a:lnTo>
                  <a:pt x="1014126" y="586317"/>
                </a:lnTo>
                <a:lnTo>
                  <a:pt x="999624" y="571815"/>
                </a:lnTo>
                <a:lnTo>
                  <a:pt x="989424" y="564266"/>
                </a:lnTo>
                <a:lnTo>
                  <a:pt x="977798" y="560116"/>
                </a:lnTo>
                <a:lnTo>
                  <a:pt x="965443" y="559496"/>
                </a:lnTo>
                <a:close/>
              </a:path>
              <a:path w="1404620" h="1403350">
                <a:moveTo>
                  <a:pt x="522395" y="431872"/>
                </a:moveTo>
                <a:lnTo>
                  <a:pt x="462289" y="431872"/>
                </a:lnTo>
                <a:lnTo>
                  <a:pt x="482943" y="436053"/>
                </a:lnTo>
                <a:lnTo>
                  <a:pt x="499826" y="447447"/>
                </a:lnTo>
                <a:lnTo>
                  <a:pt x="511218" y="464331"/>
                </a:lnTo>
                <a:lnTo>
                  <a:pt x="515397" y="484980"/>
                </a:lnTo>
                <a:lnTo>
                  <a:pt x="511218" y="505634"/>
                </a:lnTo>
                <a:lnTo>
                  <a:pt x="499826" y="522517"/>
                </a:lnTo>
                <a:lnTo>
                  <a:pt x="482943" y="533909"/>
                </a:lnTo>
                <a:lnTo>
                  <a:pt x="462289" y="538088"/>
                </a:lnTo>
                <a:lnTo>
                  <a:pt x="522254" y="538088"/>
                </a:lnTo>
                <a:lnTo>
                  <a:pt x="527368" y="533031"/>
                </a:lnTo>
                <a:lnTo>
                  <a:pt x="539141" y="510485"/>
                </a:lnTo>
                <a:lnTo>
                  <a:pt x="543344" y="484980"/>
                </a:lnTo>
                <a:lnTo>
                  <a:pt x="536964" y="453462"/>
                </a:lnTo>
                <a:lnTo>
                  <a:pt x="522395" y="431872"/>
                </a:lnTo>
                <a:close/>
              </a:path>
              <a:path w="1404620" h="1403350">
                <a:moveTo>
                  <a:pt x="473261" y="27528"/>
                </a:moveTo>
                <a:lnTo>
                  <a:pt x="430332" y="27528"/>
                </a:lnTo>
                <a:lnTo>
                  <a:pt x="435630" y="27811"/>
                </a:lnTo>
                <a:lnTo>
                  <a:pt x="440709" y="28387"/>
                </a:lnTo>
                <a:lnTo>
                  <a:pt x="445944" y="34009"/>
                </a:lnTo>
                <a:lnTo>
                  <a:pt x="447012" y="35842"/>
                </a:lnTo>
                <a:lnTo>
                  <a:pt x="448091" y="39276"/>
                </a:lnTo>
                <a:lnTo>
                  <a:pt x="448310" y="40836"/>
                </a:lnTo>
                <a:lnTo>
                  <a:pt x="448310" y="149535"/>
                </a:lnTo>
                <a:lnTo>
                  <a:pt x="454583" y="155796"/>
                </a:lnTo>
                <a:lnTo>
                  <a:pt x="986514" y="155796"/>
                </a:lnTo>
                <a:lnTo>
                  <a:pt x="992786" y="149535"/>
                </a:lnTo>
                <a:lnTo>
                  <a:pt x="992786" y="134122"/>
                </a:lnTo>
                <a:lnTo>
                  <a:pt x="986514" y="127850"/>
                </a:lnTo>
                <a:lnTo>
                  <a:pt x="482519" y="127850"/>
                </a:lnTo>
                <a:lnTo>
                  <a:pt x="476268" y="121598"/>
                </a:lnTo>
                <a:lnTo>
                  <a:pt x="476268" y="42459"/>
                </a:lnTo>
                <a:lnTo>
                  <a:pt x="474403" y="29935"/>
                </a:lnTo>
                <a:lnTo>
                  <a:pt x="473261" y="27528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7">
            <a:extLst>
              <a:ext uri="{FF2B5EF4-FFF2-40B4-BE49-F238E27FC236}">
                <a16:creationId xmlns:a16="http://schemas.microsoft.com/office/drawing/2014/main" id="{523498C9-63E5-827D-B9C3-B9D43F864210}"/>
              </a:ext>
            </a:extLst>
          </p:cNvPr>
          <p:cNvSpPr/>
          <p:nvPr/>
        </p:nvSpPr>
        <p:spPr>
          <a:xfrm>
            <a:off x="12405788" y="5366710"/>
            <a:ext cx="364480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89" y="0"/>
                </a:lnTo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48">
            <a:extLst>
              <a:ext uri="{FF2B5EF4-FFF2-40B4-BE49-F238E27FC236}">
                <a16:creationId xmlns:a16="http://schemas.microsoft.com/office/drawing/2014/main" id="{BB9FC0EB-B3ED-57B6-1E83-CF5D94AD6953}"/>
              </a:ext>
            </a:extLst>
          </p:cNvPr>
          <p:cNvSpPr/>
          <p:nvPr/>
        </p:nvSpPr>
        <p:spPr>
          <a:xfrm>
            <a:off x="12258941" y="6315656"/>
            <a:ext cx="364480" cy="0"/>
          </a:xfrm>
          <a:custGeom>
            <a:avLst/>
            <a:gdLst/>
            <a:ahLst/>
            <a:cxnLst/>
            <a:rect l="l" t="t" r="r" b="b"/>
            <a:pathLst>
              <a:path w="343535">
                <a:moveTo>
                  <a:pt x="0" y="0"/>
                </a:moveTo>
                <a:lnTo>
                  <a:pt x="343089" y="0"/>
                </a:lnTo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8D9F6D6A-C999-D692-2F53-E147DF34E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68" y="4854724"/>
            <a:ext cx="2270730" cy="1973625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0F6D236E-7E69-6AE0-1946-B6A1D39308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411" t="22033" r="38991" b="17396"/>
          <a:stretch/>
        </p:blipFill>
        <p:spPr>
          <a:xfrm>
            <a:off x="4795044" y="2530476"/>
            <a:ext cx="4200765" cy="7696200"/>
          </a:xfrm>
          <a:prstGeom prst="roundRect">
            <a:avLst>
              <a:gd name="adj" fmla="val 13659"/>
            </a:avLst>
          </a:prstGeom>
          <a:effectLst>
            <a:softEdge rad="63500"/>
          </a:effectLst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7EA9D9E4-D3D3-FF57-1ACF-258B6A2483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394" t="21878" r="38851" b="17590"/>
          <a:stretch/>
        </p:blipFill>
        <p:spPr>
          <a:xfrm>
            <a:off x="11653122" y="2530476"/>
            <a:ext cx="4239149" cy="7696200"/>
          </a:xfrm>
          <a:prstGeom prst="roundRect">
            <a:avLst>
              <a:gd name="adj" fmla="val 13659"/>
            </a:avLst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4368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19019</TotalTime>
  <Words>1269</Words>
  <Application>Microsoft Office PowerPoint</Application>
  <PresentationFormat>Niestandardowy</PresentationFormat>
  <Paragraphs>208</Paragraphs>
  <Slides>26</Slides>
  <Notes>20</Notes>
  <HiddenSlides>0</HiddenSlides>
  <MMClips>2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26</vt:i4>
      </vt:variant>
    </vt:vector>
  </HeadingPairs>
  <TitlesOfParts>
    <vt:vector size="36" baseType="lpstr">
      <vt:lpstr>Verdana</vt:lpstr>
      <vt:lpstr>arial</vt:lpstr>
      <vt:lpstr>Poppins</vt:lpstr>
      <vt:lpstr>Calibri</vt:lpstr>
      <vt:lpstr>Calibri Light</vt:lpstr>
      <vt:lpstr>Arial Black</vt:lpstr>
      <vt:lpstr>arial</vt:lpstr>
      <vt:lpstr>Office Theme</vt:lpstr>
      <vt:lpstr>Motyw pakietu Office</vt:lpstr>
      <vt:lpstr>1_Office Theme</vt:lpstr>
      <vt:lpstr>Prezentacja programu PowerPoint</vt:lpstr>
      <vt:lpstr>Hello</vt:lpstr>
      <vt:lpstr>About our company</vt:lpstr>
      <vt:lpstr>What is BLIK and why users love it</vt:lpstr>
      <vt:lpstr>Prezentacja programu PowerPoint</vt:lpstr>
      <vt:lpstr>Prezentacja programu PowerPoint</vt:lpstr>
      <vt:lpstr>The most universal mobile payment method</vt:lpstr>
      <vt:lpstr>BLIK flow in e-commerce</vt:lpstr>
      <vt:lpstr>BLIK flow in e-commerce</vt:lpstr>
      <vt:lpstr>BLIK flow in e-commerce</vt:lpstr>
      <vt:lpstr>Prezentacja programu PowerPoint</vt:lpstr>
      <vt:lpstr>14,1 million active BLIK users </vt:lpstr>
      <vt:lpstr>Accepted virtually everywhere</vt:lpstr>
      <vt:lpstr>Users love the BLIK experience</vt:lpstr>
      <vt:lpstr>Prezentacja programu PowerPoint</vt:lpstr>
      <vt:lpstr>Number of transactions in 2022 was higher than  in the previous 2 years combined</vt:lpstr>
      <vt:lpstr>Global acquirers and merchants already accept BLIK</vt:lpstr>
      <vt:lpstr>Prezentacja programu PowerPoint</vt:lpstr>
      <vt:lpstr>Interia’s Mail Service with BLIK implementation</vt:lpstr>
      <vt:lpstr>BLIK effect</vt:lpstr>
      <vt:lpstr>BLIK brings benefits to all participants of the system</vt:lpstr>
      <vt:lpstr>Prezentacja programu PowerPoint</vt:lpstr>
      <vt:lpstr>Prezentacja programu PowerPoint</vt:lpstr>
      <vt:lpstr>BLIK International</vt:lpstr>
      <vt:lpstr>Let’s bring BLIK experience to your customers 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nm-h-7</dc:creator>
  <cp:lastModifiedBy>Ewa Wysocka</cp:lastModifiedBy>
  <cp:revision>508</cp:revision>
  <dcterms:created xsi:type="dcterms:W3CDTF">2021-02-08T13:01:01Z</dcterms:created>
  <dcterms:modified xsi:type="dcterms:W3CDTF">2023-09-12T14:19:29Z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2021-02-08T00:00:00Z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2021-02-08T00:00:00Z</vt:filetime>
  </property>
</Properties>
</file>